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315" r:id="rId3"/>
    <p:sldId id="337" r:id="rId4"/>
    <p:sldId id="378" r:id="rId5"/>
    <p:sldId id="385" r:id="rId6"/>
    <p:sldId id="386" r:id="rId7"/>
    <p:sldId id="380" r:id="rId8"/>
    <p:sldId id="382" r:id="rId9"/>
    <p:sldId id="383" r:id="rId10"/>
    <p:sldId id="384" r:id="rId11"/>
    <p:sldId id="379" r:id="rId12"/>
    <p:sldId id="336" r:id="rId13"/>
    <p:sldId id="338" r:id="rId14"/>
    <p:sldId id="343" r:id="rId15"/>
    <p:sldId id="344" r:id="rId16"/>
    <p:sldId id="345" r:id="rId17"/>
    <p:sldId id="346" r:id="rId18"/>
    <p:sldId id="347" r:id="rId19"/>
    <p:sldId id="387" r:id="rId20"/>
    <p:sldId id="340" r:id="rId21"/>
    <p:sldId id="349" r:id="rId22"/>
    <p:sldId id="350" r:id="rId23"/>
    <p:sldId id="351" r:id="rId24"/>
    <p:sldId id="352" r:id="rId25"/>
    <p:sldId id="353" r:id="rId26"/>
    <p:sldId id="354" r:id="rId27"/>
    <p:sldId id="356" r:id="rId28"/>
    <p:sldId id="355" r:id="rId29"/>
    <p:sldId id="357" r:id="rId30"/>
    <p:sldId id="358" r:id="rId31"/>
    <p:sldId id="359" r:id="rId32"/>
    <p:sldId id="361" r:id="rId33"/>
    <p:sldId id="362" r:id="rId34"/>
    <p:sldId id="388" r:id="rId35"/>
    <p:sldId id="363" r:id="rId36"/>
    <p:sldId id="364" r:id="rId37"/>
    <p:sldId id="365" r:id="rId38"/>
    <p:sldId id="374" r:id="rId39"/>
    <p:sldId id="366" r:id="rId40"/>
    <p:sldId id="367" r:id="rId41"/>
    <p:sldId id="368" r:id="rId42"/>
    <p:sldId id="371" r:id="rId43"/>
    <p:sldId id="372" r:id="rId44"/>
    <p:sldId id="369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CC9900"/>
    <a:srgbClr val="996600"/>
    <a:srgbClr val="FF9900"/>
    <a:srgbClr val="3366FF"/>
    <a:srgbClr val="009999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4" autoAdjust="0"/>
    <p:restoredTop sz="94646" autoAdjust="0"/>
  </p:normalViewPr>
  <p:slideViewPr>
    <p:cSldViewPr snapToGrid="0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31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1032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73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Click to edit Master title style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Click to edit Master subtitle style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4E28-89DA-4F9E-96DE-B69179A7F0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ED54-E42F-43D0-AA28-2699C39DF7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174C-1025-4182-9B60-E61E08E3FF7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5D0A-2B81-4380-B746-DBD537EF01C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1641-8074-439B-BCBE-55F6632005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8EC4-6044-40C5-B028-735148286C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849ED-C7BB-435F-8F19-58A3B585D3D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33834-A9B6-4222-9FAA-2874032E02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75A3-4F0D-4150-8525-266BB67BE2E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2C90-78D6-4CE6-B76A-90409E14A6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DEA9F-829B-4B63-B97D-0F715ED1BF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31A4A098-E542-4E29-88A2-56C1DAF84D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863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06500"/>
            <a:ext cx="7988300" cy="274637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tx1"/>
                </a:solidFill>
              </a:rPr>
              <a:t>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4141788"/>
            <a:ext cx="8034338" cy="249396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Times New Roman" pitchFamily="18" charset="0"/>
              </a:rPr>
              <a:t>Шульгин А.Г.</a:t>
            </a:r>
          </a:p>
          <a:p>
            <a:pPr algn="ctr" eaLnBrk="1" hangingPunct="1"/>
            <a:r>
              <a:rPr lang="ru-RU" dirty="0" smtClean="0">
                <a:latin typeface="Garamond" pitchFamily="18" charset="0"/>
              </a:rPr>
              <a:t>Специальность: 08.00.01 – Экономическая теория</a:t>
            </a:r>
          </a:p>
          <a:p>
            <a:pPr algn="ctr" eaLnBrk="1" hangingPunct="1"/>
            <a:r>
              <a:rPr lang="ru-RU" dirty="0" smtClean="0">
                <a:latin typeface="Garamond" pitchFamily="18" charset="0"/>
              </a:rPr>
              <a:t>Научный руководитель: д.э.н. </a:t>
            </a:r>
            <a:r>
              <a:rPr lang="ru-RU" sz="3200" dirty="0" smtClean="0">
                <a:latin typeface="Times New Roman" pitchFamily="18" charset="0"/>
              </a:rPr>
              <a:t>Любимов Л.Л.</a:t>
            </a:r>
          </a:p>
          <a:p>
            <a:pPr algn="ctr" eaLnBrk="1" hangingPunct="1"/>
            <a:r>
              <a:rPr lang="ru-RU" dirty="0" smtClean="0">
                <a:latin typeface="Garamond" pitchFamily="18" charset="0"/>
              </a:rPr>
              <a:t>Москва, ЦЭМИ, 27.09.2016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Garamond" pitchFamily="18" charset="0"/>
              </a:rPr>
              <a:t>Необходимость сглаживания колебаний валютного курса</a:t>
            </a:r>
          </a:p>
          <a:p>
            <a:pPr marL="0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ru-RU" sz="2000" dirty="0" smtClean="0">
                <a:latin typeface="Garamond" pitchFamily="18" charset="0"/>
              </a:rPr>
              <a:t>В упрощенных моделях можно говорить о стабилизации колебаний валютного курса (ставки процента) с точки зрения оптимизации двух эффектов </a:t>
            </a:r>
            <a:r>
              <a:rPr lang="ru-RU" sz="2000" b="1" dirty="0" smtClean="0">
                <a:solidFill>
                  <a:srgbClr val="0000FF"/>
                </a:solidFill>
                <a:latin typeface="Garamond" pitchFamily="18" charset="0"/>
              </a:rPr>
              <a:t>автоматического стабилизатора</a:t>
            </a: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ru-RU" sz="2000" dirty="0" smtClean="0">
                <a:latin typeface="Garamond" pitchFamily="18" charset="0"/>
              </a:rPr>
              <a:t>и </a:t>
            </a:r>
            <a:r>
              <a:rPr lang="ru-RU" sz="2000" b="1" dirty="0" smtClean="0">
                <a:solidFill>
                  <a:srgbClr val="0000FF"/>
                </a:solidFill>
                <a:latin typeface="Garamond" pitchFamily="18" charset="0"/>
              </a:rPr>
              <a:t>переноса шоков платежного баланса на реальный сектор</a:t>
            </a:r>
            <a:r>
              <a:rPr lang="ru-RU" sz="2000" dirty="0" smtClean="0">
                <a:latin typeface="Garamond" pitchFamily="18" charset="0"/>
              </a:rPr>
              <a:t>. </a:t>
            </a:r>
          </a:p>
          <a:p>
            <a:pPr marL="361950" indent="-9525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r>
              <a:rPr lang="ru-RU" sz="1800" dirty="0" smtClean="0">
                <a:latin typeface="Garamond" pitchFamily="18" charset="0"/>
              </a:rPr>
              <a:t> Учет эффекта автоматического стабилизатора требует максимальной гибкости курса</a:t>
            </a:r>
          </a:p>
          <a:p>
            <a:pPr marL="3651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r>
              <a:rPr lang="ru-RU" sz="1800" dirty="0" smtClean="0">
                <a:latin typeface="Garamond" pitchFamily="18" charset="0"/>
              </a:rPr>
              <a:t> Учет </a:t>
            </a:r>
            <a:r>
              <a:rPr lang="ru-RU" sz="1800" dirty="0" smtClean="0">
                <a:latin typeface="Garamond" pitchFamily="18" charset="0"/>
                <a:ea typeface="+mn-ea"/>
                <a:cs typeface="+mn-cs"/>
              </a:rPr>
              <a:t>эффекта</a:t>
            </a:r>
            <a:r>
              <a:rPr lang="ru-RU" sz="1800" dirty="0" smtClean="0">
                <a:latin typeface="Garamond" pitchFamily="18" charset="0"/>
              </a:rPr>
              <a:t> переноса шоков платежного баланса на реальный сектор требует максимальной жесткости валютного курса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+mj-lt"/>
              <a:buAutoNum type="arabicPeriod" startAt="3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В более сложной </a:t>
            </a:r>
            <a:r>
              <a:rPr lang="en-US" sz="2400" dirty="0" smtClean="0">
                <a:latin typeface="Garamond" pitchFamily="18" charset="0"/>
              </a:rPr>
              <a:t>DSGE </a:t>
            </a:r>
            <a:r>
              <a:rPr lang="ru-RU" sz="2400" dirty="0" smtClean="0">
                <a:latin typeface="Garamond" pitchFamily="18" charset="0"/>
              </a:rPr>
              <a:t>модели механизм денежной трансмиссии более сложный и каждый структурный шок может потребовать большей или меньшей гибкости валютного курса. Оптимальная гибкость есть результат усреднения по всем шокам.</a:t>
            </a:r>
          </a:p>
          <a:p>
            <a:pPr marL="898525" lvl="1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Garamond" pitchFamily="18" charset="0"/>
              </a:rPr>
              <a:t>Максимальной гибкости валютного курса требуют шоки </a:t>
            </a:r>
            <a:r>
              <a:rPr lang="ru-RU" sz="2000" dirty="0" err="1" smtClean="0">
                <a:latin typeface="Garamond" pitchFamily="18" charset="0"/>
              </a:rPr>
              <a:t>межвременных</a:t>
            </a:r>
            <a:r>
              <a:rPr lang="ru-RU" sz="2000" dirty="0" smtClean="0">
                <a:latin typeface="Garamond" pitchFamily="18" charset="0"/>
              </a:rPr>
              <a:t> предпочтений и производительности в секторе М.</a:t>
            </a:r>
          </a:p>
          <a:p>
            <a:pPr marL="898525" lvl="1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Garamond" pitchFamily="18" charset="0"/>
              </a:rPr>
              <a:t>Низкой гибкости валютного курса требуют внешние шоки (цен на нефть, зарубежных цен, зарубежного выпуска), а также шоки производительности в секторе </a:t>
            </a:r>
            <a:r>
              <a:rPr lang="en-US" sz="2000" dirty="0" smtClean="0">
                <a:latin typeface="Garamond" pitchFamily="18" charset="0"/>
              </a:rPr>
              <a:t>N</a:t>
            </a:r>
            <a:r>
              <a:rPr lang="ru-RU" sz="2000" dirty="0" smtClean="0">
                <a:latin typeface="Garamond" pitchFamily="18" charset="0"/>
              </a:rPr>
              <a:t>.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Задачи/структура исследования</a:t>
            </a:r>
            <a:endParaRPr lang="ru-RU" sz="2000" b="1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endParaRPr lang="ru-RU" sz="200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Разработать динамическую стохастическую модель общего равновесия, подходящую для описания бизнес-цикла в России, а также для исследования оптимальности правил монетарной политики (</a:t>
            </a:r>
            <a:r>
              <a:rPr lang="ru-RU" sz="2000" b="1" smtClean="0">
                <a:solidFill>
                  <a:srgbClr val="0000FF"/>
                </a:solidFill>
                <a:latin typeface="Garamond" pitchFamily="18" charset="0"/>
              </a:rPr>
              <a:t>глава 1</a:t>
            </a:r>
            <a:r>
              <a:rPr lang="ru-RU" sz="2000" smtClean="0">
                <a:latin typeface="Garamond" pitchFamily="18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Провести калибровку и Байесовскую оценку разработанной модели на основе квартальной макроэкономической статистики для России; в рамках процедуры оценки модели определить, какие правила монетарной политики позволяют лучше описать динамику макроэкономических переменных в России в период 2001–2012 гг. (</a:t>
            </a:r>
            <a:r>
              <a:rPr lang="ru-RU" sz="2000" b="1" smtClean="0">
                <a:solidFill>
                  <a:srgbClr val="0000FF"/>
                </a:solidFill>
                <a:latin typeface="Garamond" pitchFamily="18" charset="0"/>
              </a:rPr>
              <a:t>глава 2</a:t>
            </a:r>
            <a:r>
              <a:rPr lang="ru-RU" sz="2000" smtClean="0">
                <a:latin typeface="Garamond" pitchFamily="18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Используя ряды данных, полученные в результате имитационного моделирования экономики России, на основании выбранных критериев  рассчитать оптимальные коэффициенты в правилах монетарной политики. На основе проведенных оптимизационных процедур дать рекомендации по увеличению эффективности монетарной политики Банка России (</a:t>
            </a:r>
            <a:r>
              <a:rPr lang="ru-RU" sz="2000" b="1" smtClean="0">
                <a:solidFill>
                  <a:srgbClr val="0000FF"/>
                </a:solidFill>
                <a:latin typeface="Garamond" pitchFamily="18" charset="0"/>
              </a:rPr>
              <a:t>глава 3</a:t>
            </a:r>
            <a:r>
              <a:rPr lang="ru-RU" sz="2000" smtClean="0">
                <a:latin typeface="Garamond" pitchFamily="18" charset="0"/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Базовая литература</a:t>
            </a:r>
            <a:endParaRPr lang="en-US" sz="280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Garamond" pitchFamily="18" charset="0"/>
              </a:rPr>
              <a:t>DSGE малой открытой </a:t>
            </a:r>
            <a:r>
              <a:rPr lang="ru-RU" sz="2400" b="1" smtClean="0">
                <a:solidFill>
                  <a:srgbClr val="0000FF"/>
                </a:solidFill>
                <a:latin typeface="Garamond" pitchFamily="18" charset="0"/>
              </a:rPr>
              <a:t>ресурсно-ориентированной</a:t>
            </a:r>
            <a:r>
              <a:rPr lang="ru-RU" sz="2400" smtClean="0">
                <a:latin typeface="Garamond" pitchFamily="18" charset="0"/>
              </a:rPr>
              <a:t> экономики: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Garamond" pitchFamily="18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latin typeface="Garamond" pitchFamily="18" charset="0"/>
              </a:rPr>
              <a:t>Ambler, Dib, Rebei</a:t>
            </a:r>
            <a:r>
              <a:rPr lang="ru-RU" sz="2000" smtClean="0">
                <a:latin typeface="Garamond" pitchFamily="18" charset="0"/>
              </a:rPr>
              <a:t> (2004)  </a:t>
            </a:r>
            <a:r>
              <a:rPr lang="ru-RU" sz="2000" b="1" smtClean="0">
                <a:latin typeface="Garamond" pitchFamily="18" charset="0"/>
              </a:rPr>
              <a:t> Dib</a:t>
            </a:r>
            <a:r>
              <a:rPr lang="ru-RU" sz="2000" smtClean="0">
                <a:latin typeface="Garamond" pitchFamily="18" charset="0"/>
              </a:rPr>
              <a:t> (2008)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Garamond" pitchFamily="18" charset="0"/>
              </a:rPr>
              <a:t>DSGE c </a:t>
            </a:r>
            <a:r>
              <a:rPr lang="ru-RU" sz="2400" b="1" smtClean="0">
                <a:solidFill>
                  <a:srgbClr val="0000FF"/>
                </a:solidFill>
                <a:latin typeface="Garamond" pitchFamily="18" charset="0"/>
              </a:rPr>
              <a:t>двумя независимыми инструментами</a:t>
            </a:r>
            <a:r>
              <a:rPr lang="ru-RU" sz="2400" smtClean="0">
                <a:latin typeface="Garamond" pitchFamily="18" charset="0"/>
              </a:rPr>
              <a:t> монетарной политики: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>
                <a:latin typeface="Garamond" pitchFamily="18" charset="0"/>
              </a:rPr>
              <a:t>Escudé </a:t>
            </a:r>
            <a:r>
              <a:rPr lang="ru-RU" sz="2000" smtClean="0">
                <a:latin typeface="Garamond" pitchFamily="18" charset="0"/>
              </a:rPr>
              <a:t>(2007, 2013) </a:t>
            </a:r>
            <a:r>
              <a:rPr lang="ru-RU" sz="2000" b="1" smtClean="0">
                <a:latin typeface="Garamond" pitchFamily="18" charset="0"/>
              </a:rPr>
              <a:t>Castillo</a:t>
            </a:r>
            <a:r>
              <a:rPr lang="ru-RU" sz="2000" smtClean="0">
                <a:latin typeface="Garamond" pitchFamily="18" charset="0"/>
              </a:rPr>
              <a:t> (2014)</a:t>
            </a:r>
            <a:r>
              <a:rPr lang="ru-RU" sz="2000" b="1" smtClean="0">
                <a:latin typeface="Garamond" pitchFamily="18" charset="0"/>
              </a:rPr>
              <a:t> Benes et al.</a:t>
            </a:r>
            <a:r>
              <a:rPr lang="ru-RU" sz="2000" smtClean="0">
                <a:latin typeface="Garamond" pitchFamily="18" charset="0"/>
              </a:rPr>
              <a:t> (2015)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latin typeface="Garamond" pitchFamily="18" charset="0"/>
              </a:rPr>
              <a:t>DSGE модели, разработанные для анализа </a:t>
            </a:r>
            <a:r>
              <a:rPr lang="ru-RU" sz="2400" b="1" smtClean="0">
                <a:solidFill>
                  <a:srgbClr val="0000FF"/>
                </a:solidFill>
                <a:latin typeface="Garamond" pitchFamily="18" charset="0"/>
              </a:rPr>
              <a:t>экономики России</a:t>
            </a:r>
            <a:r>
              <a:rPr lang="ru-RU" sz="2400" smtClean="0">
                <a:latin typeface="Garamond" pitchFamily="18" charset="0"/>
              </a:rPr>
              <a:t>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smtClean="0">
                <a:latin typeface="Garamond" pitchFamily="18" charset="0"/>
              </a:rPr>
              <a:t> </a:t>
            </a:r>
            <a:r>
              <a:rPr lang="ru-RU" sz="2000" b="1" smtClean="0">
                <a:latin typeface="Garamond" pitchFamily="18" charset="0"/>
              </a:rPr>
              <a:t>Sosunov, Zamulin</a:t>
            </a:r>
            <a:r>
              <a:rPr lang="ru-RU" sz="2000" smtClean="0">
                <a:latin typeface="Garamond" pitchFamily="18" charset="0"/>
              </a:rPr>
              <a:t> (2007), </a:t>
            </a:r>
            <a:r>
              <a:rPr lang="ru-RU" sz="2000" b="1" smtClean="0">
                <a:latin typeface="Garamond" pitchFamily="18" charset="0"/>
              </a:rPr>
              <a:t>Konorev</a:t>
            </a:r>
            <a:r>
              <a:rPr lang="ru-RU" sz="2000" smtClean="0">
                <a:latin typeface="Garamond" pitchFamily="18" charset="0"/>
              </a:rPr>
              <a:t> (2011)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Garamond" pitchFamily="18" charset="0"/>
              </a:rPr>
              <a:t> </a:t>
            </a:r>
            <a:r>
              <a:rPr lang="ru-RU" sz="2000" b="1" smtClean="0">
                <a:latin typeface="Garamond" pitchFamily="18" charset="0"/>
              </a:rPr>
              <a:t>Malakhovskaya, Minabutdinov</a:t>
            </a:r>
            <a:r>
              <a:rPr lang="ru-RU" sz="2000" smtClean="0">
                <a:latin typeface="Garamond" pitchFamily="18" charset="0"/>
              </a:rPr>
              <a:t> (2013, 2014)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Garamond" pitchFamily="18" charset="0"/>
              </a:rPr>
              <a:t> </a:t>
            </a:r>
            <a:r>
              <a:rPr lang="ru-RU" sz="2000" b="1" smtClean="0">
                <a:latin typeface="Garamond" pitchFamily="18" charset="0"/>
              </a:rPr>
              <a:t>Semko</a:t>
            </a:r>
            <a:r>
              <a:rPr lang="ru-RU" sz="2000" smtClean="0">
                <a:latin typeface="Garamond" pitchFamily="18" charset="0"/>
              </a:rPr>
              <a:t> (2013))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Garamond" pitchFamily="18" charset="0"/>
              </a:rPr>
              <a:t> </a:t>
            </a:r>
            <a:r>
              <a:rPr lang="ru-RU" sz="2000" b="1" smtClean="0">
                <a:latin typeface="Garamond" pitchFamily="18" charset="0"/>
              </a:rPr>
              <a:t>Полбин</a:t>
            </a:r>
            <a:r>
              <a:rPr lang="ru-RU" sz="2000" smtClean="0">
                <a:latin typeface="Garamond" pitchFamily="18" charset="0"/>
              </a:rPr>
              <a:t> (2014), </a:t>
            </a:r>
            <a:r>
              <a:rPr lang="ru-RU" sz="2000" b="1" smtClean="0">
                <a:latin typeface="Garamond" pitchFamily="18" charset="0"/>
              </a:rPr>
              <a:t>Дробышевский, Полбин</a:t>
            </a:r>
            <a:r>
              <a:rPr lang="ru-RU" sz="2000" smtClean="0">
                <a:latin typeface="Garamond" pitchFamily="18" charset="0"/>
              </a:rPr>
              <a:t> (2015)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Основные предпосылки </a:t>
            </a:r>
            <a:r>
              <a:rPr lang="en-US" sz="2800" smtClean="0">
                <a:latin typeface="Garamond" pitchFamily="18" charset="0"/>
              </a:rPr>
              <a:t>DSGE </a:t>
            </a:r>
            <a:r>
              <a:rPr lang="ru-RU" sz="2800" smtClean="0">
                <a:latin typeface="Garamond" pitchFamily="18" charset="0"/>
              </a:rPr>
              <a:t>модели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Агенты: </a:t>
            </a:r>
            <a:r>
              <a:rPr lang="ru-RU" sz="2000" b="1" smtClean="0">
                <a:latin typeface="Garamond" pitchFamily="18" charset="0"/>
              </a:rPr>
              <a:t>домашние хозяйства</a:t>
            </a:r>
            <a:r>
              <a:rPr lang="ru-RU" sz="2000" smtClean="0">
                <a:latin typeface="Garamond" pitchFamily="18" charset="0"/>
              </a:rPr>
              <a:t>, </a:t>
            </a:r>
            <a:r>
              <a:rPr lang="ru-RU" sz="2000" b="1" smtClean="0">
                <a:latin typeface="Garamond" pitchFamily="18" charset="0"/>
              </a:rPr>
              <a:t>фирмы</a:t>
            </a:r>
            <a:r>
              <a:rPr lang="ru-RU" sz="2000" smtClean="0">
                <a:latin typeface="Garamond" pitchFamily="18" charset="0"/>
              </a:rPr>
              <a:t>, </a:t>
            </a:r>
            <a:r>
              <a:rPr lang="ru-RU" sz="2000" b="1" smtClean="0">
                <a:latin typeface="Garamond" pitchFamily="18" charset="0"/>
              </a:rPr>
              <a:t>правительство</a:t>
            </a:r>
            <a:r>
              <a:rPr lang="ru-RU" sz="2000" smtClean="0">
                <a:latin typeface="Garamond" pitchFamily="18" charset="0"/>
              </a:rPr>
              <a:t>, </a:t>
            </a:r>
            <a:r>
              <a:rPr lang="ru-RU" sz="2000" b="1" smtClean="0">
                <a:latin typeface="Garamond" pitchFamily="18" charset="0"/>
              </a:rPr>
              <a:t>ЦБ</a:t>
            </a:r>
            <a:r>
              <a:rPr lang="ru-RU" sz="2000" smtClean="0">
                <a:latin typeface="Garamond" pitchFamily="18" charset="0"/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Промежуточные отрасли: N-неторгуемые; M-торгуемые (промышленные товары); Х-биржевые товары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Мгновенная функция полезности д/х: потребление (привычки), рабочее время, реальные деньги.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Правительство сводит государственный бюджет с нулевым дефицитом, создает шоки совокупного спроса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ЦБ имеет 2 независимых инструмента: международные резервы и эмитированные облигации: M + B = IR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Неполный финансовый рынок: премия за риск, как функция от соотношения внешний частный долг/ВВП.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Несовершенства:</a:t>
            </a:r>
          </a:p>
          <a:p>
            <a:pPr marL="839788" lvl="1" indent="-4953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1900" smtClean="0">
                <a:latin typeface="Garamond" pitchFamily="18" charset="0"/>
              </a:rPr>
              <a:t>Ценообразование по Calvo (1983) с индексацией на предыдущую инфляцию по Yun (1996)  в секторах N, M и F (импорт)</a:t>
            </a:r>
          </a:p>
          <a:p>
            <a:pPr marL="839788" lvl="1" indent="-4953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1900" smtClean="0">
                <a:latin typeface="Garamond" pitchFamily="18" charset="0"/>
              </a:rPr>
              <a:t>Зарплаты по Calvo (1983) с индексацией по Yun (1996)  в секторах N, M, X </a:t>
            </a:r>
          </a:p>
          <a:p>
            <a:pPr marL="839788" lvl="1" indent="-4953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1900" smtClean="0">
                <a:latin typeface="Garamond" pitchFamily="18" charset="0"/>
              </a:rPr>
              <a:t>Издержки подстройки капитала (альтернативная предпосылка: издержки подстройки инвестиций)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Garamond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Домашние хозяйства и фирмы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708150"/>
            <a:ext cx="6867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984250"/>
            <a:ext cx="23860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63" y="2646363"/>
            <a:ext cx="7219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810250" y="990600"/>
            <a:ext cx="276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Garamond" pitchFamily="18" charset="0"/>
              </a:rPr>
              <a:t>Функция полезности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5818188" y="3143250"/>
            <a:ext cx="305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Garamond" pitchFamily="18" charset="0"/>
              </a:rPr>
              <a:t>Бюджетное ограничение</a:t>
            </a: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>
            <a:off x="619125" y="3730625"/>
            <a:ext cx="79787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indent="-1588">
              <a:lnSpc>
                <a:spcPct val="90000"/>
              </a:lnSpc>
              <a:buClr>
                <a:srgbClr val="0000FF"/>
              </a:buClr>
              <a:buSzPct val="100000"/>
              <a:buFont typeface="Wingdings" pitchFamily="2" charset="2"/>
              <a:buNone/>
            </a:pPr>
            <a:r>
              <a:rPr lang="ru-RU" sz="2000">
                <a:latin typeface="Garamond" pitchFamily="18" charset="0"/>
              </a:rPr>
              <a:t>С – потребление;  </a:t>
            </a:r>
            <a:r>
              <a:rPr lang="en-US" sz="2000">
                <a:latin typeface="Garamond" pitchFamily="18" charset="0"/>
              </a:rPr>
              <a:t>H – </a:t>
            </a:r>
            <a:r>
              <a:rPr lang="ru-RU" sz="2000">
                <a:latin typeface="Garamond" pitchFamily="18" charset="0"/>
              </a:rPr>
              <a:t>отработанные часы; М – денежные остатки д/х; Р – уровень цен; </a:t>
            </a:r>
            <a:r>
              <a:rPr lang="el-GR" sz="2000">
                <a:latin typeface="Garamond" pitchFamily="18" charset="0"/>
              </a:rPr>
              <a:t>ε</a:t>
            </a:r>
            <a:r>
              <a:rPr lang="ru-RU" sz="2000">
                <a:latin typeface="Garamond" pitchFamily="18" charset="0"/>
              </a:rPr>
              <a:t> – </a:t>
            </a:r>
            <a:r>
              <a:rPr lang="en-US" sz="2000">
                <a:latin typeface="Garamond" pitchFamily="18" charset="0"/>
              </a:rPr>
              <a:t>AR(1) </a:t>
            </a:r>
            <a:r>
              <a:rPr lang="ru-RU" sz="2000">
                <a:latin typeface="Garamond" pitchFamily="18" charset="0"/>
              </a:rPr>
              <a:t>процессы; </a:t>
            </a:r>
            <a:r>
              <a:rPr lang="el-GR" sz="2000">
                <a:latin typeface="Garamond" pitchFamily="18" charset="0"/>
              </a:rPr>
              <a:t>σ</a:t>
            </a:r>
            <a:r>
              <a:rPr lang="ru-RU" sz="2000">
                <a:latin typeface="Garamond" pitchFamily="18" charset="0"/>
              </a:rPr>
              <a:t> – параметры функции полезности; </a:t>
            </a:r>
            <a:r>
              <a:rPr lang="en-US" sz="2000">
                <a:latin typeface="Garamond" pitchFamily="18" charset="0"/>
              </a:rPr>
              <a:t>h </a:t>
            </a:r>
            <a:r>
              <a:rPr lang="ru-RU" sz="2000">
                <a:latin typeface="Garamond" pitchFamily="18" charset="0"/>
              </a:rPr>
              <a:t>– параметр привычек в потреблении; </a:t>
            </a:r>
            <a:r>
              <a:rPr lang="en-US" sz="2000">
                <a:latin typeface="Garamond" pitchFamily="18" charset="0"/>
              </a:rPr>
              <a:t>I – </a:t>
            </a:r>
            <a:r>
              <a:rPr lang="ru-RU" sz="2000">
                <a:latin typeface="Garamond" pitchFamily="18" charset="0"/>
              </a:rPr>
              <a:t>инвестиции; </a:t>
            </a:r>
            <a:r>
              <a:rPr lang="en-US" sz="2000">
                <a:latin typeface="Garamond" pitchFamily="18" charset="0"/>
              </a:rPr>
              <a:t>T – </a:t>
            </a:r>
            <a:r>
              <a:rPr lang="ru-RU" sz="2000">
                <a:latin typeface="Garamond" pitchFamily="18" charset="0"/>
              </a:rPr>
              <a:t>налоговые платежи; М – денежные запасы; </a:t>
            </a:r>
            <a:r>
              <a:rPr lang="en-US" sz="2000">
                <a:latin typeface="Garamond" pitchFamily="18" charset="0"/>
              </a:rPr>
              <a:t>B</a:t>
            </a:r>
            <a:r>
              <a:rPr lang="ru-RU" sz="2000">
                <a:latin typeface="Garamond" pitchFamily="18" charset="0"/>
              </a:rPr>
              <a:t> – облигации, эмитированные ЦБ; </a:t>
            </a:r>
            <a:r>
              <a:rPr lang="en-US" sz="2000">
                <a:latin typeface="Garamond" pitchFamily="18" charset="0"/>
              </a:rPr>
              <a:t>S – </a:t>
            </a:r>
            <a:r>
              <a:rPr lang="ru-RU" sz="2000">
                <a:latin typeface="Garamond" pitchFamily="18" charset="0"/>
              </a:rPr>
              <a:t>курс иностранной валюты; </a:t>
            </a:r>
            <a:r>
              <a:rPr lang="en-US" sz="2000">
                <a:latin typeface="Garamond" pitchFamily="18" charset="0"/>
              </a:rPr>
              <a:t>B</a:t>
            </a:r>
            <a:r>
              <a:rPr lang="en-US" sz="2000" baseline="30000">
                <a:latin typeface="Garamond" pitchFamily="18" charset="0"/>
              </a:rPr>
              <a:t>*</a:t>
            </a:r>
            <a:r>
              <a:rPr lang="ru-RU" sz="2000">
                <a:latin typeface="Garamond" pitchFamily="18" charset="0"/>
              </a:rPr>
              <a:t> - зарубежные активы д/х; </a:t>
            </a:r>
            <a:r>
              <a:rPr lang="en-US" sz="2000">
                <a:latin typeface="Garamond" pitchFamily="18" charset="0"/>
              </a:rPr>
              <a:t>Q </a:t>
            </a:r>
            <a:r>
              <a:rPr lang="ru-RU" sz="2000">
                <a:latin typeface="Garamond" pitchFamily="18" charset="0"/>
              </a:rPr>
              <a:t>– цена капитала; </a:t>
            </a:r>
            <a:r>
              <a:rPr lang="en-US" sz="2000">
                <a:latin typeface="Garamond" pitchFamily="18" charset="0"/>
              </a:rPr>
              <a:t>W </a:t>
            </a:r>
            <a:r>
              <a:rPr lang="ru-RU" sz="2000">
                <a:latin typeface="Garamond" pitchFamily="18" charset="0"/>
              </a:rPr>
              <a:t>– заработная плата; </a:t>
            </a:r>
            <a:r>
              <a:rPr lang="en-US" sz="2000">
                <a:latin typeface="Garamond" pitchFamily="18" charset="0"/>
              </a:rPr>
              <a:t>L – </a:t>
            </a:r>
            <a:r>
              <a:rPr lang="ru-RU" sz="2000">
                <a:latin typeface="Garamond" pitchFamily="18" charset="0"/>
              </a:rPr>
              <a:t>объем ресурсов; </a:t>
            </a:r>
            <a:r>
              <a:rPr lang="en-US" sz="2000">
                <a:latin typeface="Garamond" pitchFamily="18" charset="0"/>
              </a:rPr>
              <a:t>D – </a:t>
            </a:r>
            <a:r>
              <a:rPr lang="ru-RU" sz="2000">
                <a:latin typeface="Garamond" pitchFamily="18" charset="0"/>
              </a:rPr>
              <a:t>прибыль; </a:t>
            </a:r>
            <a:r>
              <a:rPr lang="en-US" sz="2000">
                <a:latin typeface="Garamond" pitchFamily="18" charset="0"/>
              </a:rPr>
              <a:t>i</a:t>
            </a:r>
            <a:r>
              <a:rPr lang="en-US" sz="2000" baseline="30000">
                <a:latin typeface="Garamond" pitchFamily="18" charset="0"/>
              </a:rPr>
              <a:t>*</a:t>
            </a:r>
            <a:r>
              <a:rPr lang="en-US" sz="2000">
                <a:latin typeface="Garamond" pitchFamily="18" charset="0"/>
              </a:rPr>
              <a:t> </a:t>
            </a:r>
            <a:r>
              <a:rPr lang="ru-RU" sz="2000">
                <a:latin typeface="Garamond" pitchFamily="18" charset="0"/>
              </a:rPr>
              <a:t>- зарубежная ставка процента; </a:t>
            </a:r>
            <a:r>
              <a:rPr lang="en-US" sz="2000">
                <a:latin typeface="Garamond" pitchFamily="18" charset="0"/>
              </a:rPr>
              <a:t>rp – </a:t>
            </a:r>
            <a:r>
              <a:rPr lang="ru-RU" sz="2000">
                <a:latin typeface="Garamond" pitchFamily="18" charset="0"/>
              </a:rPr>
              <a:t>премия за риск.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Отраслевая структура экономики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831850"/>
            <a:ext cx="81724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Несовершенства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5002213"/>
            <a:ext cx="6705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995363"/>
            <a:ext cx="7248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8" y="1922463"/>
            <a:ext cx="5591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75" y="2757488"/>
            <a:ext cx="54292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3638550"/>
            <a:ext cx="5410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6451600" y="1803400"/>
            <a:ext cx="1914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Garamond" pitchFamily="18" charset="0"/>
              </a:rPr>
              <a:t>Calvo (1983) with Yun (1996)</a:t>
            </a:r>
            <a:endParaRPr lang="ru-RU" sz="2000" b="1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458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388" y="4506913"/>
            <a:ext cx="2933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3819525" y="4492625"/>
            <a:ext cx="265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Garamond" pitchFamily="18" charset="0"/>
              </a:rPr>
              <a:t>Издержки подстройки капитала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9700" y="2644775"/>
            <a:ext cx="25019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latin typeface="+mj-lt"/>
              </a:rPr>
              <a:t>θ</a:t>
            </a:r>
            <a:r>
              <a:rPr lang="ru-RU" sz="2000" dirty="0">
                <a:latin typeface="+mj-lt"/>
              </a:rPr>
              <a:t> – вероятность индексации цены (заработной платы);</a:t>
            </a:r>
          </a:p>
          <a:p>
            <a:pPr>
              <a:defRPr/>
            </a:pPr>
            <a:r>
              <a:rPr lang="ru-RU" sz="2000" dirty="0" err="1">
                <a:latin typeface="+mj-lt"/>
              </a:rPr>
              <a:t>χ </a:t>
            </a:r>
            <a:r>
              <a:rPr lang="ru-RU" sz="2000" dirty="0">
                <a:latin typeface="+mj-lt"/>
              </a:rPr>
              <a:t>– степень индексации на предыдущую инфляцию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575" y="5764213"/>
            <a:ext cx="8175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j-lt"/>
              </a:rPr>
              <a:t>Ф – функция издержек подстройки капитала К </a:t>
            </a:r>
            <a:r>
              <a:rPr lang="ru-RU" sz="2000" dirty="0" err="1">
                <a:latin typeface="+mj-lt"/>
              </a:rPr>
              <a:t>к</a:t>
            </a:r>
            <a:r>
              <a:rPr lang="ru-RU" sz="2000" dirty="0">
                <a:latin typeface="+mj-lt"/>
              </a:rPr>
              <a:t> инвестициям </a:t>
            </a:r>
            <a:r>
              <a:rPr lang="en-US" sz="2000" dirty="0">
                <a:latin typeface="+mj-lt"/>
              </a:rPr>
              <a:t>I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Garamond" pitchFamily="18" charset="0"/>
              </a:rPr>
              <a:t>Правительство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57188" indent="1588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en-US" sz="2000" dirty="0" smtClean="0">
                <a:latin typeface="Garamond" pitchFamily="18" charset="0"/>
              </a:rPr>
              <a:t>G – </a:t>
            </a:r>
            <a:r>
              <a:rPr lang="ru-RU" sz="2000" dirty="0" smtClean="0">
                <a:latin typeface="Garamond" pitchFamily="18" charset="0"/>
              </a:rPr>
              <a:t>государственные расходы; </a:t>
            </a:r>
            <a:r>
              <a:rPr lang="en-US" sz="2000" dirty="0" smtClean="0">
                <a:latin typeface="Garamond" pitchFamily="18" charset="0"/>
              </a:rPr>
              <a:t>B</a:t>
            </a:r>
            <a:r>
              <a:rPr lang="en-US" sz="2000" baseline="-25000" dirty="0" smtClean="0">
                <a:latin typeface="Garamond" pitchFamily="18" charset="0"/>
              </a:rPr>
              <a:t>G</a:t>
            </a:r>
            <a:r>
              <a:rPr lang="en-US" sz="2000" dirty="0" smtClean="0">
                <a:latin typeface="Garamond" pitchFamily="18" charset="0"/>
              </a:rPr>
              <a:t> –</a:t>
            </a:r>
            <a:r>
              <a:rPr lang="ru-RU" sz="2000" dirty="0" smtClean="0">
                <a:latin typeface="Garamond" pitchFamily="18" charset="0"/>
              </a:rPr>
              <a:t> государственные облигации; </a:t>
            </a:r>
            <a:r>
              <a:rPr lang="en-US" sz="2000" dirty="0" smtClean="0">
                <a:latin typeface="Garamond" pitchFamily="18" charset="0"/>
              </a:rPr>
              <a:t>T – </a:t>
            </a:r>
            <a:r>
              <a:rPr lang="ru-RU" sz="2000" dirty="0" smtClean="0">
                <a:latin typeface="Garamond" pitchFamily="18" charset="0"/>
              </a:rPr>
              <a:t>налоги; </a:t>
            </a:r>
            <a:r>
              <a:rPr lang="en-US" sz="2000" dirty="0" smtClean="0">
                <a:latin typeface="Garamond" pitchFamily="18" charset="0"/>
              </a:rPr>
              <a:t>D</a:t>
            </a:r>
            <a:r>
              <a:rPr lang="en-US" sz="2000" baseline="-25000" dirty="0" smtClean="0">
                <a:latin typeface="Garamond" pitchFamily="18" charset="0"/>
              </a:rPr>
              <a:t>CB</a:t>
            </a:r>
            <a:r>
              <a:rPr lang="en-US" sz="2000" dirty="0" smtClean="0">
                <a:latin typeface="Garamond" pitchFamily="18" charset="0"/>
              </a:rPr>
              <a:t> – </a:t>
            </a:r>
            <a:r>
              <a:rPr lang="ru-RU" sz="2000" dirty="0" smtClean="0">
                <a:latin typeface="Garamond" pitchFamily="18" charset="0"/>
              </a:rPr>
              <a:t>прибыль ЦБ; </a:t>
            </a:r>
            <a:r>
              <a:rPr lang="en-US" sz="2000" dirty="0" smtClean="0">
                <a:latin typeface="Garamond" pitchFamily="18" charset="0"/>
              </a:rPr>
              <a:t>IR –</a:t>
            </a:r>
            <a:r>
              <a:rPr lang="ru-RU" sz="2000" dirty="0" smtClean="0">
                <a:latin typeface="Garamond" pitchFamily="18" charset="0"/>
              </a:rPr>
              <a:t> международные резервы; </a:t>
            </a:r>
            <a:r>
              <a:rPr lang="en-US" sz="2000" dirty="0" err="1" smtClean="0">
                <a:latin typeface="Garamond" pitchFamily="18" charset="0"/>
              </a:rPr>
              <a:t>i</a:t>
            </a:r>
            <a:r>
              <a:rPr lang="en-US" sz="2000" dirty="0" smtClean="0">
                <a:latin typeface="Garamond" pitchFamily="18" charset="0"/>
              </a:rPr>
              <a:t> – </a:t>
            </a:r>
            <a:r>
              <a:rPr lang="ru-RU" sz="2000" dirty="0" smtClean="0">
                <a:latin typeface="Garamond" pitchFamily="18" charset="0"/>
              </a:rPr>
              <a:t>доходность облигаций; </a:t>
            </a:r>
            <a:r>
              <a:rPr lang="el-GR" sz="2000" dirty="0" smtClean="0">
                <a:latin typeface="Garamond" pitchFamily="18" charset="0"/>
              </a:rPr>
              <a:t>η</a:t>
            </a:r>
            <a:r>
              <a:rPr lang="en-US" sz="2000" baseline="-25000" dirty="0" smtClean="0">
                <a:latin typeface="Garamond" pitchFamily="18" charset="0"/>
              </a:rPr>
              <a:t>G</a:t>
            </a:r>
            <a:r>
              <a:rPr lang="en-US" sz="2000" dirty="0" smtClean="0">
                <a:latin typeface="Garamond" pitchFamily="18" charset="0"/>
              </a:rPr>
              <a:t> – </a:t>
            </a:r>
            <a:r>
              <a:rPr lang="ru-RU" sz="2000" dirty="0" smtClean="0">
                <a:latin typeface="Garamond" pitchFamily="18" charset="0"/>
              </a:rPr>
              <a:t>шок государственных расходов.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1717675"/>
            <a:ext cx="50355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3811588"/>
            <a:ext cx="344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" y="2705100"/>
            <a:ext cx="38814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5983288" y="1631950"/>
            <a:ext cx="3160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Бюджетное ограничение правительства </a:t>
            </a:r>
          </a:p>
        </p:txBody>
      </p:sp>
      <p:sp>
        <p:nvSpPr>
          <p:cNvPr id="25608" name="TextBox 4"/>
          <p:cNvSpPr txBox="1">
            <a:spLocks noChangeArrowheads="1"/>
          </p:cNvSpPr>
          <p:nvPr/>
        </p:nvSpPr>
        <p:spPr bwMode="auto">
          <a:xfrm>
            <a:off x="5983288" y="2479675"/>
            <a:ext cx="2684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100% прибыли ЦБ поступает в бюджет</a:t>
            </a:r>
          </a:p>
        </p:txBody>
      </p:sp>
      <p:sp>
        <p:nvSpPr>
          <p:cNvPr id="25609" name="TextBox 4"/>
          <p:cNvSpPr txBox="1">
            <a:spLocks noChangeArrowheads="1"/>
          </p:cNvSpPr>
          <p:nvPr/>
        </p:nvSpPr>
        <p:spPr bwMode="auto">
          <a:xfrm>
            <a:off x="5973763" y="3584575"/>
            <a:ext cx="2865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Государственные расходы – </a:t>
            </a:r>
            <a:r>
              <a:rPr lang="en-US">
                <a:latin typeface="Garamond" pitchFamily="18" charset="0"/>
              </a:rPr>
              <a:t>AR(1)</a:t>
            </a:r>
            <a:r>
              <a:rPr lang="ru-RU">
                <a:latin typeface="Garamond" pitchFamily="18" charset="0"/>
              </a:rPr>
              <a:t> процесс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Garamond" pitchFamily="18" charset="0"/>
              </a:rPr>
              <a:t>Центральный банк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58775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000" dirty="0" smtClean="0">
              <a:latin typeface="Garamond" pitchFamily="18" charset="0"/>
            </a:endParaRPr>
          </a:p>
          <a:p>
            <a:pPr marL="358775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r>
              <a:rPr lang="ru-RU" sz="2000" dirty="0" smtClean="0">
                <a:latin typeface="Garamond" pitchFamily="18" charset="0"/>
              </a:rPr>
              <a:t>М</a:t>
            </a:r>
            <a:r>
              <a:rPr lang="en-US" sz="2000" dirty="0" smtClean="0">
                <a:latin typeface="Garamond" pitchFamily="18" charset="0"/>
              </a:rPr>
              <a:t> – </a:t>
            </a:r>
            <a:r>
              <a:rPr lang="ru-RU" sz="2000" dirty="0" smtClean="0">
                <a:latin typeface="Garamond" pitchFamily="18" charset="0"/>
              </a:rPr>
              <a:t>денежная масса; </a:t>
            </a:r>
            <a:r>
              <a:rPr lang="en-US" sz="2000" dirty="0" smtClean="0">
                <a:latin typeface="Garamond" pitchFamily="18" charset="0"/>
              </a:rPr>
              <a:t>B</a:t>
            </a:r>
            <a:r>
              <a:rPr lang="ru-RU" sz="2000" dirty="0" smtClean="0">
                <a:latin typeface="Garamond" pitchFamily="18" charset="0"/>
              </a:rPr>
              <a:t> – облигации, эмитированные ЦБ; </a:t>
            </a:r>
            <a:r>
              <a:rPr lang="en-US" sz="2000" dirty="0" smtClean="0">
                <a:latin typeface="Garamond" pitchFamily="18" charset="0"/>
              </a:rPr>
              <a:t>IR –</a:t>
            </a:r>
            <a:r>
              <a:rPr lang="ru-RU" sz="2000" dirty="0" smtClean="0">
                <a:latin typeface="Garamond" pitchFamily="18" charset="0"/>
              </a:rPr>
              <a:t> международные резервы; </a:t>
            </a:r>
            <a:r>
              <a:rPr lang="en-US" sz="2000" dirty="0" err="1" smtClean="0">
                <a:latin typeface="Garamond" pitchFamily="18" charset="0"/>
              </a:rPr>
              <a:t>i</a:t>
            </a:r>
            <a:r>
              <a:rPr lang="en-US" sz="2000" dirty="0" smtClean="0">
                <a:latin typeface="Garamond" pitchFamily="18" charset="0"/>
              </a:rPr>
              <a:t> – </a:t>
            </a:r>
            <a:r>
              <a:rPr lang="ru-RU" sz="2000" dirty="0" smtClean="0">
                <a:latin typeface="Garamond" pitchFamily="18" charset="0"/>
              </a:rPr>
              <a:t>отечественная ставка процента; </a:t>
            </a:r>
            <a:r>
              <a:rPr lang="en-US" sz="2000" dirty="0" err="1" smtClean="0">
                <a:latin typeface="Garamond" pitchFamily="18" charset="0"/>
              </a:rPr>
              <a:t>i</a:t>
            </a:r>
            <a:r>
              <a:rPr lang="en-US" sz="2000" baseline="30000" dirty="0" smtClean="0">
                <a:latin typeface="Garamond" pitchFamily="18" charset="0"/>
              </a:rPr>
              <a:t>*</a:t>
            </a:r>
            <a:r>
              <a:rPr lang="en-US" sz="2000" dirty="0" smtClean="0">
                <a:latin typeface="Garamond" pitchFamily="18" charset="0"/>
              </a:rPr>
              <a:t> – </a:t>
            </a:r>
            <a:r>
              <a:rPr lang="ru-RU" sz="2000" dirty="0" smtClean="0">
                <a:latin typeface="Garamond" pitchFamily="18" charset="0"/>
              </a:rPr>
              <a:t>зарубежная ставка процента; </a:t>
            </a:r>
            <a:r>
              <a:rPr lang="en-US" sz="2000" dirty="0" err="1" smtClean="0">
                <a:latin typeface="Garamond" pitchFamily="18" charset="0"/>
              </a:rPr>
              <a:t>rp</a:t>
            </a:r>
            <a:r>
              <a:rPr lang="en-US" sz="2000" dirty="0" smtClean="0">
                <a:latin typeface="Garamond" pitchFamily="18" charset="0"/>
              </a:rPr>
              <a:t> – </a:t>
            </a:r>
            <a:r>
              <a:rPr lang="ru-RU" sz="2000" dirty="0" smtClean="0">
                <a:latin typeface="Garamond" pitchFamily="18" charset="0"/>
              </a:rPr>
              <a:t>премия за риск; </a:t>
            </a:r>
            <a:r>
              <a:rPr lang="en-US" sz="2000" dirty="0" smtClean="0">
                <a:latin typeface="Garamond" pitchFamily="18" charset="0"/>
              </a:rPr>
              <a:t>S – </a:t>
            </a:r>
            <a:r>
              <a:rPr lang="ru-RU" sz="2000" dirty="0" smtClean="0">
                <a:latin typeface="Garamond" pitchFamily="18" charset="0"/>
              </a:rPr>
              <a:t>курс иностранной валюты; </a:t>
            </a:r>
            <a:r>
              <a:rPr lang="en-US" sz="2000" dirty="0" smtClean="0">
                <a:latin typeface="Garamond" pitchFamily="18" charset="0"/>
              </a:rPr>
              <a:t>B</a:t>
            </a:r>
            <a:r>
              <a:rPr lang="en-US" sz="2000" baseline="30000" dirty="0" smtClean="0">
                <a:latin typeface="Garamond" pitchFamily="18" charset="0"/>
              </a:rPr>
              <a:t>*</a:t>
            </a:r>
            <a:r>
              <a:rPr lang="ru-RU" sz="2000" dirty="0" smtClean="0">
                <a:latin typeface="Garamond" pitchFamily="18" charset="0"/>
              </a:rPr>
              <a:t> – зарубежные активы </a:t>
            </a:r>
            <a:r>
              <a:rPr lang="ru-RU" sz="2000" dirty="0" err="1" smtClean="0">
                <a:latin typeface="Garamond" pitchFamily="18" charset="0"/>
              </a:rPr>
              <a:t>д</a:t>
            </a:r>
            <a:r>
              <a:rPr lang="ru-RU" sz="2000" dirty="0" smtClean="0">
                <a:latin typeface="Garamond" pitchFamily="18" charset="0"/>
              </a:rPr>
              <a:t>/</a:t>
            </a:r>
            <a:r>
              <a:rPr lang="ru-RU" sz="2000" dirty="0" err="1" smtClean="0">
                <a:latin typeface="Garamond" pitchFamily="18" charset="0"/>
              </a:rPr>
              <a:t>х</a:t>
            </a:r>
            <a:r>
              <a:rPr lang="ru-RU" sz="2000" dirty="0" smtClean="0">
                <a:latin typeface="Garamond" pitchFamily="18" charset="0"/>
              </a:rPr>
              <a:t>; </a:t>
            </a:r>
            <a:r>
              <a:rPr lang="en-US" sz="2000" dirty="0" smtClean="0">
                <a:latin typeface="Garamond" pitchFamily="18" charset="0"/>
              </a:rPr>
              <a:t>PY – </a:t>
            </a:r>
            <a:r>
              <a:rPr lang="ru-RU" sz="2000" dirty="0" smtClean="0">
                <a:latin typeface="Garamond" pitchFamily="18" charset="0"/>
              </a:rPr>
              <a:t>номинальный ВВП; </a:t>
            </a:r>
            <a:r>
              <a:rPr lang="ru-RU" sz="2000" dirty="0" err="1" smtClean="0">
                <a:latin typeface="Garamond" pitchFamily="18" charset="0"/>
              </a:rPr>
              <a:t>τ </a:t>
            </a:r>
            <a:r>
              <a:rPr lang="ru-RU" sz="2000" dirty="0" smtClean="0">
                <a:latin typeface="Garamond" pitchFamily="18" charset="0"/>
              </a:rPr>
              <a:t>– чувствительность премии за риск к уровню зарубежных долгов к ВВП. 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1079500"/>
            <a:ext cx="164623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005388" y="914400"/>
            <a:ext cx="3622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Два независимых инструмента монетарной политики в уравнении баланса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2243138"/>
            <a:ext cx="3435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3509963"/>
            <a:ext cx="31877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5103813" y="3473450"/>
            <a:ext cx="3836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Стоимость заимствований в зарубежной валюте зависит от соотношения долг/ВВП</a:t>
            </a:r>
          </a:p>
        </p:txBody>
      </p:sp>
      <p:sp>
        <p:nvSpPr>
          <p:cNvPr id="26633" name="TextBox 4"/>
          <p:cNvSpPr txBox="1">
            <a:spLocks noChangeArrowheads="1"/>
          </p:cNvSpPr>
          <p:nvPr/>
        </p:nvSpPr>
        <p:spPr bwMode="auto">
          <a:xfrm>
            <a:off x="5087938" y="2281238"/>
            <a:ext cx="3622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</a:rPr>
              <a:t>Непокрытый процентный процент с премией за риск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Правила монетарной политики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997075"/>
            <a:ext cx="2857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5538" y="2112963"/>
            <a:ext cx="3276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613" y="4994275"/>
            <a:ext cx="3228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350" y="4879975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1685925" y="808038"/>
            <a:ext cx="571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Два альтернативных правила валютной политики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1414463" y="3711575"/>
            <a:ext cx="662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Два альтернативных правила денежно-кредитной политики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5150" y="765175"/>
            <a:ext cx="7978775" cy="2720975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5150" y="3665538"/>
            <a:ext cx="7978775" cy="2462212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0" name="TextBox 7"/>
          <p:cNvSpPr txBox="1">
            <a:spLocks noChangeArrowheads="1"/>
          </p:cNvSpPr>
          <p:nvPr/>
        </p:nvSpPr>
        <p:spPr bwMode="auto">
          <a:xfrm>
            <a:off x="790575" y="1265238"/>
            <a:ext cx="367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aramond" pitchFamily="18" charset="0"/>
              </a:rPr>
              <a:t>Правило корректировки валютного курса</a:t>
            </a:r>
          </a:p>
        </p:txBody>
      </p:sp>
      <p:sp>
        <p:nvSpPr>
          <p:cNvPr id="27661" name="TextBox 7"/>
          <p:cNvSpPr txBox="1">
            <a:spLocks noChangeArrowheads="1"/>
          </p:cNvSpPr>
          <p:nvPr/>
        </p:nvSpPr>
        <p:spPr bwMode="auto">
          <a:xfrm>
            <a:off x="4610100" y="1265238"/>
            <a:ext cx="367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aramond" pitchFamily="18" charset="0"/>
              </a:rPr>
              <a:t>Стохастический процесс для международных резервов</a:t>
            </a:r>
          </a:p>
        </p:txBody>
      </p:sp>
      <p:sp>
        <p:nvSpPr>
          <p:cNvPr id="27662" name="TextBox 7"/>
          <p:cNvSpPr txBox="1">
            <a:spLocks noChangeArrowheads="1"/>
          </p:cNvSpPr>
          <p:nvPr/>
        </p:nvSpPr>
        <p:spPr bwMode="auto">
          <a:xfrm>
            <a:off x="4714875" y="4198938"/>
            <a:ext cx="3676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aramond" pitchFamily="18" charset="0"/>
              </a:rPr>
              <a:t>Стохастический процесс для эмитированных облигаций</a:t>
            </a:r>
          </a:p>
        </p:txBody>
      </p: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847725" y="4217988"/>
            <a:ext cx="367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Garamond" pitchFamily="18" charset="0"/>
              </a:rPr>
              <a:t>Правило Тэйлора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175" y="2790825"/>
            <a:ext cx="79343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 – </a:t>
            </a:r>
            <a:r>
              <a:rPr lang="ru-RU" dirty="0">
                <a:latin typeface="+mj-lt"/>
              </a:rPr>
              <a:t>курс иностранной валюты; </a:t>
            </a:r>
            <a:r>
              <a:rPr lang="en-US" dirty="0">
                <a:latin typeface="+mj-lt"/>
              </a:rPr>
              <a:t>IR</a:t>
            </a:r>
            <a:r>
              <a:rPr lang="ru-RU" dirty="0">
                <a:latin typeface="+mj-lt"/>
              </a:rPr>
              <a:t> – запас международных резервов; </a:t>
            </a:r>
            <a:r>
              <a:rPr lang="en-US" dirty="0">
                <a:latin typeface="+mj-lt"/>
              </a:rPr>
              <a:t>P</a:t>
            </a:r>
            <a:r>
              <a:rPr lang="ru-RU" baseline="30000" dirty="0">
                <a:latin typeface="+mj-lt"/>
              </a:rPr>
              <a:t>*</a:t>
            </a:r>
            <a:r>
              <a:rPr lang="en-US" baseline="-25000" dirty="0">
                <a:latin typeface="+mj-lt"/>
              </a:rPr>
              <a:t>F</a:t>
            </a:r>
            <a:r>
              <a:rPr lang="en-US" dirty="0">
                <a:latin typeface="+mj-lt"/>
              </a:rPr>
              <a:t>Y</a:t>
            </a:r>
            <a:r>
              <a:rPr lang="en-US" baseline="-25000" dirty="0">
                <a:latin typeface="+mj-lt"/>
              </a:rPr>
              <a:t>F</a:t>
            </a:r>
            <a:r>
              <a:rPr lang="en-US" dirty="0">
                <a:latin typeface="+mj-lt"/>
              </a:rPr>
              <a:t> – </a:t>
            </a:r>
            <a:r>
              <a:rPr lang="ru-RU" dirty="0">
                <a:latin typeface="+mj-lt"/>
              </a:rPr>
              <a:t>номинальный импорт; </a:t>
            </a:r>
            <a:r>
              <a:rPr lang="en-US" dirty="0">
                <a:latin typeface="+mj-lt"/>
              </a:rPr>
              <a:t>k</a:t>
            </a:r>
            <a:r>
              <a:rPr lang="en-US" baseline="-25000" dirty="0">
                <a:latin typeface="+mj-lt"/>
              </a:rPr>
              <a:t>IR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степень гибкости валютного курса.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175" y="5438775"/>
            <a:ext cx="7829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i</a:t>
            </a:r>
            <a:r>
              <a:rPr lang="en-US" baseline="-25000" dirty="0">
                <a:latin typeface="+mj-lt"/>
              </a:rPr>
              <a:t>ref</a:t>
            </a:r>
            <a:r>
              <a:rPr lang="en-US" dirty="0">
                <a:latin typeface="+mj-lt"/>
              </a:rPr>
              <a:t> – </a:t>
            </a:r>
            <a:r>
              <a:rPr lang="ru-RU" dirty="0">
                <a:latin typeface="+mj-lt"/>
              </a:rPr>
              <a:t>ставка рефинансирования;</a:t>
            </a:r>
            <a:r>
              <a:rPr lang="en-US" dirty="0">
                <a:latin typeface="+mj-lt"/>
              </a:rPr>
              <a:t> Y – </a:t>
            </a:r>
            <a:r>
              <a:rPr lang="ru-RU" dirty="0">
                <a:latin typeface="+mj-lt"/>
              </a:rPr>
              <a:t>выпуск (ВВП); </a:t>
            </a:r>
            <a:r>
              <a:rPr lang="el-GR" dirty="0">
                <a:latin typeface="+mj-lt"/>
              </a:rPr>
              <a:t>π</a:t>
            </a:r>
            <a:r>
              <a:rPr lang="ru-RU" dirty="0">
                <a:latin typeface="+mj-lt"/>
              </a:rPr>
              <a:t> – темп инфляции; </a:t>
            </a:r>
            <a:r>
              <a:rPr lang="en-US" dirty="0">
                <a:latin typeface="+mj-lt"/>
              </a:rPr>
              <a:t>B – </a:t>
            </a:r>
            <a:r>
              <a:rPr lang="ru-RU" dirty="0">
                <a:latin typeface="+mj-lt"/>
              </a:rPr>
              <a:t>объем эмитированных ЦБ </a:t>
            </a:r>
            <a:r>
              <a:rPr lang="ru-RU" dirty="0" err="1">
                <a:latin typeface="+mj-lt"/>
              </a:rPr>
              <a:t>ц</a:t>
            </a:r>
            <a:r>
              <a:rPr lang="ru-RU" dirty="0">
                <a:latin typeface="+mj-lt"/>
              </a:rPr>
              <a:t>/б; </a:t>
            </a:r>
            <a:r>
              <a:rPr lang="el-GR" dirty="0">
                <a:latin typeface="+mj-lt"/>
              </a:rPr>
              <a:t>η</a:t>
            </a:r>
            <a:r>
              <a:rPr lang="ru-RU" dirty="0">
                <a:latin typeface="+mj-lt"/>
              </a:rPr>
              <a:t> – структурные шоки.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Актуальность</a:t>
            </a:r>
          </a:p>
          <a:p>
            <a:pPr marL="571500" indent="-571500" eaLnBrk="1" hangingPunct="1"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400" smtClean="0">
                <a:latin typeface="Garamond" pitchFamily="18" charset="0"/>
              </a:rPr>
              <a:t>Необходим ответ на вопрос о целесообразности </a:t>
            </a:r>
            <a:r>
              <a:rPr lang="ru-RU" sz="2400" b="1" smtClean="0">
                <a:solidFill>
                  <a:srgbClr val="0000FF"/>
                </a:solidFill>
                <a:latin typeface="Garamond" pitchFamily="18" charset="0"/>
              </a:rPr>
              <a:t>систематического сглаживания колебаний валютного курса</a:t>
            </a:r>
            <a:r>
              <a:rPr lang="ru-RU" sz="2400" smtClean="0">
                <a:latin typeface="Garamond" pitchFamily="18" charset="0"/>
              </a:rPr>
              <a:t> с помощью валютных интервенций для малой открытой экономики, ориентированной на экспорт ресурсов.</a:t>
            </a:r>
          </a:p>
          <a:p>
            <a:pPr marL="839788" lvl="1" indent="-495300" eaLnBrk="1" hangingPunct="1"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2000" smtClean="0">
                <a:latin typeface="Garamond" pitchFamily="18" charset="0"/>
              </a:rPr>
              <a:t>В конце 2014 г. Банк России отказался от правила корректировки границ валютного коридора.</a:t>
            </a:r>
          </a:p>
          <a:p>
            <a:pPr marL="839788" lvl="1" indent="-495300" eaLnBrk="1" hangingPunct="1"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2000" smtClean="0">
                <a:latin typeface="Garamond" pitchFamily="18" charset="0"/>
              </a:rPr>
              <a:t>Инфляционное таргетирование с активными валютными интервенциями – режим, рекомендованный IMF и BIS после кризиса 2008-2009 гг. как оптимальный монетарный режим для развивающихся стран </a:t>
            </a:r>
          </a:p>
          <a:p>
            <a:pPr marL="839788" lvl="1" indent="-495300" eaLnBrk="1" hangingPunct="1"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2000" smtClean="0">
                <a:latin typeface="Garamond" pitchFamily="18" charset="0"/>
              </a:rPr>
              <a:t>Стабилизация валютного курса – широко распространенный феномен среди стран в режиме инфляционного таргетирования (Ghosh et al., 2015; </a:t>
            </a:r>
            <a:r>
              <a:rPr lang="ru-RU" sz="2000" b="1" smtClean="0">
                <a:solidFill>
                  <a:srgbClr val="0000FF"/>
                </a:solidFill>
                <a:latin typeface="Garamond" pitchFamily="18" charset="0"/>
              </a:rPr>
              <a:t>боязнь плавания</a:t>
            </a:r>
            <a:r>
              <a:rPr lang="ru-RU" sz="2000" smtClean="0">
                <a:latin typeface="Garamond" pitchFamily="18" charset="0"/>
              </a:rPr>
              <a:t> Calvo, Reinhart, 2002)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Параметризация </a:t>
            </a:r>
            <a:r>
              <a:rPr lang="en-US" sz="2800" dirty="0" smtClean="0">
                <a:latin typeface="Garamond" pitchFamily="18" charset="0"/>
              </a:rPr>
              <a:t>DSGE </a:t>
            </a:r>
            <a:r>
              <a:rPr lang="ru-RU" sz="2800" dirty="0" smtClean="0">
                <a:latin typeface="Garamond" pitchFamily="18" charset="0"/>
              </a:rPr>
              <a:t>модели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Калибровка: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b="1" dirty="0" smtClean="0">
                <a:latin typeface="Garamond" pitchFamily="18" charset="0"/>
              </a:rPr>
              <a:t>8</a:t>
            </a:r>
            <a:r>
              <a:rPr lang="ru-RU" sz="2000" dirty="0" smtClean="0">
                <a:latin typeface="Garamond" pitchFamily="18" charset="0"/>
              </a:rPr>
              <a:t> параметров рассчитываются на базе российской макроэкономической статистики, чтобы определить стационарное состояние модели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b="1" dirty="0" smtClean="0">
                <a:latin typeface="Garamond" pitchFamily="18" charset="0"/>
              </a:rPr>
              <a:t>12</a:t>
            </a:r>
            <a:r>
              <a:rPr lang="ru-RU" sz="2000" dirty="0" smtClean="0">
                <a:latin typeface="Garamond" pitchFamily="18" charset="0"/>
              </a:rPr>
              <a:t> параметров калибруются потому, что они плохо идентифицируются на данных, избавленных от констант и тренда.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Данные: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dirty="0" smtClean="0">
                <a:latin typeface="Garamond" pitchFamily="18" charset="0"/>
              </a:rPr>
              <a:t>Байесовская оценка базируется на квартальной макроэкономической статистике РФ для периода </a:t>
            </a:r>
            <a:r>
              <a:rPr lang="ru-RU" sz="2000" b="1" dirty="0" smtClean="0">
                <a:latin typeface="Garamond" pitchFamily="18" charset="0"/>
              </a:rPr>
              <a:t>Q1:2001 – Q4:2012</a:t>
            </a:r>
            <a:r>
              <a:rPr lang="ru-RU" sz="2000" dirty="0" smtClean="0">
                <a:latin typeface="Garamond" pitchFamily="18" charset="0"/>
              </a:rPr>
              <a:t> (48 кварталов).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b="1" dirty="0" smtClean="0">
                <a:latin typeface="Garamond" pitchFamily="18" charset="0"/>
              </a:rPr>
              <a:t>14</a:t>
            </a:r>
            <a:r>
              <a:rPr lang="ru-RU" sz="2000" dirty="0" smtClean="0">
                <a:latin typeface="Garamond" pitchFamily="18" charset="0"/>
              </a:rPr>
              <a:t> наблюдаемых переменных в модели: ВВП; производство N и M секторов; </a:t>
            </a:r>
            <a:r>
              <a:rPr lang="ru-RU" sz="2000" i="1" dirty="0" smtClean="0">
                <a:latin typeface="Garamond" pitchFamily="18" charset="0"/>
              </a:rPr>
              <a:t>потребление, государственные расходы (все в постоянных ценах), реальная заработная плата, номинальный курс иностранной валюты, международные резервы, цены на экспортируемое сырье, импорт в текущих ценах, ставка рефинансирования, ставка по кредитам, денежная масса, ВВП мировой </a:t>
            </a:r>
            <a:r>
              <a:rPr lang="ru-RU" sz="2000" i="1" dirty="0" smtClean="0">
                <a:latin typeface="Garamond" pitchFamily="18" charset="0"/>
              </a:rPr>
              <a:t>экономики, валовая ДС в секторах торгуемых и неторгуемых товаров. </a:t>
            </a:r>
            <a:r>
              <a:rPr lang="ru-RU" sz="2000" dirty="0" smtClean="0">
                <a:latin typeface="Garamond" pitchFamily="18" charset="0"/>
              </a:rPr>
              <a:t> </a:t>
            </a:r>
            <a:endParaRPr lang="ru-RU" sz="2000" dirty="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000" dirty="0" smtClean="0">
                <a:latin typeface="Garamond" pitchFamily="18" charset="0"/>
              </a:rPr>
              <a:t>Для всех переменных используются значения, избавленные от сезонных колебаний и тренда (фильтр </a:t>
            </a:r>
            <a:r>
              <a:rPr lang="ru-RU" sz="2000" dirty="0" err="1" smtClean="0">
                <a:latin typeface="Garamond" pitchFamily="18" charset="0"/>
              </a:rPr>
              <a:t>Ходдрика-Прескотта</a:t>
            </a:r>
            <a:r>
              <a:rPr lang="ru-RU" sz="2000" dirty="0" smtClean="0">
                <a:latin typeface="Garamond" pitchFamily="18" charset="0"/>
              </a:rPr>
              <a:t>).</a:t>
            </a:r>
            <a:endParaRPr lang="ru-RU" sz="2000" dirty="0" smtClean="0">
              <a:latin typeface="Garamond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Калибровка стационарного состояния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6350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Калибровка параметров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611188"/>
            <a:ext cx="779462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Шоки и наблюдаемые переменные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577850"/>
            <a:ext cx="807878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Данные (избавленные от сезонности и тренда)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50863"/>
            <a:ext cx="8239125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49738" y="4679950"/>
            <a:ext cx="4894262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P</a:t>
            </a:r>
            <a:r>
              <a:rPr lang="en-US" sz="1400" baseline="30000" dirty="0">
                <a:latin typeface="+mj-lt"/>
              </a:rPr>
              <a:t>*</a:t>
            </a:r>
            <a:r>
              <a:rPr lang="en-US" sz="1400" baseline="-25000" dirty="0">
                <a:latin typeface="+mj-lt"/>
              </a:rPr>
              <a:t>X</a:t>
            </a:r>
            <a:r>
              <a:rPr lang="ru-RU" sz="1400" dirty="0">
                <a:latin typeface="+mj-lt"/>
              </a:rPr>
              <a:t> – цены на нефть и нефтепродукты; </a:t>
            </a:r>
            <a:r>
              <a:rPr lang="en-US" sz="1400" dirty="0">
                <a:latin typeface="+mj-lt"/>
              </a:rPr>
              <a:t>Y </a:t>
            </a:r>
            <a:r>
              <a:rPr lang="ru-RU" sz="1400" dirty="0">
                <a:latin typeface="+mj-lt"/>
              </a:rPr>
              <a:t>– ВВП; </a:t>
            </a:r>
            <a:r>
              <a:rPr lang="en-US" sz="1400" dirty="0">
                <a:latin typeface="+mj-lt"/>
              </a:rPr>
              <a:t>Y</a:t>
            </a:r>
            <a:r>
              <a:rPr lang="en-US" sz="1400" baseline="-25000" dirty="0">
                <a:latin typeface="+mj-lt"/>
              </a:rPr>
              <a:t>m</a:t>
            </a:r>
            <a:r>
              <a:rPr lang="en-US" sz="1400" dirty="0">
                <a:latin typeface="+mj-lt"/>
              </a:rPr>
              <a:t> – </a:t>
            </a:r>
            <a:r>
              <a:rPr lang="ru-RU" sz="1400" dirty="0">
                <a:latin typeface="+mj-lt"/>
              </a:rPr>
              <a:t>выпуск промышленных товаров; </a:t>
            </a:r>
            <a:r>
              <a:rPr lang="en-US" sz="1400" dirty="0">
                <a:latin typeface="+mj-lt"/>
              </a:rPr>
              <a:t>Y</a:t>
            </a:r>
            <a:r>
              <a:rPr lang="en-US" sz="1400" baseline="-25000" dirty="0">
                <a:latin typeface="+mj-lt"/>
              </a:rPr>
              <a:t>n</a:t>
            </a:r>
            <a:r>
              <a:rPr lang="ru-RU" sz="1400" dirty="0">
                <a:latin typeface="+mj-lt"/>
              </a:rPr>
              <a:t> – выпуск неторгуемых товаров;  </a:t>
            </a:r>
            <a:r>
              <a:rPr lang="en-US" sz="1400" dirty="0">
                <a:latin typeface="+mj-lt"/>
              </a:rPr>
              <a:t>Y</a:t>
            </a:r>
            <a:r>
              <a:rPr lang="en-US" sz="1400" baseline="30000" dirty="0">
                <a:latin typeface="+mj-lt"/>
              </a:rPr>
              <a:t>* </a:t>
            </a:r>
            <a:r>
              <a:rPr lang="en-US" sz="1400" dirty="0">
                <a:latin typeface="+mj-lt"/>
              </a:rPr>
              <a:t>- </a:t>
            </a:r>
            <a:r>
              <a:rPr lang="ru-RU" sz="1400" dirty="0">
                <a:latin typeface="+mj-lt"/>
              </a:rPr>
              <a:t>зарубежный выпуск; С – потребление; </a:t>
            </a:r>
            <a:r>
              <a:rPr lang="en-US" sz="1400" dirty="0">
                <a:latin typeface="+mj-lt"/>
              </a:rPr>
              <a:t>G – </a:t>
            </a:r>
            <a:r>
              <a:rPr lang="ru-RU" sz="1400" dirty="0">
                <a:latin typeface="+mj-lt"/>
              </a:rPr>
              <a:t>госрасходы; </a:t>
            </a:r>
            <a:r>
              <a:rPr lang="en-US" sz="1400" dirty="0">
                <a:latin typeface="+mj-lt"/>
              </a:rPr>
              <a:t>IM </a:t>
            </a:r>
            <a:r>
              <a:rPr lang="ru-RU" sz="1400" dirty="0">
                <a:latin typeface="+mj-lt"/>
              </a:rPr>
              <a:t>– номинальный импорт; </a:t>
            </a:r>
            <a:r>
              <a:rPr lang="en-US" sz="1400" dirty="0">
                <a:latin typeface="+mj-lt"/>
              </a:rPr>
              <a:t>IR</a:t>
            </a:r>
            <a:r>
              <a:rPr lang="ru-RU" sz="1400" dirty="0">
                <a:latin typeface="+mj-lt"/>
              </a:rPr>
              <a:t> – международные резервы; М – денежная масса; </a:t>
            </a:r>
            <a:r>
              <a:rPr lang="en-US" sz="1400" dirty="0">
                <a:latin typeface="+mj-lt"/>
              </a:rPr>
              <a:t>S – </a:t>
            </a:r>
            <a:r>
              <a:rPr lang="ru-RU" sz="1400" dirty="0">
                <a:latin typeface="+mj-lt"/>
              </a:rPr>
              <a:t>курс иностранной валюты;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– </a:t>
            </a:r>
            <a:r>
              <a:rPr lang="ru-RU" sz="1400" dirty="0">
                <a:latin typeface="+mj-lt"/>
              </a:rPr>
              <a:t>ставка процента; </a:t>
            </a:r>
            <a:r>
              <a:rPr lang="en-US" sz="1400" dirty="0" err="1">
                <a:latin typeface="+mj-lt"/>
              </a:rPr>
              <a:t>i</a:t>
            </a:r>
            <a:r>
              <a:rPr lang="ru-RU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ref</a:t>
            </a:r>
            <a:r>
              <a:rPr lang="ru-RU" sz="1400" dirty="0">
                <a:latin typeface="+mj-lt"/>
              </a:rPr>
              <a:t> – ставка рефинансирования; </a:t>
            </a:r>
            <a:r>
              <a:rPr lang="en-US" sz="1400" dirty="0">
                <a:latin typeface="+mj-lt"/>
              </a:rPr>
              <a:t>W/P – </a:t>
            </a:r>
            <a:r>
              <a:rPr lang="ru-RU" sz="1400" dirty="0">
                <a:latin typeface="+mj-lt"/>
              </a:rPr>
              <a:t>реальная зарплата.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1275" y="735013"/>
            <a:ext cx="7000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ВВП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7300" y="2025650"/>
            <a:ext cx="977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Потребление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575" y="1990725"/>
            <a:ext cx="11922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latin typeface="+mj-lt"/>
              </a:rPr>
              <a:t>Гос</a:t>
            </a:r>
            <a:r>
              <a:rPr lang="ru-RU" sz="1600" dirty="0">
                <a:latin typeface="+mj-lt"/>
              </a:rPr>
              <a:t>.</a:t>
            </a:r>
          </a:p>
          <a:p>
            <a:pPr>
              <a:defRPr/>
            </a:pPr>
            <a:r>
              <a:rPr lang="ru-RU" sz="1600" dirty="0">
                <a:latin typeface="+mj-lt"/>
              </a:rPr>
              <a:t>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5250" y="2097088"/>
            <a:ext cx="11922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Импорт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625" y="3406775"/>
            <a:ext cx="904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Межд. резервы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7063" y="3397250"/>
            <a:ext cx="10937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Валютный курс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8263" y="3370263"/>
            <a:ext cx="7810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err="1">
                <a:latin typeface="+mj-lt"/>
              </a:rPr>
              <a:t>Ден</a:t>
            </a:r>
            <a:r>
              <a:rPr lang="ru-RU" sz="1600" dirty="0">
                <a:latin typeface="+mj-lt"/>
              </a:rPr>
              <a:t>. масса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1150" y="3370263"/>
            <a:ext cx="10937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Проц. ставка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975" y="4733925"/>
            <a:ext cx="10937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Ставка </a:t>
            </a:r>
            <a:r>
              <a:rPr lang="ru-RU" sz="1600" dirty="0" err="1">
                <a:latin typeface="+mj-lt"/>
              </a:rPr>
              <a:t>рефин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9363" y="4778375"/>
            <a:ext cx="9953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+mj-lt"/>
              </a:rPr>
              <a:t>Реальная </a:t>
            </a:r>
            <a:r>
              <a:rPr lang="ru-RU" sz="1600" dirty="0" err="1">
                <a:latin typeface="+mj-lt"/>
              </a:rPr>
              <a:t>з</a:t>
            </a:r>
            <a:r>
              <a:rPr lang="ru-RU" sz="1600" dirty="0">
                <a:latin typeface="+mj-lt"/>
              </a:rPr>
              <a:t>/</a:t>
            </a:r>
            <a:r>
              <a:rPr lang="ru-RU" sz="1600" dirty="0" err="1">
                <a:latin typeface="+mj-lt"/>
              </a:rPr>
              <a:t>п</a:t>
            </a:r>
            <a:endParaRPr lang="ru-RU" sz="16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063" y="1998663"/>
            <a:ext cx="8159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Заруб. ВВП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138" y="654050"/>
            <a:ext cx="9144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Цены на нефть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6588" y="619125"/>
            <a:ext cx="9509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Выпуск в </a:t>
            </a:r>
            <a:r>
              <a:rPr lang="ru-RU" sz="1600" dirty="0" err="1">
                <a:latin typeface="+mj-lt"/>
              </a:rPr>
              <a:t>М-отр</a:t>
            </a:r>
            <a:r>
              <a:rPr lang="ru-RU" sz="1600" dirty="0">
                <a:latin typeface="+mj-lt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37313" y="698500"/>
            <a:ext cx="9493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Выпуск в </a:t>
            </a:r>
            <a:r>
              <a:rPr lang="en-US" sz="1600" dirty="0">
                <a:latin typeface="+mj-lt"/>
              </a:rPr>
              <a:t>N</a:t>
            </a:r>
            <a:r>
              <a:rPr lang="ru-RU" sz="1600" dirty="0">
                <a:latin typeface="+mj-lt"/>
              </a:rPr>
              <a:t>-</a:t>
            </a:r>
            <a:r>
              <a:rPr lang="ru-RU" sz="1600" dirty="0" err="1">
                <a:latin typeface="+mj-lt"/>
              </a:rPr>
              <a:t>отр</a:t>
            </a:r>
            <a:r>
              <a:rPr lang="ru-RU" sz="16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Байесовская методология оценки </a:t>
            </a:r>
            <a:r>
              <a:rPr lang="en-US" sz="2800" smtClean="0">
                <a:latin typeface="Garamond" pitchFamily="18" charset="0"/>
              </a:rPr>
              <a:t>DSGE </a:t>
            </a:r>
            <a:r>
              <a:rPr lang="ru-RU" sz="2800" smtClean="0">
                <a:latin typeface="Garamond" pitchFamily="18" charset="0"/>
              </a:rPr>
              <a:t>моделей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5275" y="1114425"/>
            <a:ext cx="1812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2197100"/>
            <a:ext cx="15890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442913" y="979488"/>
            <a:ext cx="635635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Расчет стационарного состояния системы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Аппроксимация модели первого порядка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Решение модели методом </a:t>
            </a:r>
            <a:r>
              <a:rPr lang="ru-RU" kern="0" dirty="0" err="1">
                <a:latin typeface="Garamond" pitchFamily="18" charset="0"/>
              </a:rPr>
              <a:t>Бланшара-Кана</a:t>
            </a:r>
            <a:endParaRPr lang="ru-RU" kern="0" dirty="0">
              <a:latin typeface="Garamond" pitchFamily="18" charset="0"/>
            </a:endParaRP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Расчет функции правдоподобия            с помощью фильтра Кальмана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Определение функции априорной плотности распределения параметров 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Расчет функции апостериорной плотности распределения параметров 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Максимизация апостериорной плотности по параметрам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Оценка методом аппроксимации Лапласа маржинальной плотности вероятности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Tx/>
              <a:buChar char="•"/>
              <a:defRPr/>
            </a:pPr>
            <a:r>
              <a:rPr lang="ru-RU" kern="0" dirty="0">
                <a:latin typeface="Garamond" pitchFamily="18" charset="0"/>
              </a:rPr>
              <a:t>Алгоритм </a:t>
            </a:r>
            <a:r>
              <a:rPr lang="ru-RU" kern="0" dirty="0" err="1">
                <a:latin typeface="Garamond" pitchFamily="18" charset="0"/>
              </a:rPr>
              <a:t>Метрополиса-Хастингса</a:t>
            </a:r>
            <a:r>
              <a:rPr lang="ru-RU" kern="0" dirty="0">
                <a:latin typeface="Garamond" pitchFamily="18" charset="0"/>
              </a:rPr>
              <a:t> в рамках метода цепи Маркова с Монте-Карло </a:t>
            </a:r>
            <a:r>
              <a:rPr lang="ru-RU" kern="0" dirty="0" err="1">
                <a:latin typeface="Garamond" pitchFamily="18" charset="0"/>
              </a:rPr>
              <a:t>интерациями</a:t>
            </a:r>
            <a:r>
              <a:rPr lang="ru-RU" kern="0" dirty="0">
                <a:latin typeface="Garamond" pitchFamily="18" charset="0"/>
              </a:rPr>
              <a:t> позволяет получить конечную выборку из генеральной совокупности с плотностью  </a:t>
            </a:r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825" y="2278063"/>
            <a:ext cx="5064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6138" y="3454400"/>
            <a:ext cx="698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4013" y="3411538"/>
            <a:ext cx="19970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4813" y="4302125"/>
            <a:ext cx="2160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4340225"/>
            <a:ext cx="5111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1538" y="5575300"/>
            <a:ext cx="6985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4 альтернативные модели 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4575"/>
            <a:ext cx="914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8"/>
          <p:cNvSpPr txBox="1">
            <a:spLocks noChangeArrowheads="1"/>
          </p:cNvSpPr>
          <p:nvPr/>
        </p:nvSpPr>
        <p:spPr bwMode="auto">
          <a:xfrm>
            <a:off x="2600325" y="1651000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81%</a:t>
            </a:r>
          </a:p>
        </p:txBody>
      </p:sp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4913313" y="3919538"/>
            <a:ext cx="80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19%</a:t>
            </a:r>
          </a:p>
        </p:txBody>
      </p:sp>
      <p:sp>
        <p:nvSpPr>
          <p:cNvPr id="34823" name="TextBox 10"/>
          <p:cNvSpPr txBox="1">
            <a:spLocks noChangeArrowheads="1"/>
          </p:cNvSpPr>
          <p:nvPr/>
        </p:nvSpPr>
        <p:spPr bwMode="auto">
          <a:xfrm>
            <a:off x="7251700" y="2709863"/>
            <a:ext cx="727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0%</a:t>
            </a: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1998663" y="5264150"/>
            <a:ext cx="808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FF"/>
                </a:solidFill>
              </a:rPr>
              <a:t>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Результаты Байесовской оценки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593725"/>
            <a:ext cx="4260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1057275"/>
            <a:ext cx="444658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475" y="587375"/>
            <a:ext cx="43386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Функции импульсного отклика на шок цен на нефть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grpSp>
        <p:nvGrpSpPr>
          <p:cNvPr id="2058" name="Group 2"/>
          <p:cNvGrpSpPr>
            <a:grpSpLocks/>
          </p:cNvGrpSpPr>
          <p:nvPr/>
        </p:nvGrpSpPr>
        <p:grpSpPr bwMode="auto">
          <a:xfrm>
            <a:off x="692150" y="669925"/>
            <a:ext cx="7913688" cy="5543550"/>
            <a:chOff x="1080" y="6994"/>
            <a:chExt cx="10233" cy="6687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4425" y="7140"/>
            <a:ext cx="3345" cy="3166"/>
          </p:xfrm>
          <a:graphic>
            <a:graphicData uri="http://schemas.openxmlformats.org/presentationml/2006/ole">
              <p:oleObj spid="_x0000_s2050" name="Диаграмма" r:id="rId3" imgW="2124055" imgH="2009880" progId="Excel.Chart.8">
                <p:embed/>
              </p:oleObj>
            </a:graphicData>
          </a:graphic>
        </p:graphicFrame>
        <p:graphicFrame>
          <p:nvGraphicFramePr>
            <p:cNvPr id="2051" name="Object 4"/>
            <p:cNvGraphicFramePr>
              <a:graphicFrameLocks noChangeAspect="1"/>
            </p:cNvGraphicFramePr>
            <p:nvPr/>
          </p:nvGraphicFramePr>
          <p:xfrm>
            <a:off x="7785" y="7095"/>
            <a:ext cx="3345" cy="3166"/>
          </p:xfrm>
          <a:graphic>
            <a:graphicData uri="http://schemas.openxmlformats.org/presentationml/2006/ole">
              <p:oleObj spid="_x0000_s2051" name="Диаграмма" r:id="rId4" imgW="2124055" imgH="2009880" progId="Excel.Chart.8">
                <p:embed/>
              </p:oleObj>
            </a:graphicData>
          </a:graphic>
        </p:graphicFrame>
        <p:graphicFrame>
          <p:nvGraphicFramePr>
            <p:cNvPr id="2052" name="Object 5"/>
            <p:cNvGraphicFramePr>
              <a:graphicFrameLocks noChangeAspect="1"/>
            </p:cNvGraphicFramePr>
            <p:nvPr/>
          </p:nvGraphicFramePr>
          <p:xfrm>
            <a:off x="1110" y="10485"/>
            <a:ext cx="3315" cy="3150"/>
          </p:xfrm>
          <a:graphic>
            <a:graphicData uri="http://schemas.openxmlformats.org/presentationml/2006/ole">
              <p:oleObj spid="_x0000_s2052" name="Диаграмма" r:id="rId5" imgW="2105146" imgH="2000160" progId="Excel.Chart.8">
                <p:embed/>
              </p:oleObj>
            </a:graphicData>
          </a:graphic>
        </p:graphicFrame>
        <p:graphicFrame>
          <p:nvGraphicFramePr>
            <p:cNvPr id="2053" name="Object 6"/>
            <p:cNvGraphicFramePr>
              <a:graphicFrameLocks noChangeAspect="1"/>
            </p:cNvGraphicFramePr>
            <p:nvPr/>
          </p:nvGraphicFramePr>
          <p:xfrm>
            <a:off x="7785" y="10515"/>
            <a:ext cx="3345" cy="3166"/>
          </p:xfrm>
          <a:graphic>
            <a:graphicData uri="http://schemas.openxmlformats.org/presentationml/2006/ole">
              <p:oleObj spid="_x0000_s2053" name="Диаграмма" r:id="rId6" imgW="2124055" imgH="2009880" progId="Excel.Chart.8">
                <p:embed/>
              </p:oleObj>
            </a:graphicData>
          </a:graphic>
        </p:graphicFrame>
        <p:graphicFrame>
          <p:nvGraphicFramePr>
            <p:cNvPr id="2054" name="Object 7"/>
            <p:cNvGraphicFramePr>
              <a:graphicFrameLocks noChangeAspect="1"/>
            </p:cNvGraphicFramePr>
            <p:nvPr/>
          </p:nvGraphicFramePr>
          <p:xfrm>
            <a:off x="1080" y="7125"/>
            <a:ext cx="3345" cy="3166"/>
          </p:xfrm>
          <a:graphic>
            <a:graphicData uri="http://schemas.openxmlformats.org/presentationml/2006/ole">
              <p:oleObj spid="_x0000_s2054" name="Диаграмма" r:id="rId7" imgW="2124055" imgH="2009880" progId="Excel.Chart.8">
                <p:embed/>
              </p:oleObj>
            </a:graphicData>
          </a:graphic>
        </p:graphicFrame>
        <p:graphicFrame>
          <p:nvGraphicFramePr>
            <p:cNvPr id="2055" name="Object 8"/>
            <p:cNvGraphicFramePr>
              <a:graphicFrameLocks noChangeAspect="1"/>
            </p:cNvGraphicFramePr>
            <p:nvPr/>
          </p:nvGraphicFramePr>
          <p:xfrm>
            <a:off x="4425" y="10500"/>
            <a:ext cx="3345" cy="3166"/>
          </p:xfrm>
          <a:graphic>
            <a:graphicData uri="http://schemas.openxmlformats.org/presentationml/2006/ole">
              <p:oleObj spid="_x0000_s2055" name="Диаграмма" r:id="rId8" imgW="2124055" imgH="2009880" progId="Excel.Chart.8">
                <p:embed/>
              </p:oleObj>
            </a:graphicData>
          </a:graphic>
        </p:graphicFrame>
        <p:sp>
          <p:nvSpPr>
            <p:cNvPr id="2059" name="Text Box 9"/>
            <p:cNvSpPr txBox="1">
              <a:spLocks noChangeArrowheads="1"/>
            </p:cNvSpPr>
            <p:nvPr/>
          </p:nvSpPr>
          <p:spPr bwMode="auto">
            <a:xfrm>
              <a:off x="2439" y="7063"/>
              <a:ext cx="1223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Выпуск</a:t>
              </a:r>
            </a:p>
          </p:txBody>
        </p:sp>
        <p:sp>
          <p:nvSpPr>
            <p:cNvPr id="2060" name="Text Box 10"/>
            <p:cNvSpPr txBox="1">
              <a:spLocks noChangeArrowheads="1"/>
            </p:cNvSpPr>
            <p:nvPr/>
          </p:nvSpPr>
          <p:spPr bwMode="auto">
            <a:xfrm>
              <a:off x="5471" y="7063"/>
              <a:ext cx="1689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Потребление</a:t>
              </a:r>
            </a:p>
          </p:txBody>
        </p:sp>
        <p:sp>
          <p:nvSpPr>
            <p:cNvPr id="2061" name="Text Box 11"/>
            <p:cNvSpPr txBox="1">
              <a:spLocks noChangeArrowheads="1"/>
            </p:cNvSpPr>
            <p:nvPr/>
          </p:nvSpPr>
          <p:spPr bwMode="auto">
            <a:xfrm>
              <a:off x="8601" y="6994"/>
              <a:ext cx="2229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Реальная зарплата</a:t>
              </a:r>
            </a:p>
          </p:txBody>
        </p:sp>
        <p:sp>
          <p:nvSpPr>
            <p:cNvPr id="2062" name="Text Box 12"/>
            <p:cNvSpPr txBox="1">
              <a:spLocks noChangeArrowheads="1"/>
            </p:cNvSpPr>
            <p:nvPr/>
          </p:nvSpPr>
          <p:spPr bwMode="auto">
            <a:xfrm>
              <a:off x="1495" y="10382"/>
              <a:ext cx="3188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Курс иностранной валюты</a:t>
              </a:r>
            </a:p>
          </p:txBody>
        </p:sp>
        <p:sp>
          <p:nvSpPr>
            <p:cNvPr id="2063" name="Text Box 13"/>
            <p:cNvSpPr txBox="1">
              <a:spLocks noChangeArrowheads="1"/>
            </p:cNvSpPr>
            <p:nvPr/>
          </p:nvSpPr>
          <p:spPr bwMode="auto">
            <a:xfrm>
              <a:off x="4810" y="10336"/>
              <a:ext cx="3118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Международные резервы</a:t>
              </a:r>
            </a:p>
          </p:txBody>
        </p:sp>
        <p:sp>
          <p:nvSpPr>
            <p:cNvPr id="2064" name="Text Box 14"/>
            <p:cNvSpPr txBox="1">
              <a:spLocks noChangeArrowheads="1"/>
            </p:cNvSpPr>
            <p:nvPr/>
          </p:nvSpPr>
          <p:spPr bwMode="auto">
            <a:xfrm>
              <a:off x="8125" y="10336"/>
              <a:ext cx="3188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Ставка рефинансирования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Альтернативные конфигурации модели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390525" y="765175"/>
            <a:ext cx="8231188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000" kern="0" dirty="0">
                <a:latin typeface="Garamond" pitchFamily="18" charset="0"/>
              </a:rPr>
              <a:t>Модель с издержками подстройки инвестиций</a:t>
            </a:r>
          </a:p>
          <a:p>
            <a:pPr marL="815975" lvl="1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kern="0" dirty="0">
                <a:latin typeface="Garamond" pitchFamily="18" charset="0"/>
              </a:rPr>
              <a:t>Имеет большую персистентность реальных переменных, что не соответствует данным.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000" kern="0" dirty="0">
                <a:latin typeface="Garamond" pitchFamily="18" charset="0"/>
              </a:rPr>
              <a:t>Модель с высокой априорной персистентностью шоков</a:t>
            </a:r>
          </a:p>
          <a:p>
            <a:pPr marL="815975" lvl="1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kern="0" dirty="0">
                <a:latin typeface="Garamond" pitchFamily="18" charset="0"/>
              </a:rPr>
              <a:t>Персистентность российских рядов ниже, чем американских, поэтому модель с параметрами как у </a:t>
            </a:r>
            <a:r>
              <a:rPr lang="en-US" sz="2000" kern="0" dirty="0" err="1">
                <a:latin typeface="Garamond" pitchFamily="18" charset="0"/>
              </a:rPr>
              <a:t>Smets</a:t>
            </a:r>
            <a:r>
              <a:rPr lang="en-US" sz="2000" kern="0" dirty="0">
                <a:latin typeface="Garamond" pitchFamily="18" charset="0"/>
              </a:rPr>
              <a:t>, </a:t>
            </a:r>
            <a:r>
              <a:rPr lang="en-US" sz="2000" kern="0" dirty="0" err="1">
                <a:latin typeface="Garamond" pitchFamily="18" charset="0"/>
              </a:rPr>
              <a:t>Wouters</a:t>
            </a:r>
            <a:r>
              <a:rPr lang="en-US" sz="2000" kern="0" dirty="0">
                <a:latin typeface="Garamond" pitchFamily="18" charset="0"/>
              </a:rPr>
              <a:t> (2003, 2007) </a:t>
            </a:r>
            <a:r>
              <a:rPr lang="ru-RU" sz="2000" kern="0" dirty="0">
                <a:latin typeface="Garamond" pitchFamily="18" charset="0"/>
              </a:rPr>
              <a:t>оказывается хуже.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000" kern="0" dirty="0">
                <a:latin typeface="Garamond" pitchFamily="18" charset="0"/>
              </a:rPr>
              <a:t>Модель без индексации на предыдущую инфляцию</a:t>
            </a:r>
          </a:p>
          <a:p>
            <a:pPr marL="815975" lvl="1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kern="0" dirty="0">
                <a:latin typeface="Garamond" pitchFamily="18" charset="0"/>
              </a:rPr>
              <a:t>Выпуклость функции правдоподобия по параметрам индексации невелика. Индексация мало добавляет возможности </a:t>
            </a:r>
            <a:r>
              <a:rPr lang="en-US" sz="2000" kern="0" dirty="0">
                <a:latin typeface="Garamond" pitchFamily="18" charset="0"/>
              </a:rPr>
              <a:t>DSGE </a:t>
            </a:r>
            <a:r>
              <a:rPr lang="ru-RU" sz="2000" kern="0" dirty="0">
                <a:latin typeface="Garamond" pitchFamily="18" charset="0"/>
              </a:rPr>
              <a:t>модели объяснять данные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000" kern="0" dirty="0">
                <a:latin typeface="Garamond" pitchFamily="18" charset="0"/>
              </a:rPr>
              <a:t>Модель со случайным блужданием цен на нефть</a:t>
            </a:r>
          </a:p>
          <a:p>
            <a:pPr marL="815975" lvl="1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kern="0" dirty="0">
                <a:latin typeface="Garamond" pitchFamily="18" charset="0"/>
              </a:rPr>
              <a:t>Возникают значительные искажения оценок параметров модели и завышенные оценки дисперсии шоков, необходимые для компенсации преувеличенного влияния шоков цен на нефть на экономику.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Цель работы</a:t>
            </a:r>
            <a:endParaRPr lang="en-US" sz="2800" dirty="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>
              <a:latin typeface="Garamond" pitchFamily="18" charset="0"/>
            </a:endParaRPr>
          </a:p>
          <a:p>
            <a:pPr marL="571500" indent="-571500" eaLnBrk="1" hangingPunct="1">
              <a:buClr>
                <a:srgbClr val="0000FF"/>
              </a:buClr>
              <a:buSzPct val="100000"/>
              <a:buFont typeface="Wingdings" pitchFamily="2" charset="2"/>
              <a:buChar char="v"/>
            </a:pPr>
            <a:r>
              <a:rPr lang="ru-RU" sz="2800" dirty="0" smtClean="0">
                <a:latin typeface="Garamond" pitchFamily="18" charset="0"/>
              </a:rPr>
              <a:t>Исследование возможности за счет оптимизации параметров простых </a:t>
            </a:r>
            <a:r>
              <a:rPr lang="ru-RU" sz="2800" dirty="0" smtClean="0">
                <a:latin typeface="Garamond" pitchFamily="18" charset="0"/>
              </a:rPr>
              <a:t>правил монетарной политики: </a:t>
            </a:r>
            <a:r>
              <a:rPr lang="ru-RU" sz="2800" dirty="0" smtClean="0">
                <a:latin typeface="Garamond" pitchFamily="18" charset="0"/>
              </a:rPr>
              <a:t>правила корректировки валютного курса и правила Тэйлора, добиться увеличения эффективности монетарной политики Банка России.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Корреляции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789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701675"/>
            <a:ext cx="7405688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Декомпозиция эндогенных переменных на шоки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grpSp>
        <p:nvGrpSpPr>
          <p:cNvPr id="3082" name="Group 2"/>
          <p:cNvGrpSpPr>
            <a:grpSpLocks/>
          </p:cNvGrpSpPr>
          <p:nvPr/>
        </p:nvGrpSpPr>
        <p:grpSpPr bwMode="auto">
          <a:xfrm>
            <a:off x="742950" y="660400"/>
            <a:ext cx="8115300" cy="5232400"/>
            <a:chOff x="1215" y="996"/>
            <a:chExt cx="10181" cy="7110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4650" y="1190"/>
            <a:ext cx="3345" cy="3166"/>
          </p:xfrm>
          <a:graphic>
            <a:graphicData uri="http://schemas.openxmlformats.org/presentationml/2006/ole">
              <p:oleObj spid="_x0000_s3074" name="Диаграмма" r:id="rId3" imgW="2124055" imgH="2009880" progId="Excel.Chart.8">
                <p:embed/>
              </p:oleObj>
            </a:graphicData>
          </a:graphic>
        </p:graphicFrame>
        <p:graphicFrame>
          <p:nvGraphicFramePr>
            <p:cNvPr id="3075" name="Object 4"/>
            <p:cNvGraphicFramePr>
              <a:graphicFrameLocks noChangeAspect="1"/>
            </p:cNvGraphicFramePr>
            <p:nvPr/>
          </p:nvGraphicFramePr>
          <p:xfrm>
            <a:off x="7965" y="1190"/>
            <a:ext cx="3345" cy="3166"/>
          </p:xfrm>
          <a:graphic>
            <a:graphicData uri="http://schemas.openxmlformats.org/presentationml/2006/ole">
              <p:oleObj spid="_x0000_s3075" name="Диаграмма" r:id="rId4" imgW="2124055" imgH="2009880" progId="Excel.Chart.8">
                <p:embed/>
              </p:oleObj>
            </a:graphicData>
          </a:graphic>
        </p:graphicFrame>
        <p:graphicFrame>
          <p:nvGraphicFramePr>
            <p:cNvPr id="3076" name="Object 5"/>
            <p:cNvGraphicFramePr>
              <a:graphicFrameLocks noChangeAspect="1"/>
            </p:cNvGraphicFramePr>
            <p:nvPr/>
          </p:nvGraphicFramePr>
          <p:xfrm>
            <a:off x="1215" y="1205"/>
            <a:ext cx="3510" cy="3480"/>
          </p:xfrm>
          <a:graphic>
            <a:graphicData uri="http://schemas.openxmlformats.org/presentationml/2006/ole">
              <p:oleObj spid="_x0000_s3076" name="Диаграмма" r:id="rId5" imgW="2228867" imgH="2209680" progId="Excel.Chart.8">
                <p:embed/>
              </p:oleObj>
            </a:graphicData>
          </a:graphic>
        </p:graphicFrame>
        <p:graphicFrame>
          <p:nvGraphicFramePr>
            <p:cNvPr id="3077" name="Object 6"/>
            <p:cNvGraphicFramePr>
              <a:graphicFrameLocks noChangeAspect="1"/>
            </p:cNvGraphicFramePr>
            <p:nvPr/>
          </p:nvGraphicFramePr>
          <p:xfrm>
            <a:off x="4665" y="4760"/>
            <a:ext cx="3345" cy="3166"/>
          </p:xfrm>
          <a:graphic>
            <a:graphicData uri="http://schemas.openxmlformats.org/presentationml/2006/ole">
              <p:oleObj spid="_x0000_s3077" name="Диаграмма" r:id="rId6" imgW="2124055" imgH="2009880" progId="Excel.Chart.8">
                <p:embed/>
              </p:oleObj>
            </a:graphicData>
          </a:graphic>
        </p:graphicFrame>
        <p:graphicFrame>
          <p:nvGraphicFramePr>
            <p:cNvPr id="3078" name="Object 7"/>
            <p:cNvGraphicFramePr>
              <a:graphicFrameLocks noChangeAspect="1"/>
            </p:cNvGraphicFramePr>
            <p:nvPr/>
          </p:nvGraphicFramePr>
          <p:xfrm>
            <a:off x="7980" y="4760"/>
            <a:ext cx="3345" cy="3166"/>
          </p:xfrm>
          <a:graphic>
            <a:graphicData uri="http://schemas.openxmlformats.org/presentationml/2006/ole">
              <p:oleObj spid="_x0000_s3078" name="Диаграмма" r:id="rId7" imgW="2124055" imgH="2009880" progId="Excel.Chart.8">
                <p:embed/>
              </p:oleObj>
            </a:graphicData>
          </a:graphic>
        </p:graphicFrame>
        <p:graphicFrame>
          <p:nvGraphicFramePr>
            <p:cNvPr id="3079" name="Object 8"/>
            <p:cNvGraphicFramePr>
              <a:graphicFrameLocks noChangeAspect="1"/>
            </p:cNvGraphicFramePr>
            <p:nvPr/>
          </p:nvGraphicFramePr>
          <p:xfrm>
            <a:off x="1230" y="4775"/>
            <a:ext cx="3510" cy="3331"/>
          </p:xfrm>
          <a:graphic>
            <a:graphicData uri="http://schemas.openxmlformats.org/presentationml/2006/ole">
              <p:oleObj spid="_x0000_s3079" name="Диаграмма" r:id="rId8" imgW="2228867" imgH="2114640" progId="Excel.Chart.8">
                <p:embed/>
              </p:oleObj>
            </a:graphicData>
          </a:graphic>
        </p:graphicFrame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2695" y="996"/>
              <a:ext cx="1020" cy="3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Выпуск</a:t>
              </a: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5716" y="996"/>
              <a:ext cx="1699" cy="3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Потребление</a:t>
              </a:r>
            </a:p>
          </p:txBody>
        </p:sp>
        <p:sp>
          <p:nvSpPr>
            <p:cNvPr id="3085" name="Text Box 11"/>
            <p:cNvSpPr txBox="1">
              <a:spLocks noChangeArrowheads="1"/>
            </p:cNvSpPr>
            <p:nvPr/>
          </p:nvSpPr>
          <p:spPr bwMode="auto">
            <a:xfrm>
              <a:off x="8584" y="996"/>
              <a:ext cx="2362" cy="3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Реальная зарплата</a:t>
              </a:r>
            </a:p>
          </p:txBody>
        </p:sp>
        <p:sp>
          <p:nvSpPr>
            <p:cNvPr id="3086" name="Text Box 12"/>
            <p:cNvSpPr txBox="1">
              <a:spLocks noChangeArrowheads="1"/>
            </p:cNvSpPr>
            <p:nvPr/>
          </p:nvSpPr>
          <p:spPr bwMode="auto">
            <a:xfrm>
              <a:off x="1566" y="4605"/>
              <a:ext cx="3103" cy="3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Курс иностранной валюты</a:t>
              </a:r>
            </a:p>
          </p:txBody>
        </p:sp>
        <p:sp>
          <p:nvSpPr>
            <p:cNvPr id="3087" name="Text Box 13"/>
            <p:cNvSpPr txBox="1">
              <a:spLocks noChangeArrowheads="1"/>
            </p:cNvSpPr>
            <p:nvPr/>
          </p:nvSpPr>
          <p:spPr bwMode="auto">
            <a:xfrm>
              <a:off x="4973" y="4562"/>
              <a:ext cx="3083" cy="3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Международные резервы</a:t>
              </a:r>
            </a:p>
          </p:txBody>
        </p:sp>
        <p:sp>
          <p:nvSpPr>
            <p:cNvPr id="3088" name="Text Box 14"/>
            <p:cNvSpPr txBox="1">
              <a:spLocks noChangeArrowheads="1"/>
            </p:cNvSpPr>
            <p:nvPr/>
          </p:nvSpPr>
          <p:spPr bwMode="auto">
            <a:xfrm>
              <a:off x="8315" y="4562"/>
              <a:ext cx="3081" cy="36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ru-RU" sz="1600" dirty="0">
                  <a:latin typeface="+mj-lt"/>
                </a:rPr>
                <a:t>Ставка рефинансирования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Критерии оптимизации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517525" y="6985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SzPct val="100000"/>
              <a:buFont typeface="Wingdings" pitchFamily="2" charset="2"/>
              <a:buAutoNum type="arabicPeriod"/>
              <a:defRPr/>
            </a:pPr>
            <a:r>
              <a:rPr lang="ru-RU" sz="2400" kern="0" dirty="0">
                <a:latin typeface="Garamond" pitchFamily="18" charset="0"/>
              </a:rPr>
              <a:t>Ожидаемое благосостояние (полезность) домашних хозяйств</a:t>
            </a: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ru-RU" sz="2800" kern="0" dirty="0">
              <a:latin typeface="Garamond" pitchFamily="18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908050" y="1524000"/>
          <a:ext cx="5978525" cy="792163"/>
        </p:xfrm>
        <a:graphic>
          <a:graphicData uri="http://schemas.openxmlformats.org/presentationml/2006/ole">
            <p:oleObj spid="_x0000_s4098" r:id="rId3" imgW="3810000" imgH="508000" progId="">
              <p:embed/>
            </p:oleObj>
          </a:graphicData>
        </a:graphic>
      </p:graphicFrame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1123950" y="2386013"/>
            <a:ext cx="647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aramond" pitchFamily="18" charset="0"/>
                <a:cs typeface="Times New Roman" pitchFamily="18" charset="0"/>
              </a:rPr>
              <a:t>В терминах компенсирующей вариации потребления: 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3" y="2846388"/>
            <a:ext cx="6367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3"/>
          <p:cNvSpPr txBox="1">
            <a:spLocks/>
          </p:cNvSpPr>
          <p:nvPr/>
        </p:nvSpPr>
        <p:spPr bwMode="auto">
          <a:xfrm>
            <a:off x="555625" y="4622800"/>
            <a:ext cx="8229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2"/>
              <a:defRPr/>
            </a:pPr>
            <a:r>
              <a:rPr lang="ru-RU" sz="2400" kern="0" dirty="0">
                <a:latin typeface="Garamond" pitchFamily="18" charset="0"/>
              </a:rPr>
              <a:t>Функция потерь ЦБ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2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ru-RU" sz="2800" kern="0" dirty="0">
                <a:latin typeface="Garamond" pitchFamily="18" charset="0"/>
              </a:rPr>
              <a:t>Сетка весов:</a:t>
            </a:r>
          </a:p>
          <a:p>
            <a:pPr marL="609600" indent="-609600">
              <a:spcBef>
                <a:spcPct val="20000"/>
              </a:spcBef>
              <a:defRPr/>
            </a:pPr>
            <a:endParaRPr lang="ru-RU" sz="2800" kern="0" dirty="0">
              <a:latin typeface="Garamond" pitchFamily="18" charset="0"/>
            </a:endParaRP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952500" y="5180013"/>
          <a:ext cx="4108450" cy="452437"/>
        </p:xfrm>
        <a:graphic>
          <a:graphicData uri="http://schemas.openxmlformats.org/presentationml/2006/ole">
            <p:oleObj spid="_x0000_s4099" r:id="rId5" imgW="2159000" imgH="241300" progId="">
              <p:embed/>
            </p:oleObj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2525713" y="5745163"/>
          <a:ext cx="2027237" cy="400050"/>
        </p:xfrm>
        <a:graphic>
          <a:graphicData uri="http://schemas.openxmlformats.org/presentationml/2006/ole">
            <p:oleObj spid="_x0000_s4100" name="Формула" r:id="rId6" imgW="1155600" imgH="228600" progId="Equation.3">
              <p:embed/>
            </p:oleObj>
          </a:graphicData>
        </a:graphic>
      </p:graphicFrame>
      <p:graphicFrame>
        <p:nvGraphicFramePr>
          <p:cNvPr id="4101" name="Object 12"/>
          <p:cNvGraphicFramePr>
            <a:graphicFrameLocks noChangeAspect="1"/>
          </p:cNvGraphicFramePr>
          <p:nvPr/>
        </p:nvGraphicFramePr>
        <p:xfrm>
          <a:off x="4848225" y="5719763"/>
          <a:ext cx="1906588" cy="387350"/>
        </p:xfrm>
        <a:graphic>
          <a:graphicData uri="http://schemas.openxmlformats.org/presentationml/2006/ole">
            <p:oleObj spid="_x0000_s4101" name="Формула" r:id="rId7" imgW="113004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Имитационное моделирование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57200" y="13049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kern="0" dirty="0">
                <a:latin typeface="Garamond" pitchFamily="18" charset="0"/>
              </a:rPr>
              <a:t>Оцененная ковариационная матрица шоков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kern="0" dirty="0">
                <a:latin typeface="Garamond" pitchFamily="18" charset="0"/>
              </a:rPr>
              <a:t>20 000 кварталов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kern="0" dirty="0">
                <a:latin typeface="Garamond" pitchFamily="18" charset="0"/>
              </a:rPr>
              <a:t>Аппроксимация модели второго порядка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endParaRPr lang="ru-RU" sz="24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endParaRPr lang="ru-RU" sz="24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kern="0" dirty="0">
                <a:latin typeface="Garamond" pitchFamily="18" charset="0"/>
              </a:rPr>
              <a:t>Аппроксимация модели первого порядка</a:t>
            </a: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 startAt="2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 startAt="2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ru-RU" sz="2800" kern="0" dirty="0">
              <a:latin typeface="Garamond" pitchFamily="18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730250" y="2811463"/>
          <a:ext cx="7562850" cy="457200"/>
        </p:xfrm>
        <a:graphic>
          <a:graphicData uri="http://schemas.openxmlformats.org/presentationml/2006/ole">
            <p:oleObj spid="_x0000_s5122" r:id="rId3" imgW="3784600" imgH="228600" progId="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769938" y="4141788"/>
          <a:ext cx="2403475" cy="492125"/>
        </p:xfrm>
        <a:graphic>
          <a:graphicData uri="http://schemas.openxmlformats.org/presentationml/2006/ole">
            <p:oleObj spid="_x0000_s5123" r:id="rId4" imgW="1117600" imgH="2286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Проведенные расчеты</a:t>
            </a:r>
            <a:endParaRPr lang="ru-RU" sz="2800" dirty="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57200" y="13049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800" kern="0" dirty="0" smtClean="0">
                <a:latin typeface="Garamond" pitchFamily="18" charset="0"/>
              </a:rPr>
              <a:t>Расчет весов в функции потерь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800" kern="0" dirty="0" smtClean="0">
                <a:latin typeface="Garamond" pitchFamily="18" charset="0"/>
              </a:rPr>
              <a:t>Оптимизация коэффициентов в правилах по двум критериям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800" kern="0" dirty="0" smtClean="0">
                <a:latin typeface="Garamond" pitchFamily="18" charset="0"/>
              </a:rPr>
              <a:t> Расчет на базе исторических данных (оцененных шоков для 2001-2012 гг.)</a:t>
            </a:r>
          </a:p>
          <a:p>
            <a:pPr marL="609600" indent="-609600">
              <a:spcBef>
                <a:spcPct val="20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800" kern="0" dirty="0" smtClean="0">
                <a:latin typeface="Garamond" pitchFamily="18" charset="0"/>
              </a:rPr>
              <a:t>Расчеты для анализа чувствительности</a:t>
            </a: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 startAt="2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rabicPeriod" startAt="2"/>
              <a:defRPr/>
            </a:pPr>
            <a:endParaRPr lang="ru-RU" sz="2800" kern="0" dirty="0">
              <a:latin typeface="Garamond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ru-RU" sz="2800" kern="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Выявленные предпочтения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6150" name="Picture 2" descr="F:\Andrei\Projects\Researchs\2011 DSGE Disser\Dynare\2013\SGM\graph_3Dprojection8small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2400300"/>
            <a:ext cx="4827588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92150" y="742950"/>
          <a:ext cx="7673975" cy="1801813"/>
        </p:xfrm>
        <a:graphic>
          <a:graphicData uri="http://schemas.openxmlformats.org/presentationml/2006/ole">
            <p:oleObj spid="_x0000_s6146" r:id="rId4" imgW="4864100" imgH="1143000" progId="">
              <p:embed/>
            </p:oleObj>
          </a:graphicData>
        </a:graphic>
      </p:graphicFrame>
      <p:sp>
        <p:nvSpPr>
          <p:cNvPr id="6151" name="TextBox 16"/>
          <p:cNvSpPr txBox="1">
            <a:spLocks noChangeArrowheads="1"/>
          </p:cNvSpPr>
          <p:nvPr/>
        </p:nvSpPr>
        <p:spPr bwMode="auto">
          <a:xfrm>
            <a:off x="5013325" y="2706688"/>
            <a:ext cx="3513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aramond" pitchFamily="18" charset="0"/>
                <a:cs typeface="Times New Roman" pitchFamily="18" charset="0"/>
              </a:rPr>
              <a:t>Решение на сетке: </a:t>
            </a:r>
          </a:p>
        </p:txBody>
      </p:sp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146675" y="3262313"/>
          <a:ext cx="2670175" cy="500062"/>
        </p:xfrm>
        <a:graphic>
          <a:graphicData uri="http://schemas.openxmlformats.org/presentationml/2006/ole">
            <p:oleObj spid="_x0000_s6147" r:id="rId5" imgW="1219200" imgH="228600" progId="">
              <p:embed/>
            </p:oleObj>
          </a:graphicData>
        </a:graphic>
      </p:graphicFrame>
      <p:sp>
        <p:nvSpPr>
          <p:cNvPr id="6152" name="TextBox 19"/>
          <p:cNvSpPr txBox="1">
            <a:spLocks noChangeArrowheads="1"/>
          </p:cNvSpPr>
          <p:nvPr/>
        </p:nvSpPr>
        <p:spPr bwMode="auto">
          <a:xfrm>
            <a:off x="4994275" y="3854450"/>
            <a:ext cx="3908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aramond" pitchFamily="18" charset="0"/>
                <a:cs typeface="Times New Roman" pitchFamily="18" charset="0"/>
              </a:rPr>
              <a:t>Снижение</a:t>
            </a:r>
          </a:p>
          <a:p>
            <a:r>
              <a:rPr lang="ru-RU">
                <a:latin typeface="Garamond" pitchFamily="18" charset="0"/>
                <a:cs typeface="Times New Roman" pitchFamily="18" charset="0"/>
              </a:rPr>
              <a:t>дисперсии потребления на 16%, дисперсии инфляции на 18.8%, дисперсии валютного курса на 27.4%.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Коэффициенты в правилах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696913"/>
            <a:ext cx="81518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3019425" y="2733675"/>
            <a:ext cx="2771775" cy="3539430"/>
          </a:xfrm>
          <a:prstGeom prst="rect">
            <a:avLst/>
          </a:prstGeom>
          <a:noFill/>
          <a:ln w="19050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3175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r>
              <a:rPr lang="ru-RU" sz="1600" dirty="0">
                <a:latin typeface="Garamond" pitchFamily="18" charset="0"/>
              </a:rPr>
              <a:t> Оптимизация коэффициентов позволяет добиться снижения общего уровня дисперсий данных переменных приблизительно на </a:t>
            </a:r>
            <a:r>
              <a:rPr lang="ru-RU" sz="1600" dirty="0">
                <a:solidFill>
                  <a:srgbClr val="0000FF"/>
                </a:solidFill>
                <a:latin typeface="Garamond" pitchFamily="18" charset="0"/>
              </a:rPr>
              <a:t>20% </a:t>
            </a:r>
            <a:r>
              <a:rPr lang="ru-RU" sz="1600" dirty="0">
                <a:latin typeface="Garamond" pitchFamily="18" charset="0"/>
              </a:rPr>
              <a:t>по сравнению с моделью с оцененными коэффициентами. </a:t>
            </a:r>
          </a:p>
          <a:p>
            <a:pPr marL="0" lvl="1" indent="3175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r>
              <a:rPr lang="ru-RU" sz="1600" dirty="0">
                <a:latin typeface="Garamond" pitchFamily="18" charset="0"/>
              </a:rPr>
              <a:t> Приведенная ценность полученного эффекта оптимизации единовременному увеличению годового потребления на </a:t>
            </a:r>
            <a:r>
              <a:rPr lang="ru-RU" sz="1600" dirty="0">
                <a:solidFill>
                  <a:srgbClr val="0000FF"/>
                </a:solidFill>
                <a:latin typeface="Garamond" pitchFamily="18" charset="0"/>
              </a:rPr>
              <a:t>5%.</a:t>
            </a:r>
            <a:endParaRPr lang="ru-RU" sz="1600" dirty="0">
              <a:latin typeface="Garamond" pitchFamily="18" charset="0"/>
            </a:endParaRP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5800725" y="2733675"/>
            <a:ext cx="2752725" cy="3539430"/>
          </a:xfrm>
          <a:prstGeom prst="rect">
            <a:avLst/>
          </a:prstGeom>
          <a:noFill/>
          <a:ln w="19050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3175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r>
              <a:rPr lang="ru-RU" sz="1600" dirty="0">
                <a:latin typeface="Garamond" pitchFamily="18" charset="0"/>
              </a:rPr>
              <a:t> Оптимизация коэффициентов позволяет добиться увеличения целевого показателя на </a:t>
            </a:r>
            <a:r>
              <a:rPr lang="ru-RU" sz="1600" dirty="0">
                <a:solidFill>
                  <a:srgbClr val="0000FF"/>
                </a:solidFill>
                <a:latin typeface="Garamond" pitchFamily="18" charset="0"/>
              </a:rPr>
              <a:t>0.4% </a:t>
            </a:r>
            <a:r>
              <a:rPr lang="ru-RU" sz="1600" dirty="0">
                <a:latin typeface="Garamond" pitchFamily="18" charset="0"/>
              </a:rPr>
              <a:t>по сравнению с моделью с оцененными коэффициентами.</a:t>
            </a:r>
          </a:p>
          <a:p>
            <a:pPr marL="0" lvl="1" indent="3175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endParaRPr lang="ru-RU" sz="1600" dirty="0">
              <a:latin typeface="Garamond" pitchFamily="18" charset="0"/>
            </a:endParaRPr>
          </a:p>
          <a:p>
            <a:pPr marL="0" lvl="1" indent="3175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r>
              <a:rPr lang="ru-RU" sz="1600" dirty="0">
                <a:latin typeface="Garamond" pitchFamily="18" charset="0"/>
              </a:rPr>
              <a:t> Приведенная ценность полученного эффекта оптимизации единовременному увеличению годового потребления на </a:t>
            </a:r>
            <a:r>
              <a:rPr lang="ru-RU" sz="1600" dirty="0">
                <a:solidFill>
                  <a:srgbClr val="0000FF"/>
                </a:solidFill>
                <a:latin typeface="Garamond" pitchFamily="18" charset="0"/>
              </a:rPr>
              <a:t>5%.</a:t>
            </a:r>
            <a:endParaRPr lang="ru-RU" sz="16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Эффективность монетарной политики Банка России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711200"/>
            <a:ext cx="6307137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6918325" y="1174750"/>
            <a:ext cx="2065338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" lvl="1" indent="-9525">
              <a:spcBef>
                <a:spcPct val="20000"/>
              </a:spcBef>
              <a:buClr>
                <a:srgbClr val="0000FF"/>
              </a:buClr>
              <a:buSzPct val="120000"/>
              <a:defRPr/>
            </a:pPr>
            <a:r>
              <a:rPr lang="ru-RU" sz="2000" kern="0" dirty="0">
                <a:latin typeface="Garamond" pitchFamily="18" charset="0"/>
              </a:rPr>
              <a:t>– В эксперименте с набором коэффициентов, минимизирующим функцию потерь ЦБ, коэффициент гибкости был увеличен до               </a:t>
            </a:r>
          </a:p>
          <a:p>
            <a:pPr marL="9525" lvl="1" indent="-9525">
              <a:spcBef>
                <a:spcPct val="20000"/>
              </a:spcBef>
              <a:buClr>
                <a:srgbClr val="0000FF"/>
              </a:buClr>
              <a:buSzPct val="120000"/>
              <a:defRPr/>
            </a:pPr>
            <a:endParaRPr lang="ru-RU" sz="2000" kern="0" dirty="0">
              <a:latin typeface="Garamond" pitchFamily="18" charset="0"/>
            </a:endParaRPr>
          </a:p>
          <a:p>
            <a:pPr marL="9525" lvl="1" indent="-9525">
              <a:spcBef>
                <a:spcPct val="20000"/>
              </a:spcBef>
              <a:buClr>
                <a:srgbClr val="0000FF"/>
              </a:buClr>
              <a:buSzPct val="120000"/>
              <a:defRPr/>
            </a:pPr>
            <a:r>
              <a:rPr lang="ru-RU" sz="2000" kern="0" dirty="0">
                <a:latin typeface="Garamond" pitchFamily="18" charset="0"/>
              </a:rPr>
              <a:t>при котором    </a:t>
            </a:r>
          </a:p>
          <a:p>
            <a:pPr marL="9525" lvl="1" indent="-9525">
              <a:spcBef>
                <a:spcPct val="20000"/>
              </a:spcBef>
              <a:buClr>
                <a:srgbClr val="0000FF"/>
              </a:buClr>
              <a:buSzPct val="120000"/>
              <a:defRPr/>
            </a:pPr>
            <a:endParaRPr lang="ru-RU" sz="2000" kern="0" dirty="0">
              <a:latin typeface="Garamond" pitchFamily="18" charset="0"/>
            </a:endParaRP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defRPr/>
            </a:pPr>
            <a:endParaRPr lang="ru-RU" sz="2000" kern="0" dirty="0">
              <a:latin typeface="Garamond" pitchFamily="18" charset="0"/>
            </a:endParaRP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526" y="4048592"/>
            <a:ext cx="963612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338" y="4677242"/>
            <a:ext cx="1066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Результаты имитационного моделирования на реальных данных России 2001-2012 гг.</a:t>
            </a:r>
            <a:endParaRPr lang="ru-RU" sz="2000" smtClean="0">
              <a:latin typeface="Garamond" pitchFamily="18" charset="0"/>
            </a:endParaRPr>
          </a:p>
          <a:p>
            <a:pPr marL="758825" lvl="1" indent="-358775" eaLnBrk="1" hangingPunct="1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Имитационное моделирование с применением правила </a:t>
            </a:r>
            <a:r>
              <a:rPr lang="en-US" sz="2000" b="1" smtClean="0">
                <a:solidFill>
                  <a:srgbClr val="0000FF"/>
                </a:solidFill>
                <a:latin typeface="Garamond" pitchFamily="18" charset="0"/>
              </a:rPr>
              <a:t>min L </a:t>
            </a:r>
            <a:r>
              <a:rPr lang="ru-RU" sz="2000" smtClean="0">
                <a:latin typeface="Garamond" pitchFamily="18" charset="0"/>
              </a:rPr>
              <a:t>на исторических данных за 2001-2012 гг.  демонстрирует снижение дисперсии потребления, инфляции и валютного курса по сравнению с моделью с оцененными коэффициентами на </a:t>
            </a:r>
            <a:r>
              <a:rPr lang="ru-RU" sz="2000" smtClean="0">
                <a:solidFill>
                  <a:srgbClr val="0000FF"/>
                </a:solidFill>
                <a:latin typeface="Garamond" pitchFamily="18" charset="0"/>
              </a:rPr>
              <a:t>25%</a:t>
            </a:r>
            <a:r>
              <a:rPr lang="ru-RU" sz="2000" smtClean="0">
                <a:latin typeface="Garamond" pitchFamily="18" charset="0"/>
              </a:rPr>
              <a:t>, </a:t>
            </a:r>
            <a:r>
              <a:rPr lang="ru-RU" sz="2000" smtClean="0">
                <a:solidFill>
                  <a:srgbClr val="0000FF"/>
                </a:solidFill>
                <a:latin typeface="Garamond" pitchFamily="18" charset="0"/>
              </a:rPr>
              <a:t>24%</a:t>
            </a:r>
            <a:r>
              <a:rPr lang="ru-RU" sz="2000" smtClean="0">
                <a:latin typeface="Garamond" pitchFamily="18" charset="0"/>
              </a:rPr>
              <a:t> и </a:t>
            </a:r>
            <a:r>
              <a:rPr lang="ru-RU" sz="2000" smtClean="0">
                <a:solidFill>
                  <a:srgbClr val="0000FF"/>
                </a:solidFill>
                <a:latin typeface="Garamond" pitchFamily="18" charset="0"/>
              </a:rPr>
              <a:t>9%</a:t>
            </a:r>
            <a:r>
              <a:rPr lang="ru-RU" sz="2000" smtClean="0">
                <a:latin typeface="Garamond" pitchFamily="18" charset="0"/>
              </a:rPr>
              <a:t>, соответственно.</a:t>
            </a:r>
          </a:p>
          <a:p>
            <a:pPr marL="1111250" lvl="2" indent="-358775" eaLnBrk="1" hangingPunct="1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r>
              <a:rPr lang="ru-RU" sz="1600" smtClean="0">
                <a:latin typeface="Garamond" pitchFamily="18" charset="0"/>
              </a:rPr>
              <a:t>Для реализации данного варианта потребовалось агрессивное снижение международных резервов  в период кризиса 2008-2009 гг. (на </a:t>
            </a:r>
            <a:r>
              <a:rPr lang="ru-RU" sz="1600" smtClean="0">
                <a:solidFill>
                  <a:srgbClr val="0000FF"/>
                </a:solidFill>
                <a:latin typeface="Garamond" pitchFamily="18" charset="0"/>
              </a:rPr>
              <a:t>82.8</a:t>
            </a:r>
            <a:r>
              <a:rPr lang="ru-RU" sz="1600" smtClean="0">
                <a:latin typeface="Garamond" pitchFamily="18" charset="0"/>
              </a:rPr>
              <a:t>%), что ограничивает возможности использования данного правила</a:t>
            </a:r>
          </a:p>
          <a:p>
            <a:pPr marL="758825" lvl="1" indent="-358775" eaLnBrk="1" hangingPunct="1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sz="2000" smtClean="0">
                <a:latin typeface="Garamond" pitchFamily="18" charset="0"/>
              </a:rPr>
              <a:t>Имитационное моделирование с применением правила </a:t>
            </a:r>
            <a:r>
              <a:rPr lang="en-US" sz="2000" b="1" smtClean="0">
                <a:solidFill>
                  <a:srgbClr val="0000FF"/>
                </a:solidFill>
                <a:latin typeface="Garamond" pitchFamily="18" charset="0"/>
              </a:rPr>
              <a:t>max </a:t>
            </a:r>
            <a:r>
              <a:rPr lang="el-GR" sz="2000" b="1" smtClean="0">
                <a:solidFill>
                  <a:srgbClr val="0000FF"/>
                </a:solidFill>
                <a:latin typeface="Garamond" pitchFamily="18" charset="0"/>
              </a:rPr>
              <a:t>μ</a:t>
            </a:r>
            <a:r>
              <a:rPr lang="en-US" sz="2000" b="1" baseline="-25000" smtClean="0">
                <a:solidFill>
                  <a:srgbClr val="0000FF"/>
                </a:solidFill>
                <a:latin typeface="Garamond" pitchFamily="18" charset="0"/>
              </a:rPr>
              <a:t>v</a:t>
            </a:r>
            <a:r>
              <a:rPr lang="en-US" sz="2000" b="1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ru-RU" sz="2000" smtClean="0">
                <a:latin typeface="Garamond" pitchFamily="18" charset="0"/>
              </a:rPr>
              <a:t>на исторических данных за 2001-2012 гг. подтверждает сделанные выводы: снижение дисперсии инфляции (на </a:t>
            </a:r>
            <a:r>
              <a:rPr lang="ru-RU" sz="2000" smtClean="0">
                <a:solidFill>
                  <a:srgbClr val="0000FF"/>
                </a:solidFill>
                <a:latin typeface="Garamond" pitchFamily="18" charset="0"/>
              </a:rPr>
              <a:t>51%) </a:t>
            </a:r>
            <a:r>
              <a:rPr lang="ru-RU" sz="2000" smtClean="0">
                <a:latin typeface="Garamond" pitchFamily="18" charset="0"/>
              </a:rPr>
              <a:t>и потребления (на </a:t>
            </a:r>
            <a:r>
              <a:rPr lang="ru-RU" sz="2000" smtClean="0">
                <a:solidFill>
                  <a:srgbClr val="0000FF"/>
                </a:solidFill>
                <a:latin typeface="Garamond" pitchFamily="18" charset="0"/>
              </a:rPr>
              <a:t>35%</a:t>
            </a:r>
            <a:r>
              <a:rPr lang="ru-RU" sz="2000" smtClean="0">
                <a:latin typeface="Garamond" pitchFamily="18" charset="0"/>
              </a:rPr>
              <a:t>) сопровождается значительным ростом дисперсии валютного курса (на </a:t>
            </a:r>
            <a:r>
              <a:rPr lang="ru-RU" sz="2000" smtClean="0">
                <a:solidFill>
                  <a:srgbClr val="0000FF"/>
                </a:solidFill>
                <a:latin typeface="Garamond" pitchFamily="18" charset="0"/>
              </a:rPr>
              <a:t>116%</a:t>
            </a:r>
            <a:r>
              <a:rPr lang="ru-RU" sz="2000" smtClean="0">
                <a:latin typeface="Garamond" pitchFamily="18" charset="0"/>
              </a:rPr>
              <a:t>).</a:t>
            </a:r>
          </a:p>
          <a:p>
            <a:pPr marL="1111250" lvl="2" indent="-358775" eaLnBrk="1" hangingPunct="1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r>
              <a:rPr lang="ru-RU" sz="1600" smtClean="0">
                <a:latin typeface="Garamond" pitchFamily="18" charset="0"/>
              </a:rPr>
              <a:t>Накопленная инфляция в период кризиса 2008-2009 гг. оказывается на </a:t>
            </a:r>
            <a:r>
              <a:rPr lang="ru-RU" sz="1600" smtClean="0">
                <a:solidFill>
                  <a:srgbClr val="0000FF"/>
                </a:solidFill>
                <a:latin typeface="Garamond" pitchFamily="18" charset="0"/>
              </a:rPr>
              <a:t>2.5% </a:t>
            </a:r>
            <a:r>
              <a:rPr lang="ru-RU" sz="1600" smtClean="0">
                <a:latin typeface="Garamond" pitchFamily="18" charset="0"/>
              </a:rPr>
              <a:t>меньше, сокращение потребления на </a:t>
            </a:r>
            <a:r>
              <a:rPr lang="ru-RU" sz="1600" smtClean="0">
                <a:solidFill>
                  <a:srgbClr val="0000FF"/>
                </a:solidFill>
                <a:latin typeface="Garamond" pitchFamily="18" charset="0"/>
              </a:rPr>
              <a:t>5.5% </a:t>
            </a:r>
            <a:r>
              <a:rPr lang="ru-RU" sz="1600" smtClean="0">
                <a:latin typeface="Garamond" pitchFamily="18" charset="0"/>
              </a:rPr>
              <a:t>меньше, чем в модели с оцененными коэффициентами; при этом курс национальной валюты девальвируется на </a:t>
            </a:r>
            <a:r>
              <a:rPr lang="ru-RU" sz="1600" smtClean="0">
                <a:solidFill>
                  <a:srgbClr val="0000FF"/>
                </a:solidFill>
                <a:latin typeface="Garamond" pitchFamily="18" charset="0"/>
              </a:rPr>
              <a:t>3.5% </a:t>
            </a:r>
            <a:r>
              <a:rPr lang="ru-RU" sz="1600" smtClean="0">
                <a:latin typeface="Garamond" pitchFamily="18" charset="0"/>
              </a:rPr>
              <a:t>сильнее.</a:t>
            </a:r>
          </a:p>
          <a:p>
            <a:pPr marL="758825" lvl="1" indent="-358775" eaLnBrk="1" hangingPunct="1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endParaRPr lang="ru-RU" sz="160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Анализ чувствительности (один шок)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914400"/>
            <a:ext cx="80676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71600" y="4200525"/>
            <a:ext cx="762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371600" y="5753100"/>
            <a:ext cx="8667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571875" y="4219575"/>
            <a:ext cx="600075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29025" y="5753100"/>
            <a:ext cx="600075" cy="0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33650" y="4219575"/>
            <a:ext cx="81915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81875" y="4200525"/>
            <a:ext cx="828675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590925" y="2686050"/>
            <a:ext cx="600075" cy="0"/>
          </a:xfrm>
          <a:prstGeom prst="line">
            <a:avLst/>
          </a:prstGeom>
          <a:ln w="158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571875" y="3924300"/>
            <a:ext cx="600075" cy="0"/>
          </a:xfrm>
          <a:prstGeom prst="line">
            <a:avLst/>
          </a:prstGeom>
          <a:ln w="158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600450" y="3609975"/>
            <a:ext cx="600075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600450" y="4524375"/>
            <a:ext cx="600075" cy="0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590925" y="3305175"/>
            <a:ext cx="4657725" cy="0"/>
          </a:xfrm>
          <a:prstGeom prst="line">
            <a:avLst/>
          </a:prstGeom>
          <a:ln w="158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Правила монетарной политики</a:t>
            </a:r>
            <a:endParaRPr lang="ru-RU" sz="2400" dirty="0" smtClean="0">
              <a:latin typeface="Garamond" pitchFamily="18" charset="0"/>
            </a:endParaRPr>
          </a:p>
          <a:p>
            <a:pPr marL="571500" indent="-571500" eaLnBrk="1" hangingPunct="1"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400" dirty="0" smtClean="0">
                <a:latin typeface="Garamond" pitchFamily="18" charset="0"/>
              </a:rPr>
              <a:t>Характеризуют </a:t>
            </a: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систематическое</a:t>
            </a:r>
            <a:r>
              <a:rPr lang="ru-RU" sz="2400" dirty="0" smtClean="0">
                <a:latin typeface="Garamond" pitchFamily="18" charset="0"/>
              </a:rPr>
              <a:t> и, следовательно, предсказуемое поведение ЦБ: стратегию поведения в той или иной ситуации. Формируют </a:t>
            </a: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ожидания</a:t>
            </a:r>
            <a:r>
              <a:rPr lang="ru-RU" sz="2400" dirty="0" smtClean="0">
                <a:latin typeface="Garamond" pitchFamily="18" charset="0"/>
              </a:rPr>
              <a:t> экономических агентов</a:t>
            </a:r>
          </a:p>
          <a:p>
            <a:pPr marL="571500" indent="-571500" eaLnBrk="1" hangingPunct="1"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400" dirty="0" smtClean="0">
                <a:latin typeface="Garamond" pitchFamily="18" charset="0"/>
              </a:rPr>
              <a:t>Противопоставляются </a:t>
            </a: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дискреционной</a:t>
            </a:r>
            <a:r>
              <a:rPr lang="ru-RU" sz="2400" dirty="0" smtClean="0">
                <a:latin typeface="Garamond" pitchFamily="18" charset="0"/>
              </a:rPr>
              <a:t> компоненте монетарной политике (действиям по обстоятельствам)</a:t>
            </a:r>
          </a:p>
          <a:p>
            <a:pPr marL="571500" indent="-571500" eaLnBrk="1" hangingPunct="1"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400" dirty="0" smtClean="0">
                <a:latin typeface="Garamond" pitchFamily="18" charset="0"/>
              </a:rPr>
              <a:t>Оптимальные правила исследуются в рамках двух подходов: </a:t>
            </a: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полностью оптимальные </a:t>
            </a:r>
            <a:r>
              <a:rPr lang="ru-RU" sz="2400" dirty="0" smtClean="0">
                <a:latin typeface="Garamond" pitchFamily="18" charset="0"/>
              </a:rPr>
              <a:t>правила (</a:t>
            </a:r>
            <a:r>
              <a:rPr lang="en-US" sz="2400" dirty="0" smtClean="0">
                <a:latin typeface="Garamond" pitchFamily="18" charset="0"/>
              </a:rPr>
              <a:t>Woodford</a:t>
            </a:r>
            <a:r>
              <a:rPr lang="ru-RU" sz="2400" dirty="0" smtClean="0">
                <a:latin typeface="Garamond" pitchFamily="18" charset="0"/>
              </a:rPr>
              <a:t> и др.) и </a:t>
            </a: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оптимизированные простые </a:t>
            </a:r>
            <a:r>
              <a:rPr lang="ru-RU" sz="2400" dirty="0" smtClean="0">
                <a:latin typeface="Garamond" pitchFamily="18" charset="0"/>
              </a:rPr>
              <a:t>(</a:t>
            </a:r>
            <a:r>
              <a:rPr lang="en-US" sz="2400" dirty="0" smtClean="0">
                <a:latin typeface="Garamond" pitchFamily="18" charset="0"/>
              </a:rPr>
              <a:t>Taylor </a:t>
            </a:r>
            <a:r>
              <a:rPr lang="ru-RU" sz="2400" dirty="0" smtClean="0">
                <a:latin typeface="Garamond" pitchFamily="18" charset="0"/>
              </a:rPr>
              <a:t>и др.) правила</a:t>
            </a:r>
          </a:p>
          <a:p>
            <a:pPr marL="571500" indent="-571500" eaLnBrk="1" hangingPunct="1">
              <a:buClr>
                <a:srgbClr val="0000FF"/>
              </a:buClr>
              <a:buSzTx/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Простые</a:t>
            </a:r>
            <a:r>
              <a:rPr lang="ru-RU" sz="2400" dirty="0" smtClean="0">
                <a:latin typeface="Garamond" pitchFamily="18" charset="0"/>
              </a:rPr>
              <a:t> правила монетарной политики:</a:t>
            </a:r>
          </a:p>
          <a:p>
            <a:pPr marL="898525" lvl="1" indent="-571500" eaLnBrk="1" hangingPunct="1"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2000" dirty="0" smtClean="0">
                <a:latin typeface="Garamond" pitchFamily="18" charset="0"/>
              </a:rPr>
              <a:t>Опираются на неполную информацию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ru-RU" sz="2000" dirty="0" smtClean="0">
                <a:latin typeface="Garamond" pitchFamily="18" charset="0"/>
              </a:rPr>
              <a:t>о структурных шоках</a:t>
            </a:r>
          </a:p>
          <a:p>
            <a:pPr marL="898525" lvl="1" indent="-571500" eaLnBrk="1" hangingPunct="1"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2000" dirty="0" smtClean="0">
                <a:latin typeface="Garamond" pitchFamily="18" charset="0"/>
              </a:rPr>
              <a:t>Понятны экономическим агентам</a:t>
            </a:r>
          </a:p>
          <a:p>
            <a:pPr marL="898525" lvl="1" indent="-571500" eaLnBrk="1" hangingPunct="1">
              <a:buClr>
                <a:srgbClr val="0000FF"/>
              </a:buClr>
              <a:buSzTx/>
              <a:buFont typeface="Wingdings" pitchFamily="2" charset="2"/>
              <a:buChar char="ü"/>
            </a:pPr>
            <a:r>
              <a:rPr lang="ru-RU" sz="2000" dirty="0" smtClean="0">
                <a:latin typeface="Garamond" pitchFamily="18" charset="0"/>
              </a:rPr>
              <a:t>Робастны к изменению спецификации модели (</a:t>
            </a:r>
            <a:r>
              <a:rPr lang="en-US" sz="2000" dirty="0" smtClean="0">
                <a:latin typeface="Garamond" pitchFamily="18" charset="0"/>
              </a:rPr>
              <a:t>Williamson, Levine  </a:t>
            </a:r>
            <a:r>
              <a:rPr lang="ru-RU" sz="2000" dirty="0" smtClean="0">
                <a:latin typeface="Garamond" pitchFamily="18" charset="0"/>
              </a:rPr>
              <a:t>и др.)</a:t>
            </a:r>
          </a:p>
          <a:p>
            <a:pPr marL="571500" indent="-571500" eaLnBrk="1" hangingPunct="1">
              <a:buClr>
                <a:srgbClr val="0000FF"/>
              </a:buClr>
              <a:buSzTx/>
              <a:buFont typeface="Wingdings" pitchFamily="2" charset="2"/>
              <a:buChar char="v"/>
            </a:pPr>
            <a:endParaRPr lang="ru-RU" sz="2400" dirty="0" smtClean="0">
              <a:latin typeface="Garamond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Анализ чувствительности (альтернативные модели)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914400"/>
            <a:ext cx="83978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Выводы и новизна (гл. 1)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431800" y="660400"/>
            <a:ext cx="85439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000" kern="0" dirty="0">
                <a:latin typeface="Garamond" pitchFamily="18" charset="0"/>
              </a:rPr>
              <a:t> В DSGE моделях, разработанных для экономики России, имеются значительные расхождения в определении правила монетарной политики Банка России: наиболее распространенное в литературе по DSGE моделям правило Тэйлора не позволяет точно описать канал трансмиссии валютных интервенций, широко применяемых Банком России.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000" kern="0" dirty="0">
                <a:latin typeface="Garamond" pitchFamily="18" charset="0"/>
              </a:rPr>
              <a:t>Разработанная модель позволяет преодолеть данные ограничения. Введение двух независимых инструментов и двух правил монетарной политики в </a:t>
            </a:r>
            <a:r>
              <a:rPr lang="en-US" sz="2000" kern="0" dirty="0">
                <a:latin typeface="Garamond" pitchFamily="18" charset="0"/>
              </a:rPr>
              <a:t>DSGE </a:t>
            </a:r>
            <a:r>
              <a:rPr lang="ru-RU" sz="2000" kern="0" dirty="0">
                <a:latin typeface="Garamond" pitchFamily="18" charset="0"/>
              </a:rPr>
              <a:t>модель позволяет анализировать роль систематических валютных интервенций при описании российских данных, а также при определении принципов оптимальной монетарной политики.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endParaRPr lang="ru-RU" sz="2000" kern="0" dirty="0">
              <a:latin typeface="Garamond" pitchFamily="18" charset="0"/>
            </a:endParaRPr>
          </a:p>
          <a:p>
            <a:pPr marL="758825" lvl="1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kern="0" dirty="0">
                <a:latin typeface="Garamond" pitchFamily="18" charset="0"/>
              </a:rPr>
              <a:t>Предшествующие модели использовали только один инструмент, чем ограничивали возможности модели объяснять влияние стабилизационных валютных интервенций Банка России на российский бизнес-цикл.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Выводы и новизна (гл. 2)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 bwMode="auto">
          <a:xfrm>
            <a:off x="431800" y="660400"/>
            <a:ext cx="85439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000" dirty="0">
                <a:latin typeface="Garamond" pitchFamily="18" charset="0"/>
              </a:rPr>
              <a:t>Была произведена Байесовская оценка четырех модификаций модели с различными вариантами правил валютной и денежно-кредитной политики. По критерию маржинальной плотности вероятности, оцененной методом Лапласа, была выбрана лучшая комбинация правил монетарной политики: включение в модель правила Тэйлора и правила корректировки валютного курса лучше соответствуют квартальным российским данным за 2001-2012 гг.</a:t>
            </a:r>
          </a:p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endParaRPr lang="ru-RU" sz="1400" dirty="0">
              <a:latin typeface="Garamond" pitchFamily="18" charset="0"/>
            </a:endParaRPr>
          </a:p>
          <a:p>
            <a:pPr marL="815975" lvl="1" indent="-358775">
              <a:buClr>
                <a:srgbClr val="0000FF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dirty="0">
                <a:latin typeface="Garamond" pitchFamily="18" charset="0"/>
              </a:rPr>
              <a:t>В предшествующих DSGE моделях для экономики России вопрос о том, какой вариант правил[а] монетарной политики лучше описывает данные, не поднимался.</a:t>
            </a:r>
          </a:p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endParaRPr lang="ru-RU" sz="1400" dirty="0">
              <a:latin typeface="Garamond" pitchFamily="18" charset="0"/>
            </a:endParaRPr>
          </a:p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r>
              <a:rPr lang="ru-RU" sz="2000" dirty="0">
                <a:latin typeface="Garamond" pitchFamily="18" charset="0"/>
              </a:rPr>
              <a:t>Оцененный параметр гибкости валютного курса демонстрирует, что Банк России осуществляет значительное сглаживание колебаний валютного курса в ответ на шоки за счет валютных интервенций. </a:t>
            </a:r>
          </a:p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endParaRPr lang="ru-RU" sz="2000" dirty="0">
              <a:latin typeface="Garamond" pitchFamily="18" charset="0"/>
            </a:endParaRPr>
          </a:p>
          <a:p>
            <a:pPr marL="758825" lvl="1" indent="-358775">
              <a:buClr>
                <a:srgbClr val="0000FF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2000" dirty="0">
                <a:latin typeface="Garamond" pitchFamily="18" charset="0"/>
              </a:rPr>
              <a:t>В предшествующих DSGE моделях параметры правила валютной политики не оценивались.</a:t>
            </a:r>
          </a:p>
          <a:p>
            <a:pPr marL="358775" indent="-358775">
              <a:spcBef>
                <a:spcPct val="20000"/>
              </a:spcBef>
              <a:buClr>
                <a:srgbClr val="0000FF"/>
              </a:buClr>
              <a:buSzPct val="120000"/>
              <a:buFont typeface="Wingdings" pitchFamily="2" charset="2"/>
              <a:buChar char="v"/>
              <a:defRPr/>
            </a:pPr>
            <a:endParaRPr lang="ru-RU" sz="1600" kern="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Выводы и новизна (гл. 3)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sp>
        <p:nvSpPr>
          <p:cNvPr id="46084" name="Содержимое 3"/>
          <p:cNvSpPr txBox="1">
            <a:spLocks/>
          </p:cNvSpPr>
          <p:nvPr/>
        </p:nvSpPr>
        <p:spPr bwMode="auto">
          <a:xfrm>
            <a:off x="431800" y="660400"/>
            <a:ext cx="85439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sz="2000">
                <a:latin typeface="Garamond" pitchFamily="18" charset="0"/>
              </a:rPr>
              <a:t>Было продемонстрировано, что систематическое сглаживание колебаний валютного курса Банком России за счет валютных интервенций и динамики ставки процента помогает стабилизировать переменные, влияющие на полезность домашних хозяйств</a:t>
            </a:r>
          </a:p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endParaRPr lang="ru-RU" sz="1400">
              <a:latin typeface="Garamond" pitchFamily="18" charset="0"/>
            </a:endParaRPr>
          </a:p>
          <a:p>
            <a:pPr marL="758825" lvl="1" indent="-358775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r>
              <a:rPr lang="ru-RU" sz="2000">
                <a:latin typeface="Garamond" pitchFamily="18" charset="0"/>
              </a:rPr>
              <a:t>В разработанных для России DSGE моделях данный вопрос ранее не поднимался, так как они не включали уравнения, отвечающие за систематические валютные интервенции Банка России.</a:t>
            </a:r>
          </a:p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endParaRPr lang="ru-RU" sz="1400">
              <a:latin typeface="Garamond" pitchFamily="18" charset="0"/>
            </a:endParaRPr>
          </a:p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sz="2000">
                <a:latin typeface="Garamond" pitchFamily="18" charset="0"/>
              </a:rPr>
              <a:t>Впервые был проведен расчет количественной меры эффективности монетарной политики Банка России в 2001-2012 гг., для чего была решена задача выявления весов дисперсий потребления, валютного курса и инфляции в функции потерь Банка России.</a:t>
            </a:r>
          </a:p>
          <a:p>
            <a:pPr marL="358775" indent="-358775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endParaRPr lang="ru-RU" sz="2000">
              <a:latin typeface="Garamond" pitchFamily="18" charset="0"/>
            </a:endParaRPr>
          </a:p>
          <a:p>
            <a:pPr marL="758825" lvl="1" indent="-358775">
              <a:buClr>
                <a:srgbClr val="0000FF"/>
              </a:buClr>
              <a:buSzPct val="120000"/>
              <a:buFont typeface="Wingdings" pitchFamily="2" charset="2"/>
              <a:buChar char="ü"/>
            </a:pPr>
            <a:r>
              <a:rPr lang="ru-RU" sz="2000">
                <a:latin typeface="Garamond" pitchFamily="18" charset="0"/>
              </a:rPr>
              <a:t>Оптимизация найденной функции потерь по коэффициентам в правилах монетарной политики позволила оценить возможности снижения дисперсий ключевых переменных, а также увеличения благосостояния домашних хозяйств.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latin typeface="Garamond" pitchFamily="18" charset="0"/>
            </a:endParaRPr>
          </a:p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latin typeface="Garamond" pitchFamily="18" charset="0"/>
            </a:endParaRPr>
          </a:p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latin typeface="Garamond" pitchFamily="18" charset="0"/>
            </a:endParaRPr>
          </a:p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latin typeface="Garamond" pitchFamily="18" charset="0"/>
            </a:endParaRPr>
          </a:p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latin typeface="Garamond" pitchFamily="18" charset="0"/>
            </a:endParaRPr>
          </a:p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smtClean="0">
              <a:latin typeface="Garamond" pitchFamily="18" charset="0"/>
            </a:endParaRPr>
          </a:p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latin typeface="Garamond" pitchFamily="18" charset="0"/>
              </a:rPr>
              <a:t>Спасибо за внимание!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Сглаживание колебаний валютного курса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025" y="930275"/>
            <a:ext cx="2857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flipH="1" flipV="1">
            <a:off x="3867150" y="1543050"/>
            <a:ext cx="38100" cy="341947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781175" y="3143250"/>
            <a:ext cx="4229100" cy="3810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895475" y="2762250"/>
            <a:ext cx="4038600" cy="828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43350" y="1247775"/>
            <a:ext cx="45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+mj-lt"/>
              </a:rPr>
              <a:t>S</a:t>
            </a:r>
            <a:r>
              <a:rPr lang="en-US" b="1" i="1" baseline="-25000" dirty="0">
                <a:latin typeface="+mj-lt"/>
              </a:rPr>
              <a:t>t</a:t>
            </a:r>
            <a:endParaRPr lang="ru-RU" b="1" i="1" baseline="-250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7425" y="2886075"/>
            <a:ext cx="561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+mj-lt"/>
              </a:rPr>
              <a:t>IR</a:t>
            </a:r>
            <a:r>
              <a:rPr lang="en-US" b="1" i="1" baseline="-25000" dirty="0">
                <a:latin typeface="+mj-lt"/>
              </a:rPr>
              <a:t>t</a:t>
            </a:r>
            <a:endParaRPr lang="ru-RU" b="1" i="1" baseline="-25000" dirty="0">
              <a:latin typeface="+mj-lt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2741613" y="2200275"/>
            <a:ext cx="1114425" cy="723900"/>
          </a:xfrm>
          <a:prstGeom prst="straightConnector1">
            <a:avLst/>
          </a:prstGeom>
          <a:ln w="127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3411538" y="2735263"/>
            <a:ext cx="447675" cy="323850"/>
          </a:xfrm>
          <a:prstGeom prst="straightConnector1">
            <a:avLst/>
          </a:prstGeom>
          <a:ln w="127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902075" y="3286125"/>
            <a:ext cx="447675" cy="323850"/>
          </a:xfrm>
          <a:prstGeom prst="straightConnector1">
            <a:avLst/>
          </a:prstGeom>
          <a:ln w="127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3900488" y="3427413"/>
            <a:ext cx="1114425" cy="723900"/>
          </a:xfrm>
          <a:prstGeom prst="straightConnector1">
            <a:avLst/>
          </a:prstGeom>
          <a:ln w="127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770438" y="3086100"/>
            <a:ext cx="1101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j-lt"/>
              </a:rPr>
              <a:t>tg</a:t>
            </a:r>
            <a:r>
              <a:rPr lang="en-US" sz="1400" dirty="0">
                <a:latin typeface="+mj-lt"/>
              </a:rPr>
              <a:t>=k</a:t>
            </a:r>
            <a:r>
              <a:rPr lang="en-US" sz="1400" baseline="-25000" dirty="0">
                <a:latin typeface="+mj-lt"/>
              </a:rPr>
              <a:t>IR</a:t>
            </a:r>
            <a:endParaRPr lang="ru-RU" sz="1400" baseline="-25000" dirty="0">
              <a:latin typeface="+mj-lt"/>
            </a:endParaRPr>
          </a:p>
        </p:txBody>
      </p:sp>
      <p:sp>
        <p:nvSpPr>
          <p:cNvPr id="60" name="Дуга 59"/>
          <p:cNvSpPr/>
          <p:nvPr/>
        </p:nvSpPr>
        <p:spPr>
          <a:xfrm rot="2785099">
            <a:off x="4542632" y="3129756"/>
            <a:ext cx="234950" cy="236537"/>
          </a:xfrm>
          <a:prstGeom prst="arc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629150" y="1752600"/>
            <a:ext cx="4038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k</a:t>
            </a:r>
            <a:r>
              <a:rPr lang="en-US" baseline="-25000" dirty="0">
                <a:latin typeface="+mj-lt"/>
              </a:rPr>
              <a:t>IR</a:t>
            </a:r>
            <a:r>
              <a:rPr lang="en-US" dirty="0">
                <a:latin typeface="+mj-lt"/>
              </a:rPr>
              <a:t> – </a:t>
            </a:r>
            <a:r>
              <a:rPr lang="ru-RU" dirty="0">
                <a:latin typeface="+mj-lt"/>
              </a:rPr>
              <a:t>степень гибкости валютного курса = обратная величина степени сглаживания валютного курса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5953125" y="1476375"/>
            <a:ext cx="247650" cy="3429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5334000" y="2609850"/>
            <a:ext cx="609600" cy="6286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57750" y="3629025"/>
            <a:ext cx="37719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Правило валютной политики</a:t>
            </a: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3867151" y="1952626"/>
            <a:ext cx="19049" cy="236219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2136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14775" y="4219575"/>
            <a:ext cx="33051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Свободно плавающий курс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373" y="3984812"/>
            <a:ext cx="31791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– </a:t>
            </a:r>
            <a:r>
              <a:rPr lang="ru-RU" dirty="0" smtClean="0">
                <a:latin typeface="+mj-lt"/>
              </a:rPr>
              <a:t>курс иностранной валюты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IR – </a:t>
            </a:r>
            <a:r>
              <a:rPr lang="ru-RU" dirty="0" smtClean="0">
                <a:latin typeface="+mj-lt"/>
              </a:rPr>
              <a:t>международные резервы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ε  - AR(1) </a:t>
            </a:r>
            <a:r>
              <a:rPr lang="ru-RU" dirty="0" smtClean="0">
                <a:latin typeface="+mj-lt"/>
              </a:rPr>
              <a:t>процесс для отклонения от правила валютной политики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6550" y="293688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Сглаживание колебаний валютного курса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752475"/>
            <a:ext cx="607218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flipH="1" flipV="1">
            <a:off x="3867150" y="1543050"/>
            <a:ext cx="38100" cy="341947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781175" y="3143250"/>
            <a:ext cx="4229100" cy="3810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914650" y="1971675"/>
            <a:ext cx="1895475" cy="23717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43350" y="1247775"/>
            <a:ext cx="45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latin typeface="+mj-lt"/>
              </a:rPr>
              <a:t>S</a:t>
            </a:r>
            <a:r>
              <a:rPr lang="en-US" b="1" i="1" baseline="-25000" dirty="0">
                <a:latin typeface="+mj-lt"/>
              </a:rPr>
              <a:t>t</a:t>
            </a:r>
            <a:endParaRPr lang="ru-RU" b="1" i="1" baseline="-250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67425" y="2886075"/>
            <a:ext cx="5619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 err="1">
                <a:latin typeface="+mj-lt"/>
              </a:rPr>
              <a:t>i</a:t>
            </a:r>
            <a:r>
              <a:rPr lang="en-US" b="1" i="1" baseline="-25000" dirty="0" err="1">
                <a:latin typeface="+mj-lt"/>
              </a:rPr>
              <a:t>Ref</a:t>
            </a:r>
            <a:endParaRPr lang="ru-RU" b="1" i="1" baseline="-25000" dirty="0">
              <a:latin typeface="+mj-lt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879850" y="2087563"/>
            <a:ext cx="579438" cy="282575"/>
          </a:xfrm>
          <a:prstGeom prst="straightConnector1">
            <a:avLst/>
          </a:prstGeom>
          <a:ln w="127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889375" y="2533650"/>
            <a:ext cx="322263" cy="161925"/>
          </a:xfrm>
          <a:prstGeom prst="straightConnector1">
            <a:avLst/>
          </a:prstGeom>
          <a:ln w="127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975100" y="2827338"/>
            <a:ext cx="1101725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j-lt"/>
              </a:rPr>
              <a:t>tg</a:t>
            </a:r>
            <a:r>
              <a:rPr lang="en-US" sz="1400" dirty="0">
                <a:latin typeface="+mj-lt"/>
              </a:rPr>
              <a:t>=</a:t>
            </a:r>
            <a:r>
              <a:rPr lang="en-US" sz="1400" dirty="0" err="1">
                <a:latin typeface="+mj-lt"/>
              </a:rPr>
              <a:t>k</a:t>
            </a:r>
            <a:r>
              <a:rPr lang="en-US" sz="1400" baseline="-25000" dirty="0" err="1">
                <a:latin typeface="+mj-lt"/>
              </a:rPr>
              <a:t>S</a:t>
            </a:r>
            <a:endParaRPr lang="ru-RU" sz="1400" baseline="-25000" dirty="0">
              <a:latin typeface="+mj-lt"/>
            </a:endParaRPr>
          </a:p>
        </p:txBody>
      </p:sp>
      <p:sp>
        <p:nvSpPr>
          <p:cNvPr id="60" name="Дуга 59"/>
          <p:cNvSpPr/>
          <p:nvPr/>
        </p:nvSpPr>
        <p:spPr>
          <a:xfrm rot="20463380">
            <a:off x="3803650" y="2832100"/>
            <a:ext cx="234950" cy="236538"/>
          </a:xfrm>
          <a:prstGeom prst="arc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953000" y="1911350"/>
            <a:ext cx="32829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k</a:t>
            </a:r>
            <a:r>
              <a:rPr lang="en-US" baseline="-25000" dirty="0">
                <a:latin typeface="+mj-lt"/>
              </a:rPr>
              <a:t>S</a:t>
            </a:r>
            <a:r>
              <a:rPr lang="en-US" dirty="0">
                <a:latin typeface="+mj-lt"/>
              </a:rPr>
              <a:t> – </a:t>
            </a:r>
            <a:r>
              <a:rPr lang="ru-RU" dirty="0">
                <a:latin typeface="+mj-lt"/>
              </a:rPr>
              <a:t>реакция ставки процента на колебания валютного курса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5953125" y="1304925"/>
            <a:ext cx="257175" cy="514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4552950" y="2609850"/>
            <a:ext cx="1390650" cy="3476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43013" y="3424238"/>
            <a:ext cx="23669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Правило Тэйлора с учетом 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-US" sz="2000" b="1" baseline="-25000" dirty="0">
                <a:solidFill>
                  <a:srgbClr val="C00000"/>
                </a:solidFill>
                <a:latin typeface="+mj-lt"/>
              </a:rPr>
              <a:t>S</a:t>
            </a:r>
            <a:endParaRPr lang="ru-RU" sz="2000" b="1" baseline="-25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 flipV="1">
            <a:off x="3867151" y="1952626"/>
            <a:ext cx="19049" cy="236219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2136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05250" y="3995738"/>
            <a:ext cx="2863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Традиционное правило Тэйлора без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</a:t>
            </a:r>
            <a:endParaRPr lang="ru-RU" sz="2000" b="1" baseline="-25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546475" y="3581400"/>
            <a:ext cx="322263" cy="161925"/>
          </a:xfrm>
          <a:prstGeom prst="straightConnector1">
            <a:avLst/>
          </a:prstGeom>
          <a:ln w="127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289300" y="3897313"/>
            <a:ext cx="579438" cy="282575"/>
          </a:xfrm>
          <a:prstGeom prst="straightConnector1">
            <a:avLst/>
          </a:prstGeom>
          <a:ln w="127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4373" y="4849906"/>
            <a:ext cx="8557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i</a:t>
            </a:r>
            <a:r>
              <a:rPr lang="en-US" baseline="-25000" dirty="0" smtClean="0">
                <a:latin typeface="+mj-lt"/>
              </a:rPr>
              <a:t>ref</a:t>
            </a:r>
            <a:r>
              <a:rPr lang="en-US" dirty="0" smtClean="0">
                <a:latin typeface="+mj-lt"/>
              </a:rPr>
              <a:t>  - </a:t>
            </a:r>
            <a:r>
              <a:rPr lang="ru-RU" dirty="0" smtClean="0">
                <a:latin typeface="+mj-lt"/>
              </a:rPr>
              <a:t>ставка рефинансирования; </a:t>
            </a:r>
            <a:r>
              <a:rPr lang="en-US" dirty="0" smtClean="0">
                <a:latin typeface="+mj-lt"/>
              </a:rPr>
              <a:t>Y – </a:t>
            </a:r>
            <a:r>
              <a:rPr lang="ru-RU" dirty="0" smtClean="0">
                <a:latin typeface="+mj-lt"/>
              </a:rPr>
              <a:t>выпуск (ВВП); </a:t>
            </a:r>
            <a:r>
              <a:rPr lang="en-US" dirty="0" smtClean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– </a:t>
            </a:r>
            <a:r>
              <a:rPr lang="ru-RU" dirty="0" smtClean="0">
                <a:latin typeface="+mj-lt"/>
              </a:rPr>
              <a:t>курс иностранной валюты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η</a:t>
            </a:r>
            <a:r>
              <a:rPr lang="en-US" dirty="0" smtClean="0">
                <a:latin typeface="+mj-lt"/>
              </a:rPr>
              <a:t>  - </a:t>
            </a:r>
            <a:r>
              <a:rPr lang="ru-RU" dirty="0" smtClean="0">
                <a:latin typeface="+mj-lt"/>
              </a:rPr>
              <a:t>шоки в правиле Тэйлора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Garamond" pitchFamily="18" charset="0"/>
              </a:rPr>
              <a:t>Эффективность монетарной политики</a:t>
            </a:r>
            <a:endParaRPr lang="en-US" sz="2800" dirty="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Garamond" pitchFamily="18" charset="0"/>
              <a:buAutoNum type="arabicPeriod"/>
            </a:pPr>
            <a:r>
              <a:rPr lang="ru-RU" sz="2400" b="1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Безусловное матожидание функции мгновенной полезности домашних хозяйств (</a:t>
            </a:r>
            <a:r>
              <a:rPr lang="ru-RU" sz="2400" dirty="0" err="1" smtClean="0">
                <a:latin typeface="Garamond" pitchFamily="18" charset="0"/>
              </a:rPr>
              <a:t>беневолентный</a:t>
            </a:r>
            <a:r>
              <a:rPr lang="ru-RU" sz="2400" dirty="0" smtClean="0">
                <a:latin typeface="Garamond" pitchFamily="18" charset="0"/>
              </a:rPr>
              <a:t> ЦБ)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Garamond" pitchFamily="18" charset="0"/>
              <a:buAutoNum type="arabicPeriod"/>
            </a:pPr>
            <a:endParaRPr lang="ru-RU" sz="2400" dirty="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Garamond" pitchFamily="18" charset="0"/>
              <a:buAutoNum type="arabicPeriod"/>
            </a:pPr>
            <a:endParaRPr lang="ru-RU" sz="2400" dirty="0" smtClean="0">
              <a:latin typeface="Garamond" pitchFamily="18" charset="0"/>
            </a:endParaRPr>
          </a:p>
          <a:p>
            <a:pPr marL="898525" lvl="1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Wingdings" pitchFamily="2" charset="2"/>
              <a:buNone/>
            </a:pPr>
            <a:r>
              <a:rPr lang="ru-RU" sz="2000" dirty="0" smtClean="0">
                <a:latin typeface="Garamond" pitchFamily="18" charset="0"/>
              </a:rPr>
              <a:t>С – потребление;  </a:t>
            </a:r>
            <a:r>
              <a:rPr lang="en-US" sz="2000" dirty="0" smtClean="0">
                <a:latin typeface="Garamond" pitchFamily="18" charset="0"/>
              </a:rPr>
              <a:t>H – </a:t>
            </a:r>
            <a:r>
              <a:rPr lang="ru-RU" sz="2000" dirty="0" smtClean="0">
                <a:latin typeface="Garamond" pitchFamily="18" charset="0"/>
              </a:rPr>
              <a:t>отработанные часы; М – денежные остатки </a:t>
            </a:r>
            <a:r>
              <a:rPr lang="ru-RU" sz="2000" dirty="0" err="1" smtClean="0">
                <a:latin typeface="Garamond" pitchFamily="18" charset="0"/>
              </a:rPr>
              <a:t>д</a:t>
            </a:r>
            <a:r>
              <a:rPr lang="ru-RU" sz="2000" dirty="0" smtClean="0">
                <a:latin typeface="Garamond" pitchFamily="18" charset="0"/>
              </a:rPr>
              <a:t>/</a:t>
            </a:r>
            <a:r>
              <a:rPr lang="ru-RU" sz="2000" dirty="0" err="1" smtClean="0">
                <a:latin typeface="Garamond" pitchFamily="18" charset="0"/>
              </a:rPr>
              <a:t>х</a:t>
            </a:r>
            <a:r>
              <a:rPr lang="ru-RU" sz="2000" dirty="0" smtClean="0">
                <a:latin typeface="Garamond" pitchFamily="18" charset="0"/>
              </a:rPr>
              <a:t>; Р – уровень цен; </a:t>
            </a:r>
            <a:r>
              <a:rPr lang="el-GR" sz="2000" dirty="0" smtClean="0">
                <a:latin typeface="Garamond" pitchFamily="18" charset="0"/>
              </a:rPr>
              <a:t>ε</a:t>
            </a:r>
            <a:r>
              <a:rPr lang="ru-RU" sz="2000" dirty="0" smtClean="0">
                <a:latin typeface="Garamond" pitchFamily="18" charset="0"/>
              </a:rPr>
              <a:t> – </a:t>
            </a:r>
            <a:r>
              <a:rPr lang="en-US" sz="2000" dirty="0" smtClean="0">
                <a:latin typeface="Garamond" pitchFamily="18" charset="0"/>
              </a:rPr>
              <a:t>AR(1) </a:t>
            </a:r>
            <a:r>
              <a:rPr lang="ru-RU" sz="2000" dirty="0" smtClean="0">
                <a:latin typeface="Garamond" pitchFamily="18" charset="0"/>
              </a:rPr>
              <a:t>процессы; </a:t>
            </a:r>
            <a:r>
              <a:rPr lang="el-GR" sz="2000" dirty="0" smtClean="0">
                <a:latin typeface="Garamond" pitchFamily="18" charset="0"/>
              </a:rPr>
              <a:t>σ</a:t>
            </a:r>
            <a:r>
              <a:rPr lang="ru-RU" sz="2000" dirty="0" smtClean="0">
                <a:latin typeface="Garamond" pitchFamily="18" charset="0"/>
              </a:rPr>
              <a:t> – параметры функции полезности.</a:t>
            </a:r>
          </a:p>
          <a:p>
            <a:pPr marL="898525" lvl="1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Garamond" pitchFamily="18" charset="0"/>
              </a:rPr>
              <a:t>функция раскладывается в ряд Тэйлора (до второго порядка)</a:t>
            </a:r>
          </a:p>
          <a:p>
            <a:pPr marL="898525" lvl="1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Garamond" pitchFamily="18" charset="0"/>
              </a:rPr>
              <a:t>находится ее безусловное матожидание</a:t>
            </a:r>
          </a:p>
          <a:p>
            <a:pPr marL="898525" lvl="1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Garamond" pitchFamily="18" charset="0"/>
              </a:rPr>
              <a:t>делится на предельную полезность потребления, чтобы выразить эффект в единицах детерминистического потребления (эквивалентная вариация потребления)</a:t>
            </a:r>
            <a:endParaRPr lang="ru-RU" sz="2400" dirty="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Garamond" pitchFamily="18" charset="0"/>
              <a:buAutoNum type="arabicPeriod"/>
            </a:pPr>
            <a:r>
              <a:rPr lang="ru-RU" sz="2400" b="1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Функция потерь ЦБ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Garamond" pitchFamily="18" charset="0"/>
              <a:buAutoNum type="arabicPeriod"/>
            </a:pPr>
            <a:endParaRPr lang="ru-RU" sz="2400" dirty="0" smtClean="0">
              <a:latin typeface="Garamond" pitchFamily="18" charset="0"/>
            </a:endParaRPr>
          </a:p>
          <a:p>
            <a:pPr marL="898525" lvl="1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Wingdings" pitchFamily="2" charset="2"/>
              <a:buNone/>
            </a:pPr>
            <a:endParaRPr lang="ru-RU" sz="1400" dirty="0" smtClean="0">
              <a:latin typeface="Garamond" pitchFamily="18" charset="0"/>
            </a:endParaRPr>
          </a:p>
          <a:p>
            <a:pPr marL="898525" lvl="1" indent="-571500" eaLnBrk="1" hangingPunct="1">
              <a:lnSpc>
                <a:spcPct val="90000"/>
              </a:lnSpc>
              <a:buClr>
                <a:srgbClr val="0000FF"/>
              </a:buClr>
              <a:buSzPct val="100000"/>
              <a:buFont typeface="Wingdings" pitchFamily="2" charset="2"/>
              <a:buNone/>
            </a:pPr>
            <a:r>
              <a:rPr lang="en-US" sz="2000" dirty="0" smtClean="0">
                <a:latin typeface="Garamond" pitchFamily="18" charset="0"/>
              </a:rPr>
              <a:t>S – </a:t>
            </a:r>
            <a:r>
              <a:rPr lang="ru-RU" sz="2000" dirty="0" smtClean="0">
                <a:latin typeface="Garamond" pitchFamily="18" charset="0"/>
              </a:rPr>
              <a:t>курс иностранной валюты; </a:t>
            </a:r>
            <a:r>
              <a:rPr lang="el-GR" sz="2000" dirty="0" smtClean="0">
                <a:latin typeface="Garamond" pitchFamily="18" charset="0"/>
              </a:rPr>
              <a:t>π</a:t>
            </a:r>
            <a:r>
              <a:rPr lang="ru-RU" sz="2000" dirty="0" smtClean="0">
                <a:latin typeface="Garamond" pitchFamily="18" charset="0"/>
              </a:rPr>
              <a:t> – темп инфляции; </a:t>
            </a:r>
            <a:r>
              <a:rPr lang="el-GR" sz="2000" dirty="0" smtClean="0">
                <a:latin typeface="Garamond" pitchFamily="18" charset="0"/>
              </a:rPr>
              <a:t>λ</a:t>
            </a:r>
            <a:r>
              <a:rPr lang="ru-RU" sz="2000" dirty="0" smtClean="0">
                <a:latin typeface="Garamond" pitchFamily="18" charset="0"/>
              </a:rPr>
              <a:t> – относительные веса.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050925" y="1695450"/>
          <a:ext cx="5978525" cy="792163"/>
        </p:xfrm>
        <a:graphic>
          <a:graphicData uri="http://schemas.openxmlformats.org/presentationml/2006/ole">
            <p:oleObj spid="_x0000_s1026" r:id="rId3" imgW="3810000" imgH="508000" progId="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1057275" y="5218113"/>
          <a:ext cx="4108450" cy="452437"/>
        </p:xfrm>
        <a:graphic>
          <a:graphicData uri="http://schemas.openxmlformats.org/presentationml/2006/ole">
            <p:oleObj spid="_x0000_s1027" r:id="rId4" imgW="2159000" imgH="2413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Garamond" pitchFamily="18" charset="0"/>
              </a:rPr>
              <a:t>Необходимость сглаживания колебаний валютного курса</a:t>
            </a:r>
          </a:p>
          <a:p>
            <a:pPr marL="0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  <a:defRPr/>
            </a:pPr>
            <a:endParaRPr lang="ru-RU" sz="2400" dirty="0" smtClean="0">
              <a:latin typeface="Garamond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0000FF"/>
              </a:buClr>
              <a:buSzTx/>
              <a:buFont typeface="+mj-lt"/>
              <a:buAutoNum type="arabicPeriod"/>
              <a:defRPr/>
            </a:pPr>
            <a:r>
              <a:rPr lang="ru-RU" sz="2400" b="1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Снижение колебаний валютного курса имеет ценность, так как имеет отношение к аспектам стабилизации финансовых рынков, не </a:t>
            </a:r>
            <a:r>
              <a:rPr lang="en-US" sz="2400" dirty="0" smtClean="0">
                <a:latin typeface="Garamond" pitchFamily="18" charset="0"/>
              </a:rPr>
              <a:t>[</a:t>
            </a:r>
            <a:r>
              <a:rPr lang="ru-RU" sz="2400" dirty="0" smtClean="0">
                <a:latin typeface="Garamond" pitchFamily="18" charset="0"/>
              </a:rPr>
              <a:t>полностью</a:t>
            </a:r>
            <a:r>
              <a:rPr lang="en-US" sz="2400" dirty="0" smtClean="0">
                <a:latin typeface="Garamond" pitchFamily="18" charset="0"/>
              </a:rPr>
              <a:t>]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интернализованных</a:t>
            </a:r>
            <a:r>
              <a:rPr lang="ru-RU" sz="2400" dirty="0" smtClean="0">
                <a:latin typeface="Garamond" pitchFamily="18" charset="0"/>
              </a:rPr>
              <a:t> в модели</a:t>
            </a: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Garamond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Garamond" pitchFamily="18" charset="0"/>
              </a:rPr>
              <a:t>Эффект балансов </a:t>
            </a:r>
            <a:r>
              <a:rPr lang="ru-RU" sz="2000" dirty="0" smtClean="0">
                <a:latin typeface="Garamond" pitchFamily="18" charset="0"/>
              </a:rPr>
              <a:t>(</a:t>
            </a:r>
            <a:r>
              <a:rPr lang="en-US" sz="2000" dirty="0" smtClean="0">
                <a:latin typeface="Garamond" pitchFamily="18" charset="0"/>
              </a:rPr>
              <a:t>currency mismatch)</a:t>
            </a:r>
            <a:r>
              <a:rPr lang="ru-RU" sz="2000" dirty="0" smtClean="0">
                <a:latin typeface="Garamond" pitchFamily="18" charset="0"/>
              </a:rPr>
              <a:t> на реальный сектор частично </a:t>
            </a:r>
            <a:r>
              <a:rPr lang="ru-RU" sz="2000" dirty="0" err="1" smtClean="0">
                <a:latin typeface="Garamond" pitchFamily="18" charset="0"/>
              </a:rPr>
              <a:t>интернализован</a:t>
            </a:r>
            <a:r>
              <a:rPr lang="ru-RU" sz="2000" dirty="0" smtClean="0">
                <a:latin typeface="Garamond" pitchFamily="18" charset="0"/>
              </a:rPr>
              <a:t> через влияние объема внешних долгов на ставку процента через уравнение премии за риск</a:t>
            </a: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dirty="0" smtClean="0"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dirty="0" smtClean="0"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dirty="0" smtClean="0"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Garamond" pitchFamily="18" charset="0"/>
              </a:rPr>
              <a:t> Чтобы </a:t>
            </a:r>
            <a:r>
              <a:rPr lang="en-US" sz="2000" dirty="0" smtClean="0">
                <a:latin typeface="Garamond" pitchFamily="18" charset="0"/>
              </a:rPr>
              <a:t>[</a:t>
            </a:r>
            <a:r>
              <a:rPr lang="ru-RU" sz="2000" dirty="0" smtClean="0">
                <a:latin typeface="Garamond" pitchFamily="18" charset="0"/>
              </a:rPr>
              <a:t>до</a:t>
            </a:r>
            <a:r>
              <a:rPr lang="en-US" sz="2000" dirty="0" smtClean="0">
                <a:latin typeface="Garamond" pitchFamily="18" charset="0"/>
              </a:rPr>
              <a:t>]</a:t>
            </a:r>
            <a:r>
              <a:rPr lang="ru-RU" sz="2000" dirty="0" smtClean="0">
                <a:latin typeface="Garamond" pitchFamily="18" charset="0"/>
              </a:rPr>
              <a:t>учесть </a:t>
            </a:r>
            <a:r>
              <a:rPr lang="ru-RU" sz="2000" dirty="0" err="1" smtClean="0">
                <a:latin typeface="Garamond" pitchFamily="18" charset="0"/>
              </a:rPr>
              <a:t>неинтернализованный</a:t>
            </a:r>
            <a:r>
              <a:rPr lang="ru-RU" sz="2000" dirty="0" smtClean="0">
                <a:latin typeface="Garamond" pitchFamily="18" charset="0"/>
              </a:rPr>
              <a:t> эффект баланса добавляют дисперсию валютного курса в функцию потерь ЦБ</a:t>
            </a: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dirty="0" smtClean="0"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ru-RU" sz="2400" dirty="0" smtClean="0">
              <a:latin typeface="Garamond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3" y="2946400"/>
            <a:ext cx="31877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75" y="4875213"/>
            <a:ext cx="30940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5314950" y="4581525"/>
            <a:ext cx="161925" cy="314325"/>
          </a:xfrm>
          <a:prstGeom prst="straightConnector1">
            <a:avLst/>
          </a:prstGeom>
          <a:ln w="190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3950" y="2743200"/>
            <a:ext cx="161925" cy="314325"/>
          </a:xfrm>
          <a:prstGeom prst="straightConnector1">
            <a:avLst/>
          </a:prstGeom>
          <a:ln w="190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38875" y="2976563"/>
            <a:ext cx="21256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rp</a:t>
            </a:r>
            <a:r>
              <a:rPr lang="en-US" sz="1600" baseline="-25000" dirty="0">
                <a:latin typeface="+mj-lt"/>
              </a:rPr>
              <a:t>t</a:t>
            </a:r>
            <a:r>
              <a:rPr lang="en-US" sz="1600" dirty="0">
                <a:latin typeface="+mj-lt"/>
              </a:rPr>
              <a:t> –</a:t>
            </a:r>
            <a:r>
              <a:rPr lang="ru-RU" sz="1600" dirty="0">
                <a:latin typeface="+mj-lt"/>
              </a:rPr>
              <a:t> премия за риск</a:t>
            </a:r>
            <a:r>
              <a:rPr lang="en-US" sz="1600" dirty="0">
                <a:latin typeface="+mj-lt"/>
              </a:rPr>
              <a:t>; B</a:t>
            </a:r>
            <a:r>
              <a:rPr lang="en-US" sz="1600" baseline="30000" dirty="0">
                <a:latin typeface="+mj-lt"/>
              </a:rPr>
              <a:t>*</a:t>
            </a:r>
            <a:r>
              <a:rPr lang="en-US" sz="1600" baseline="-25000" dirty="0">
                <a:latin typeface="+mj-lt"/>
              </a:rPr>
              <a:t>t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– зарубежные частные активы </a:t>
            </a:r>
            <a:r>
              <a:rPr lang="ru-RU" sz="1600" dirty="0" err="1">
                <a:latin typeface="+mj-lt"/>
              </a:rPr>
              <a:t>д</a:t>
            </a:r>
            <a:r>
              <a:rPr lang="ru-RU" sz="1600" dirty="0">
                <a:latin typeface="+mj-lt"/>
              </a:rPr>
              <a:t>/х.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0763" cy="5942012"/>
          </a:xfrm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Garamond" pitchFamily="18" charset="0"/>
              </a:rPr>
              <a:t>Необходимость сглаживания колебаний валютного курса</a:t>
            </a:r>
          </a:p>
          <a:p>
            <a:pPr marL="0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v"/>
              <a:defRPr/>
            </a:pPr>
            <a:endParaRPr lang="ru-RU" sz="2400" dirty="0" smtClean="0">
              <a:latin typeface="Garamond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0000FF"/>
              </a:buClr>
              <a:buSzTx/>
              <a:buFont typeface="+mj-lt"/>
              <a:buAutoNum type="arabicPeriod" startAt="2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Garamond" pitchFamily="18" charset="0"/>
              </a:rPr>
              <a:t>Эффект переноса </a:t>
            </a:r>
            <a:r>
              <a:rPr lang="ru-RU" sz="2400" dirty="0" smtClean="0">
                <a:latin typeface="Garamond" pitchFamily="18" charset="0"/>
              </a:rPr>
              <a:t>колебаний валютного курса на инфляцию требует снижения колебаний валютного курса для снижения колебаний инфляции</a:t>
            </a: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Garamond" pitchFamily="18" charset="0"/>
              </a:rPr>
              <a:t> Определение индекса цен:</a:t>
            </a: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endParaRPr lang="ru-RU" sz="2000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327025" lvl="1" indent="0" eaLnBrk="1" hangingPunct="1">
              <a:lnSpc>
                <a:spcPct val="90000"/>
              </a:lnSpc>
              <a:buClr>
                <a:srgbClr val="0000FF"/>
              </a:buClr>
              <a:buSzTx/>
              <a:buFont typeface="Wingdings" pitchFamily="2" charset="2"/>
              <a:buChar char="ü"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ru-RU" sz="2000" dirty="0" smtClean="0">
                <a:latin typeface="Garamond" pitchFamily="18" charset="0"/>
              </a:rPr>
              <a:t>Чем быстрее идет подстройка цен в секторе </a:t>
            </a:r>
            <a:r>
              <a:rPr lang="en-US" sz="2000" dirty="0" smtClean="0">
                <a:latin typeface="Garamond" pitchFamily="18" charset="0"/>
              </a:rPr>
              <a:t>F</a:t>
            </a:r>
            <a:r>
              <a:rPr lang="ru-RU" sz="2000" dirty="0" smtClean="0">
                <a:latin typeface="Garamond" pitchFamily="18" charset="0"/>
              </a:rPr>
              <a:t>, тем сильнее эффект переноса и, следовательно, тем больший спрос на стабилизацию валютного курса будет в данной стране.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6230938"/>
            <a:ext cx="8488362" cy="40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Шульгин А.Г.</a:t>
            </a:r>
            <a:r>
              <a:rPr lang="ru-RU" sz="1600" smtClean="0">
                <a:solidFill>
                  <a:schemeClr val="tx1"/>
                </a:solidFill>
              </a:rPr>
              <a:t> Оптимизация правил валютной и денежно-кредитной политики в динамической стохастической модели общего равновесия, оцененной для России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2452688"/>
            <a:ext cx="5848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746750" y="3105150"/>
            <a:ext cx="396875" cy="238125"/>
          </a:xfrm>
          <a:prstGeom prst="straightConnector1">
            <a:avLst/>
          </a:prstGeom>
          <a:ln w="1905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16163" y="3244850"/>
            <a:ext cx="52768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Валютный курс воздействует на стоимость закупки импортируемых благ, и с учетом номинальных жесткостей оказывает воздействие на цены импортируемых благ.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75" y="4446588"/>
            <a:ext cx="8239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Pt – </a:t>
            </a:r>
            <a:r>
              <a:rPr lang="ru-RU" sz="1600" dirty="0">
                <a:latin typeface="+mj-lt"/>
              </a:rPr>
              <a:t>индекс цен; </a:t>
            </a:r>
            <a:r>
              <a:rPr lang="en-US" sz="1600" dirty="0" err="1">
                <a:latin typeface="+mj-lt"/>
              </a:rPr>
              <a:t>PMt</a:t>
            </a:r>
            <a:r>
              <a:rPr lang="en-US" sz="1600" dirty="0">
                <a:latin typeface="+mj-lt"/>
              </a:rPr>
              <a:t> – </a:t>
            </a:r>
            <a:r>
              <a:rPr lang="ru-RU" sz="1600" dirty="0">
                <a:latin typeface="+mj-lt"/>
              </a:rPr>
              <a:t>уровень цен промышленных товаров; </a:t>
            </a:r>
            <a:r>
              <a:rPr lang="en-US" sz="1600" dirty="0" err="1">
                <a:latin typeface="+mj-lt"/>
              </a:rPr>
              <a:t>PNt</a:t>
            </a:r>
            <a:r>
              <a:rPr lang="en-US" sz="1600" dirty="0">
                <a:latin typeface="+mj-lt"/>
              </a:rPr>
              <a:t> – </a:t>
            </a:r>
            <a:r>
              <a:rPr lang="ru-RU" sz="1600" dirty="0">
                <a:latin typeface="+mj-lt"/>
              </a:rPr>
              <a:t>уровень  цен неторгуемых товаров; </a:t>
            </a:r>
            <a:r>
              <a:rPr lang="en-US" sz="1600" dirty="0" err="1">
                <a:latin typeface="+mj-lt"/>
              </a:rPr>
              <a:t>PFt</a:t>
            </a:r>
            <a:r>
              <a:rPr lang="en-US" sz="1600" dirty="0">
                <a:latin typeface="+mj-lt"/>
              </a:rPr>
              <a:t> – </a:t>
            </a:r>
            <a:r>
              <a:rPr lang="ru-RU" sz="1600" dirty="0">
                <a:latin typeface="+mj-lt"/>
              </a:rPr>
              <a:t>уровень цен импортных товаров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11574</TotalTime>
  <Words>3517</Words>
  <Application>Microsoft Office PowerPoint</Application>
  <PresentationFormat>Экран (4:3)</PresentationFormat>
  <Paragraphs>349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Edge</vt:lpstr>
      <vt:lpstr>Диаграмма</vt:lpstr>
      <vt:lpstr>Формула</vt:lpstr>
      <vt:lpstr>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  <vt:lpstr>Шульгин А.Г. Оптимизация правил валютной и денежно-кредитной политики в динамической стохастической модели общего равновесия, оцененной для России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hse</dc:creator>
  <cp:lastModifiedBy>Andrei</cp:lastModifiedBy>
  <cp:revision>438</cp:revision>
  <dcterms:created xsi:type="dcterms:W3CDTF">2007-03-12T20:14:25Z</dcterms:created>
  <dcterms:modified xsi:type="dcterms:W3CDTF">2016-09-26T11:26:15Z</dcterms:modified>
</cp:coreProperties>
</file>