
<file path=[Content_Types].xml><?xml version="1.0" encoding="utf-8"?>
<Types xmlns="http://schemas.openxmlformats.org/package/2006/content-types">
  <Default Extension="xml" ContentType="application/xml"/>
  <Default Extension="xls" ContentType="application/vnd.ms-exce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9" r:id="rId2"/>
    <p:sldId id="359" r:id="rId3"/>
    <p:sldId id="331" r:id="rId4"/>
    <p:sldId id="381" r:id="rId5"/>
    <p:sldId id="384" r:id="rId6"/>
    <p:sldId id="386" r:id="rId7"/>
    <p:sldId id="389" r:id="rId8"/>
    <p:sldId id="390" r:id="rId9"/>
    <p:sldId id="391" r:id="rId10"/>
    <p:sldId id="392" r:id="rId11"/>
    <p:sldId id="382" r:id="rId12"/>
    <p:sldId id="393" r:id="rId13"/>
    <p:sldId id="385" r:id="rId14"/>
    <p:sldId id="380" r:id="rId15"/>
    <p:sldId id="363" r:id="rId16"/>
    <p:sldId id="356" r:id="rId17"/>
    <p:sldId id="372" r:id="rId18"/>
    <p:sldId id="373" r:id="rId19"/>
    <p:sldId id="374" r:id="rId20"/>
    <p:sldId id="355" r:id="rId21"/>
    <p:sldId id="388" r:id="rId22"/>
    <p:sldId id="396" r:id="rId23"/>
    <p:sldId id="343" r:id="rId24"/>
    <p:sldId id="364" r:id="rId25"/>
    <p:sldId id="335" r:id="rId26"/>
    <p:sldId id="395" r:id="rId27"/>
    <p:sldId id="345" r:id="rId28"/>
    <p:sldId id="346" r:id="rId29"/>
    <p:sldId id="347" r:id="rId30"/>
    <p:sldId id="365" r:id="rId31"/>
    <p:sldId id="352" r:id="rId32"/>
    <p:sldId id="378" r:id="rId33"/>
    <p:sldId id="379" r:id="rId34"/>
    <p:sldId id="350" r:id="rId35"/>
    <p:sldId id="353" r:id="rId36"/>
    <p:sldId id="354" r:id="rId37"/>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a:srgbClr val="5283BE"/>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4" autoAdjust="0"/>
    <p:restoredTop sz="93023" autoAdjust="0"/>
  </p:normalViewPr>
  <p:slideViewPr>
    <p:cSldViewPr>
      <p:cViewPr>
        <p:scale>
          <a:sx n="150" d="100"/>
          <a:sy n="150" d="100"/>
        </p:scale>
        <p:origin x="-1656" y="-10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acenter.ru\net\MyDocs\KUZYK\&#1052;&#1086;&#1080;%20&#1076;&#1086;&#1082;&#1091;&#1084;&#1077;&#1085;&#1090;&#1099;\&#1052;&#1086;&#1080;%20&#1076;&#1086;&#1082;&#1091;&#1084;&#1077;&#1085;&#1090;&#1099;\&#1056;&#1072;&#1073;&#1086;&#1090;&#1099;%202017\&#1044;&#1086;&#1082;&#1083;&#1072;&#1076;%20&#1082;&#1086;&#1086;&#1087;&#1077;&#1088;&#1072;&#1094;&#1080;&#1103;%20&#1088;&#1080;&#1089;&#1091;&#1085;&#1082;&#108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vera:Documents:&#1052;&#1040;&#1062;:2013:UI:&#1056;&#1072;&#1089;&#1095;&#1077;&#1090;&#1099;_UI_2%20(version%201)%20(version%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vera:Documents:&#1052;&#1040;&#1062;:2013:UI:&#1056;&#1072;&#1089;&#1095;&#1077;&#1090;&#1099;_UI_2%20(version%201)%20(version%201).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vera:Documents:&#1052;&#1040;&#1062;:2013:UI:&#1056;&#1072;&#1089;&#1095;&#1077;&#1090;&#1099;_UI_2%20(version%201)%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5221716917287"/>
          <c:y val="0.198717948717949"/>
          <c:w val="0.651463927438518"/>
          <c:h val="0.672745810619828"/>
        </c:manualLayout>
      </c:layout>
      <c:barChart>
        <c:barDir val="bar"/>
        <c:grouping val="percentStacked"/>
        <c:varyColors val="0"/>
        <c:ser>
          <c:idx val="0"/>
          <c:order val="0"/>
          <c:tx>
            <c:strRef>
              <c:f>'Рис. 5'!$B$16</c:f>
              <c:strCache>
                <c:ptCount val="1"/>
                <c:pt idx="0">
                  <c:v>отсутствует или незначительный</c:v>
                </c:pt>
              </c:strCache>
            </c:strRef>
          </c:tx>
          <c:spPr>
            <a:solidFill>
              <a:schemeClr val="accent5">
                <a:lumMod val="20000"/>
                <a:lumOff val="80000"/>
              </a:schemeClr>
            </a:solidFill>
          </c:spPr>
          <c:invertIfNegative val="0"/>
          <c:cat>
            <c:strRef>
              <c:f>'Рис. 5'!$A$17:$A$19</c:f>
              <c:strCache>
                <c:ptCount val="3"/>
                <c:pt idx="0">
                  <c:v>взаимодействие с научными организациями и/или вузами</c:v>
                </c:pt>
                <c:pt idx="1">
                  <c:v>взаимодействие с компаниями-партнерами по производственной цепочке</c:v>
                </c:pt>
                <c:pt idx="2">
                  <c:v>взаимодействие с компаниями аналогичного или близкого профиля</c:v>
                </c:pt>
              </c:strCache>
            </c:strRef>
          </c:cat>
          <c:val>
            <c:numRef>
              <c:f>'Рис. 5'!$B$17:$B$19</c:f>
              <c:numCache>
                <c:formatCode>###0.0%</c:formatCode>
                <c:ptCount val="3"/>
                <c:pt idx="0">
                  <c:v>0.231</c:v>
                </c:pt>
                <c:pt idx="1">
                  <c:v>0.138888888888889</c:v>
                </c:pt>
                <c:pt idx="2">
                  <c:v>0.114285714285714</c:v>
                </c:pt>
              </c:numCache>
            </c:numRef>
          </c:val>
        </c:ser>
        <c:ser>
          <c:idx val="1"/>
          <c:order val="1"/>
          <c:tx>
            <c:strRef>
              <c:f>'Рис. 5'!$C$16</c:f>
              <c:strCache>
                <c:ptCount val="1"/>
                <c:pt idx="0">
                  <c:v>умеренный</c:v>
                </c:pt>
              </c:strCache>
            </c:strRef>
          </c:tx>
          <c:spPr>
            <a:solidFill>
              <a:schemeClr val="accent5">
                <a:lumMod val="60000"/>
                <a:lumOff val="40000"/>
              </a:schemeClr>
            </a:solidFill>
          </c:spPr>
          <c:invertIfNegative val="0"/>
          <c:cat>
            <c:strRef>
              <c:f>'Рис. 5'!$A$17:$A$19</c:f>
              <c:strCache>
                <c:ptCount val="3"/>
                <c:pt idx="0">
                  <c:v>взаимодействие с научными организациями и/или вузами</c:v>
                </c:pt>
                <c:pt idx="1">
                  <c:v>взаимодействие с компаниями-партнерами по производственной цепочке</c:v>
                </c:pt>
                <c:pt idx="2">
                  <c:v>взаимодействие с компаниями аналогичного или близкого профиля</c:v>
                </c:pt>
              </c:strCache>
            </c:strRef>
          </c:cat>
          <c:val>
            <c:numRef>
              <c:f>'Рис. 5'!$C$17:$C$19</c:f>
              <c:numCache>
                <c:formatCode>###0.0%</c:formatCode>
                <c:ptCount val="3"/>
                <c:pt idx="0">
                  <c:v>0.619</c:v>
                </c:pt>
                <c:pt idx="1">
                  <c:v>0.638888888888889</c:v>
                </c:pt>
                <c:pt idx="2">
                  <c:v>0.628571428571429</c:v>
                </c:pt>
              </c:numCache>
            </c:numRef>
          </c:val>
        </c:ser>
        <c:ser>
          <c:idx val="2"/>
          <c:order val="2"/>
          <c:tx>
            <c:strRef>
              <c:f>'Рис. 5'!$D$16</c:f>
              <c:strCache>
                <c:ptCount val="1"/>
                <c:pt idx="0">
                  <c:v>сильный</c:v>
                </c:pt>
              </c:strCache>
            </c:strRef>
          </c:tx>
          <c:spPr>
            <a:solidFill>
              <a:schemeClr val="accent5">
                <a:lumMod val="50000"/>
              </a:schemeClr>
            </a:solidFill>
          </c:spPr>
          <c:invertIfNegative val="0"/>
          <c:cat>
            <c:strRef>
              <c:f>'Рис. 5'!$A$17:$A$19</c:f>
              <c:strCache>
                <c:ptCount val="3"/>
                <c:pt idx="0">
                  <c:v>взаимодействие с научными организациями и/или вузами</c:v>
                </c:pt>
                <c:pt idx="1">
                  <c:v>взаимодействие с компаниями-партнерами по производственной цепочке</c:v>
                </c:pt>
                <c:pt idx="2">
                  <c:v>взаимодействие с компаниями аналогичного или близкого профиля</c:v>
                </c:pt>
              </c:strCache>
            </c:strRef>
          </c:cat>
          <c:val>
            <c:numRef>
              <c:f>'Рис. 5'!$D$17:$D$19</c:f>
              <c:numCache>
                <c:formatCode>###0.0%</c:formatCode>
                <c:ptCount val="3"/>
                <c:pt idx="0">
                  <c:v>0.149</c:v>
                </c:pt>
                <c:pt idx="1">
                  <c:v>0.222222222222222</c:v>
                </c:pt>
                <c:pt idx="2">
                  <c:v>0.257142857142857</c:v>
                </c:pt>
              </c:numCache>
            </c:numRef>
          </c:val>
        </c:ser>
        <c:dLbls>
          <c:showLegendKey val="0"/>
          <c:showVal val="0"/>
          <c:showCatName val="0"/>
          <c:showSerName val="0"/>
          <c:showPercent val="0"/>
          <c:showBubbleSize val="0"/>
        </c:dLbls>
        <c:gapWidth val="150"/>
        <c:overlap val="100"/>
        <c:axId val="-2103251448"/>
        <c:axId val="-2138789624"/>
      </c:barChart>
      <c:catAx>
        <c:axId val="-2103251448"/>
        <c:scaling>
          <c:orientation val="maxMin"/>
        </c:scaling>
        <c:delete val="0"/>
        <c:axPos val="l"/>
        <c:majorTickMark val="out"/>
        <c:minorTickMark val="none"/>
        <c:tickLblPos val="nextTo"/>
        <c:txPr>
          <a:bodyPr/>
          <a:lstStyle/>
          <a:p>
            <a:pPr>
              <a:defRPr sz="1050"/>
            </a:pPr>
            <a:endParaRPr lang="ru-RU"/>
          </a:p>
        </c:txPr>
        <c:crossAx val="-2138789624"/>
        <c:crosses val="autoZero"/>
        <c:auto val="1"/>
        <c:lblAlgn val="ctr"/>
        <c:lblOffset val="100"/>
        <c:noMultiLvlLbl val="0"/>
      </c:catAx>
      <c:valAx>
        <c:axId val="-2138789624"/>
        <c:scaling>
          <c:orientation val="minMax"/>
        </c:scaling>
        <c:delete val="0"/>
        <c:axPos val="b"/>
        <c:majorGridlines/>
        <c:numFmt formatCode="0%" sourceLinked="1"/>
        <c:majorTickMark val="out"/>
        <c:minorTickMark val="none"/>
        <c:tickLblPos val="nextTo"/>
        <c:crossAx val="-2103251448"/>
        <c:crosses val="max"/>
        <c:crossBetween val="between"/>
      </c:valAx>
    </c:plotArea>
    <c:legend>
      <c:legendPos val="r"/>
      <c:layout>
        <c:manualLayout>
          <c:xMode val="edge"/>
          <c:yMode val="edge"/>
          <c:x val="0.494511256950745"/>
          <c:y val="0.0"/>
          <c:w val="0.50174179762433"/>
          <c:h val="0.11927697470652"/>
        </c:manualLayout>
      </c:layout>
      <c:overlay val="0"/>
      <c:txPr>
        <a:bodyPr/>
        <a:lstStyle/>
        <a:p>
          <a:pPr>
            <a:defRPr sz="1100"/>
          </a:pPr>
          <a:endParaRPr lang="ru-RU"/>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барьеры_наука!$B$120</c:f>
              <c:strCache>
                <c:ptCount val="1"/>
                <c:pt idx="0">
                  <c:v>промышленные компании</c:v>
                </c:pt>
              </c:strCache>
            </c:strRef>
          </c:tx>
          <c:invertIfNegative val="0"/>
          <c:cat>
            <c:strRef>
              <c:f>барьеры_наука!$A$121:$A$128</c:f>
              <c:strCache>
                <c:ptCount val="8"/>
                <c:pt idx="0">
                  <c:v>ничто не препятствует</c:v>
                </c:pt>
                <c:pt idx="1">
                  <c:v>более дешевые и качественные зарубежные аналоги</c:v>
                </c:pt>
                <c:pt idx="2">
                  <c:v>отсутствие необходимого комплекса услуг</c:v>
                </c:pt>
                <c:pt idx="3">
                  <c:v>недостаток информации о конкурентоспособных организациях</c:v>
                </c:pt>
                <c:pt idx="4">
                  <c:v>несоответствие качества разработок потребностям</c:v>
                </c:pt>
                <c:pt idx="5">
                  <c:v>слабая ориентация на нужды заказчика</c:v>
                </c:pt>
                <c:pt idx="6">
                  <c:v>завышенные цены</c:v>
                </c:pt>
                <c:pt idx="7">
                  <c:v>недостаток информации о перспективных разработках</c:v>
                </c:pt>
              </c:strCache>
            </c:strRef>
          </c:cat>
          <c:val>
            <c:numRef>
              <c:f>барьеры_наука!$B$121:$B$128</c:f>
              <c:numCache>
                <c:formatCode>0.00%</c:formatCode>
                <c:ptCount val="8"/>
                <c:pt idx="0" formatCode="0%">
                  <c:v>0.25</c:v>
                </c:pt>
                <c:pt idx="1">
                  <c:v>0.105</c:v>
                </c:pt>
                <c:pt idx="2">
                  <c:v>0.155</c:v>
                </c:pt>
                <c:pt idx="3">
                  <c:v>0.145</c:v>
                </c:pt>
                <c:pt idx="4">
                  <c:v>0.241</c:v>
                </c:pt>
                <c:pt idx="5">
                  <c:v>0.245</c:v>
                </c:pt>
                <c:pt idx="6">
                  <c:v>0.255</c:v>
                </c:pt>
                <c:pt idx="7">
                  <c:v>0.236</c:v>
                </c:pt>
              </c:numCache>
            </c:numRef>
          </c:val>
        </c:ser>
        <c:ser>
          <c:idx val="1"/>
          <c:order val="1"/>
          <c:tx>
            <c:strRef>
              <c:f>барьеры_наука!$C$120</c:f>
              <c:strCache>
                <c:ptCount val="1"/>
                <c:pt idx="0">
                  <c:v>научные организации</c:v>
                </c:pt>
              </c:strCache>
            </c:strRef>
          </c:tx>
          <c:spPr>
            <a:solidFill>
              <a:schemeClr val="accent6"/>
            </a:solidFill>
          </c:spPr>
          <c:invertIfNegative val="0"/>
          <c:cat>
            <c:strRef>
              <c:f>барьеры_наука!$A$121:$A$128</c:f>
              <c:strCache>
                <c:ptCount val="8"/>
                <c:pt idx="0">
                  <c:v>ничто не препятствует</c:v>
                </c:pt>
                <c:pt idx="1">
                  <c:v>более дешевые и качественные зарубежные аналоги</c:v>
                </c:pt>
                <c:pt idx="2">
                  <c:v>отсутствие необходимого комплекса услуг</c:v>
                </c:pt>
                <c:pt idx="3">
                  <c:v>недостаток информации о конкурентоспособных организациях</c:v>
                </c:pt>
                <c:pt idx="4">
                  <c:v>несоответствие качества разработок потребностям</c:v>
                </c:pt>
                <c:pt idx="5">
                  <c:v>слабая ориентация на нужды заказчика</c:v>
                </c:pt>
                <c:pt idx="6">
                  <c:v>завышенные цены</c:v>
                </c:pt>
                <c:pt idx="7">
                  <c:v>недостаток информации о перспективных разработках</c:v>
                </c:pt>
              </c:strCache>
            </c:strRef>
          </c:cat>
          <c:val>
            <c:numRef>
              <c:f>барьеры_наука!$C$121:$C$128</c:f>
              <c:numCache>
                <c:formatCode>0.00%</c:formatCode>
                <c:ptCount val="8"/>
                <c:pt idx="0" formatCode="0%">
                  <c:v>0.085</c:v>
                </c:pt>
                <c:pt idx="1">
                  <c:v>0.203</c:v>
                </c:pt>
                <c:pt idx="2">
                  <c:v>0.156</c:v>
                </c:pt>
                <c:pt idx="3">
                  <c:v>0.182</c:v>
                </c:pt>
                <c:pt idx="4" formatCode="0%">
                  <c:v>0.15</c:v>
                </c:pt>
                <c:pt idx="5">
                  <c:v>0.174</c:v>
                </c:pt>
                <c:pt idx="6">
                  <c:v>0.171</c:v>
                </c:pt>
                <c:pt idx="7">
                  <c:v>0.235</c:v>
                </c:pt>
              </c:numCache>
            </c:numRef>
          </c:val>
        </c:ser>
        <c:dLbls>
          <c:showLegendKey val="0"/>
          <c:showVal val="0"/>
          <c:showCatName val="0"/>
          <c:showSerName val="0"/>
          <c:showPercent val="0"/>
          <c:showBubbleSize val="0"/>
        </c:dLbls>
        <c:gapWidth val="150"/>
        <c:axId val="-2022115240"/>
        <c:axId val="-2022367208"/>
      </c:barChart>
      <c:catAx>
        <c:axId val="-2022115240"/>
        <c:scaling>
          <c:orientation val="minMax"/>
        </c:scaling>
        <c:delete val="0"/>
        <c:axPos val="l"/>
        <c:majorTickMark val="out"/>
        <c:minorTickMark val="none"/>
        <c:tickLblPos val="nextTo"/>
        <c:txPr>
          <a:bodyPr/>
          <a:lstStyle/>
          <a:p>
            <a:pPr algn="r">
              <a:defRPr/>
            </a:pPr>
            <a:endParaRPr lang="ru-RU"/>
          </a:p>
        </c:txPr>
        <c:crossAx val="-2022367208"/>
        <c:crosses val="autoZero"/>
        <c:auto val="1"/>
        <c:lblAlgn val="ctr"/>
        <c:lblOffset val="100"/>
        <c:noMultiLvlLbl val="0"/>
      </c:catAx>
      <c:valAx>
        <c:axId val="-2022367208"/>
        <c:scaling>
          <c:orientation val="minMax"/>
        </c:scaling>
        <c:delete val="0"/>
        <c:axPos val="b"/>
        <c:majorGridlines/>
        <c:numFmt formatCode="0%" sourceLinked="1"/>
        <c:majorTickMark val="out"/>
        <c:minorTickMark val="none"/>
        <c:tickLblPos val="nextTo"/>
        <c:crossAx val="-20221152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34908850499481"/>
          <c:y val="0.0395738203957382"/>
          <c:w val="0.468695795897049"/>
          <c:h val="0.883267536763384"/>
        </c:manualLayout>
      </c:layout>
      <c:barChart>
        <c:barDir val="bar"/>
        <c:grouping val="clustered"/>
        <c:varyColors val="0"/>
        <c:ser>
          <c:idx val="0"/>
          <c:order val="0"/>
          <c:tx>
            <c:strRef>
              <c:f>'барьеры (1)'!$C$29</c:f>
              <c:strCache>
                <c:ptCount val="1"/>
                <c:pt idx="0">
                  <c:v>самостоятельно</c:v>
                </c:pt>
              </c:strCache>
            </c:strRef>
          </c:tx>
          <c:invertIfNegative val="0"/>
          <c:cat>
            <c:strRef>
              <c:f>'барьеры (1)'!$A$30:$A$39</c:f>
              <c:strCache>
                <c:ptCount val="10"/>
                <c:pt idx="0">
                  <c:v>ничто не препятствует</c:v>
                </c:pt>
                <c:pt idx="1">
                  <c:v>негативная история взаимоотношений</c:v>
                </c:pt>
                <c:pt idx="2">
                  <c:v>более дешевые и качественные зарубежные аналоги</c:v>
                </c:pt>
                <c:pt idx="3">
                  <c:v>отсутствие необходимого комлекса услуг</c:v>
                </c:pt>
                <c:pt idx="4">
                  <c:v>недостаток информации о конкурентоспособных организациях</c:v>
                </c:pt>
                <c:pt idx="5">
                  <c:v>неэффективный менеджмент</c:v>
                </c:pt>
                <c:pt idx="6">
                  <c:v>недостаток информации о перспективных разработках</c:v>
                </c:pt>
                <c:pt idx="7">
                  <c:v>несоответствие качества разработок потребностям</c:v>
                </c:pt>
                <c:pt idx="8">
                  <c:v>слабая ориентация на нужды заказчика</c:v>
                </c:pt>
                <c:pt idx="9">
                  <c:v>завышенные цены</c:v>
                </c:pt>
              </c:strCache>
            </c:strRef>
          </c:cat>
          <c:val>
            <c:numRef>
              <c:f>'барьеры (1)'!$C$30:$C$39</c:f>
              <c:numCache>
                <c:formatCode>General</c:formatCode>
                <c:ptCount val="10"/>
                <c:pt idx="0">
                  <c:v>23.8</c:v>
                </c:pt>
                <c:pt idx="1">
                  <c:v>6.9</c:v>
                </c:pt>
                <c:pt idx="2">
                  <c:v>7.9</c:v>
                </c:pt>
                <c:pt idx="3">
                  <c:v>18.8</c:v>
                </c:pt>
                <c:pt idx="4">
                  <c:v>17.8</c:v>
                </c:pt>
                <c:pt idx="5">
                  <c:v>7.9</c:v>
                </c:pt>
                <c:pt idx="6">
                  <c:v>26.7</c:v>
                </c:pt>
                <c:pt idx="7">
                  <c:v>25.7</c:v>
                </c:pt>
                <c:pt idx="8">
                  <c:v>28.7</c:v>
                </c:pt>
                <c:pt idx="9">
                  <c:v>23.8</c:v>
                </c:pt>
              </c:numCache>
            </c:numRef>
          </c:val>
        </c:ser>
        <c:ser>
          <c:idx val="1"/>
          <c:order val="1"/>
          <c:tx>
            <c:strRef>
              <c:f>'барьеры (1)'!$D$29</c:f>
              <c:strCache>
                <c:ptCount val="1"/>
                <c:pt idx="0">
                  <c:v>с привлечением контрагентов</c:v>
                </c:pt>
              </c:strCache>
            </c:strRef>
          </c:tx>
          <c:spPr>
            <a:solidFill>
              <a:schemeClr val="accent3"/>
            </a:solidFill>
          </c:spPr>
          <c:invertIfNegative val="0"/>
          <c:cat>
            <c:strRef>
              <c:f>'барьеры (1)'!$A$30:$A$39</c:f>
              <c:strCache>
                <c:ptCount val="10"/>
                <c:pt idx="0">
                  <c:v>ничто не препятствует</c:v>
                </c:pt>
                <c:pt idx="1">
                  <c:v>негативная история взаимоотношений</c:v>
                </c:pt>
                <c:pt idx="2">
                  <c:v>более дешевые и качественные зарубежные аналоги</c:v>
                </c:pt>
                <c:pt idx="3">
                  <c:v>отсутствие необходимого комлекса услуг</c:v>
                </c:pt>
                <c:pt idx="4">
                  <c:v>недостаток информации о конкурентоспособных организациях</c:v>
                </c:pt>
                <c:pt idx="5">
                  <c:v>неэффективный менеджмент</c:v>
                </c:pt>
                <c:pt idx="6">
                  <c:v>недостаток информации о перспективных разработках</c:v>
                </c:pt>
                <c:pt idx="7">
                  <c:v>несоответствие качества разработок потребностям</c:v>
                </c:pt>
                <c:pt idx="8">
                  <c:v>слабая ориентация на нужды заказчика</c:v>
                </c:pt>
                <c:pt idx="9">
                  <c:v>завышенные цены</c:v>
                </c:pt>
              </c:strCache>
            </c:strRef>
          </c:cat>
          <c:val>
            <c:numRef>
              <c:f>'барьеры (1)'!$D$30:$D$39</c:f>
              <c:numCache>
                <c:formatCode>General</c:formatCode>
                <c:ptCount val="10"/>
                <c:pt idx="0">
                  <c:v>28.1</c:v>
                </c:pt>
                <c:pt idx="1">
                  <c:v>6.6</c:v>
                </c:pt>
                <c:pt idx="2">
                  <c:v>9.9</c:v>
                </c:pt>
                <c:pt idx="3">
                  <c:v>13.2</c:v>
                </c:pt>
                <c:pt idx="4">
                  <c:v>14.0</c:v>
                </c:pt>
                <c:pt idx="5">
                  <c:v>15.7</c:v>
                </c:pt>
                <c:pt idx="6">
                  <c:v>18.2</c:v>
                </c:pt>
                <c:pt idx="7">
                  <c:v>22.3</c:v>
                </c:pt>
                <c:pt idx="8">
                  <c:v>23.1</c:v>
                </c:pt>
                <c:pt idx="9">
                  <c:v>24.8</c:v>
                </c:pt>
              </c:numCache>
            </c:numRef>
          </c:val>
        </c:ser>
        <c:dLbls>
          <c:showLegendKey val="0"/>
          <c:showVal val="0"/>
          <c:showCatName val="0"/>
          <c:showSerName val="0"/>
          <c:showPercent val="0"/>
          <c:showBubbleSize val="0"/>
        </c:dLbls>
        <c:gapWidth val="150"/>
        <c:axId val="-2022671544"/>
        <c:axId val="2136755096"/>
      </c:barChart>
      <c:catAx>
        <c:axId val="-2022671544"/>
        <c:scaling>
          <c:orientation val="minMax"/>
        </c:scaling>
        <c:delete val="0"/>
        <c:axPos val="l"/>
        <c:majorTickMark val="out"/>
        <c:minorTickMark val="none"/>
        <c:tickLblPos val="nextTo"/>
        <c:txPr>
          <a:bodyPr/>
          <a:lstStyle/>
          <a:p>
            <a:pPr algn="r">
              <a:defRPr/>
            </a:pPr>
            <a:endParaRPr lang="ru-RU"/>
          </a:p>
        </c:txPr>
        <c:crossAx val="2136755096"/>
        <c:crosses val="autoZero"/>
        <c:auto val="1"/>
        <c:lblAlgn val="ctr"/>
        <c:lblOffset val="100"/>
        <c:noMultiLvlLbl val="0"/>
      </c:catAx>
      <c:valAx>
        <c:axId val="2136755096"/>
        <c:scaling>
          <c:orientation val="minMax"/>
        </c:scaling>
        <c:delete val="0"/>
        <c:axPos val="b"/>
        <c:majorGridlines/>
        <c:numFmt formatCode="General" sourceLinked="1"/>
        <c:majorTickMark val="out"/>
        <c:minorTickMark val="none"/>
        <c:tickLblPos val="nextTo"/>
        <c:crossAx val="-2022671544"/>
        <c:crosses val="autoZero"/>
        <c:crossBetween val="between"/>
      </c:valAx>
    </c:plotArea>
    <c:legend>
      <c:legendPos val="r"/>
      <c:layout>
        <c:manualLayout>
          <c:xMode val="edge"/>
          <c:yMode val="edge"/>
          <c:x val="0.806911018994162"/>
          <c:y val="0.268392957729599"/>
          <c:w val="0.179654892004998"/>
          <c:h val="0.292742242836084"/>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20755200019889"/>
          <c:y val="0.0366271761667342"/>
          <c:w val="0.439486727262615"/>
          <c:h val="0.891959369790721"/>
        </c:manualLayout>
      </c:layout>
      <c:barChart>
        <c:barDir val="bar"/>
        <c:grouping val="clustered"/>
        <c:varyColors val="0"/>
        <c:ser>
          <c:idx val="0"/>
          <c:order val="0"/>
          <c:tx>
            <c:strRef>
              <c:f>барьеры_наука!$B$92</c:f>
              <c:strCache>
                <c:ptCount val="1"/>
                <c:pt idx="0">
                  <c:v>Есть кооперация </c:v>
                </c:pt>
              </c:strCache>
            </c:strRef>
          </c:tx>
          <c:spPr>
            <a:solidFill>
              <a:schemeClr val="accent3"/>
            </a:solidFill>
          </c:spPr>
          <c:invertIfNegative val="0"/>
          <c:cat>
            <c:strRef>
              <c:f>барьеры_наука!$A$93:$A$107</c:f>
              <c:strCache>
                <c:ptCount val="15"/>
                <c:pt idx="0">
                  <c:v>ничто не препятствует</c:v>
                </c:pt>
                <c:pt idx="1">
                  <c:v>проблемы имиджа и репутации</c:v>
                </c:pt>
                <c:pt idx="2">
                  <c:v>искаженное представление бизнеса о качестве разработок из-за СМИ</c:v>
                </c:pt>
                <c:pt idx="3">
                  <c:v>несоответствие качества разработок потребностям</c:v>
                </c:pt>
                <c:pt idx="4">
                  <c:v>не приспособлена система управления инновациями</c:v>
                </c:pt>
                <c:pt idx="5">
                  <c:v>завышенные цены</c:v>
                </c:pt>
                <c:pt idx="6">
                  <c:v>слабая ориентация на нужды заказчика</c:v>
                </c:pt>
                <c:pt idx="7">
                  <c:v>отсутствие необходимого комлекса услуг</c:v>
                </c:pt>
                <c:pt idx="8">
                  <c:v>компании взаимодействуют с отдельными специалистами напрямую</c:v>
                </c:pt>
                <c:pt idx="9">
                  <c:v>недостаток информации об организациях</c:v>
                </c:pt>
                <c:pt idx="10">
                  <c:v>более дешевые и качественные разработки зарубежных</c:v>
                </c:pt>
                <c:pt idx="11">
                  <c:v>недостаток информации о разработках</c:v>
                </c:pt>
                <c:pt idx="12">
                  <c:v>права на результаты принадлежат государству</c:v>
                </c:pt>
                <c:pt idx="13">
                  <c:v>слабая восприимчивость компаний к инновациям</c:v>
                </c:pt>
                <c:pt idx="14">
                  <c:v>государство не стимулирует</c:v>
                </c:pt>
              </c:strCache>
            </c:strRef>
          </c:cat>
          <c:val>
            <c:numRef>
              <c:f>барьеры_наука!$B$93:$B$107</c:f>
              <c:numCache>
                <c:formatCode>0.00%</c:formatCode>
                <c:ptCount val="15"/>
                <c:pt idx="0">
                  <c:v>0.054</c:v>
                </c:pt>
                <c:pt idx="1">
                  <c:v>0.046</c:v>
                </c:pt>
                <c:pt idx="2">
                  <c:v>0.138</c:v>
                </c:pt>
                <c:pt idx="3">
                  <c:v>0.154</c:v>
                </c:pt>
                <c:pt idx="4">
                  <c:v>0.163</c:v>
                </c:pt>
                <c:pt idx="5">
                  <c:v>0.171</c:v>
                </c:pt>
                <c:pt idx="6">
                  <c:v>0.175</c:v>
                </c:pt>
                <c:pt idx="7">
                  <c:v>0.183</c:v>
                </c:pt>
                <c:pt idx="8">
                  <c:v>0.196</c:v>
                </c:pt>
                <c:pt idx="9" formatCode="0%">
                  <c:v>0.2</c:v>
                </c:pt>
                <c:pt idx="10">
                  <c:v>0.208</c:v>
                </c:pt>
                <c:pt idx="11">
                  <c:v>0.246</c:v>
                </c:pt>
                <c:pt idx="12">
                  <c:v>0.254</c:v>
                </c:pt>
                <c:pt idx="13">
                  <c:v>0.313</c:v>
                </c:pt>
                <c:pt idx="14">
                  <c:v>0.329</c:v>
                </c:pt>
              </c:numCache>
            </c:numRef>
          </c:val>
        </c:ser>
        <c:ser>
          <c:idx val="1"/>
          <c:order val="1"/>
          <c:tx>
            <c:strRef>
              <c:f>барьеры_наука!$C$92</c:f>
              <c:strCache>
                <c:ptCount val="1"/>
                <c:pt idx="0">
                  <c:v>Нет кооперации</c:v>
                </c:pt>
              </c:strCache>
            </c:strRef>
          </c:tx>
          <c:spPr>
            <a:solidFill>
              <a:schemeClr val="tx2">
                <a:lumMod val="60000"/>
                <a:lumOff val="40000"/>
              </a:schemeClr>
            </a:solidFill>
          </c:spPr>
          <c:invertIfNegative val="0"/>
          <c:cat>
            <c:strRef>
              <c:f>барьеры_наука!$A$93:$A$107</c:f>
              <c:strCache>
                <c:ptCount val="15"/>
                <c:pt idx="0">
                  <c:v>ничто не препятствует</c:v>
                </c:pt>
                <c:pt idx="1">
                  <c:v>проблемы имиджа и репутации</c:v>
                </c:pt>
                <c:pt idx="2">
                  <c:v>искаженное представление бизнеса о качестве разработок из-за СМИ</c:v>
                </c:pt>
                <c:pt idx="3">
                  <c:v>несоответствие качества разработок потребностям</c:v>
                </c:pt>
                <c:pt idx="4">
                  <c:v>не приспособлена система управления инновациями</c:v>
                </c:pt>
                <c:pt idx="5">
                  <c:v>завышенные цены</c:v>
                </c:pt>
                <c:pt idx="6">
                  <c:v>слабая ориентация на нужды заказчика</c:v>
                </c:pt>
                <c:pt idx="7">
                  <c:v>отсутствие необходимого комлекса услуг</c:v>
                </c:pt>
                <c:pt idx="8">
                  <c:v>компании взаимодействуют с отдельными специалистами напрямую</c:v>
                </c:pt>
                <c:pt idx="9">
                  <c:v>недостаток информации об организациях</c:v>
                </c:pt>
                <c:pt idx="10">
                  <c:v>более дешевые и качественные разработки зарубежных</c:v>
                </c:pt>
                <c:pt idx="11">
                  <c:v>недостаток информации о разработках</c:v>
                </c:pt>
                <c:pt idx="12">
                  <c:v>права на результаты принадлежат государству</c:v>
                </c:pt>
                <c:pt idx="13">
                  <c:v>слабая восприимчивость компаний к инновациям</c:v>
                </c:pt>
                <c:pt idx="14">
                  <c:v>государство не стимулирует</c:v>
                </c:pt>
              </c:strCache>
            </c:strRef>
          </c:cat>
          <c:val>
            <c:numRef>
              <c:f>барьеры_наука!$C$93:$C$107</c:f>
              <c:numCache>
                <c:formatCode>0%</c:formatCode>
                <c:ptCount val="15"/>
                <c:pt idx="0" formatCode="0.00%">
                  <c:v>0.158</c:v>
                </c:pt>
                <c:pt idx="1">
                  <c:v>0.03</c:v>
                </c:pt>
                <c:pt idx="2" formatCode="0.00%">
                  <c:v>0.089</c:v>
                </c:pt>
                <c:pt idx="3" formatCode="0.00%">
                  <c:v>0.139</c:v>
                </c:pt>
                <c:pt idx="4" formatCode="0.00%">
                  <c:v>0.139</c:v>
                </c:pt>
                <c:pt idx="5" formatCode="0.00%">
                  <c:v>0.168</c:v>
                </c:pt>
                <c:pt idx="6" formatCode="0.00%">
                  <c:v>0.168</c:v>
                </c:pt>
                <c:pt idx="7" formatCode="0.00%">
                  <c:v>0.089</c:v>
                </c:pt>
                <c:pt idx="8" formatCode="0.00%">
                  <c:v>0.158</c:v>
                </c:pt>
                <c:pt idx="9" formatCode="0.00%">
                  <c:v>0.139</c:v>
                </c:pt>
                <c:pt idx="10" formatCode="0.00%">
                  <c:v>0.188</c:v>
                </c:pt>
                <c:pt idx="11" formatCode="0.00%">
                  <c:v>0.208</c:v>
                </c:pt>
                <c:pt idx="12" formatCode="0.00%">
                  <c:v>0.158</c:v>
                </c:pt>
                <c:pt idx="13" formatCode="0.00%">
                  <c:v>0.198</c:v>
                </c:pt>
                <c:pt idx="14" formatCode="0.00%">
                  <c:v>0.178</c:v>
                </c:pt>
              </c:numCache>
            </c:numRef>
          </c:val>
        </c:ser>
        <c:dLbls>
          <c:showLegendKey val="0"/>
          <c:showVal val="0"/>
          <c:showCatName val="0"/>
          <c:showSerName val="0"/>
          <c:showPercent val="0"/>
          <c:showBubbleSize val="0"/>
        </c:dLbls>
        <c:gapWidth val="150"/>
        <c:axId val="-2090051512"/>
        <c:axId val="-2090086616"/>
      </c:barChart>
      <c:catAx>
        <c:axId val="-2090051512"/>
        <c:scaling>
          <c:orientation val="minMax"/>
        </c:scaling>
        <c:delete val="0"/>
        <c:axPos val="l"/>
        <c:majorTickMark val="out"/>
        <c:minorTickMark val="none"/>
        <c:tickLblPos val="nextTo"/>
        <c:crossAx val="-2090086616"/>
        <c:crosses val="autoZero"/>
        <c:auto val="1"/>
        <c:lblAlgn val="ctr"/>
        <c:lblOffset val="100"/>
        <c:noMultiLvlLbl val="0"/>
      </c:catAx>
      <c:valAx>
        <c:axId val="-2090086616"/>
        <c:scaling>
          <c:orientation val="minMax"/>
        </c:scaling>
        <c:delete val="0"/>
        <c:axPos val="b"/>
        <c:majorGridlines/>
        <c:numFmt formatCode="0.00%" sourceLinked="1"/>
        <c:majorTickMark val="out"/>
        <c:minorTickMark val="none"/>
        <c:tickLblPos val="nextTo"/>
        <c:crossAx val="-2090051512"/>
        <c:crosses val="autoZero"/>
        <c:crossBetween val="between"/>
      </c:valAx>
    </c:plotArea>
    <c:legend>
      <c:legendPos val="r"/>
      <c:layout>
        <c:manualLayout>
          <c:xMode val="edge"/>
          <c:yMode val="edge"/>
          <c:x val="0.858244745005892"/>
          <c:y val="0.319447987856904"/>
          <c:w val="0.121340852263271"/>
          <c:h val="0.237135120337245"/>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0.3211</cdr:x>
      <cdr:y>0.38462</cdr:y>
    </cdr:from>
    <cdr:to>
      <cdr:x>0.57367</cdr:x>
      <cdr:y>0.47092</cdr:y>
    </cdr:to>
    <cdr:sp macro="" textlink="">
      <cdr:nvSpPr>
        <cdr:cNvPr id="2" name="Oval 1"/>
        <cdr:cNvSpPr/>
      </cdr:nvSpPr>
      <cdr:spPr>
        <a:xfrm xmlns:a="http://schemas.openxmlformats.org/drawingml/2006/main">
          <a:off x="2520280" y="1800222"/>
          <a:ext cx="1982382" cy="403928"/>
        </a:xfrm>
        <a:prstGeom xmlns:a="http://schemas.openxmlformats.org/drawingml/2006/main" prst="ellipse">
          <a:avLst/>
        </a:prstGeom>
        <a:noFill xmlns:a="http://schemas.openxmlformats.org/drawingml/2006/main"/>
        <a:ln xmlns:a="http://schemas.openxmlformats.org/drawingml/2006/main" w="38100" cmpd="sng">
          <a:solidFill>
            <a:schemeClr val="accent3"/>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0.31193</cdr:x>
      <cdr:y>0.30769</cdr:y>
    </cdr:from>
    <cdr:to>
      <cdr:x>0.75229</cdr:x>
      <cdr:y>0.38462</cdr:y>
    </cdr:to>
    <cdr:sp macro="" textlink="">
      <cdr:nvSpPr>
        <cdr:cNvPr id="3" name="Oval 2"/>
        <cdr:cNvSpPr/>
      </cdr:nvSpPr>
      <cdr:spPr>
        <a:xfrm xmlns:a="http://schemas.openxmlformats.org/drawingml/2006/main">
          <a:off x="2448272" y="1440149"/>
          <a:ext cx="3456384" cy="360051"/>
        </a:xfrm>
        <a:prstGeom xmlns:a="http://schemas.openxmlformats.org/drawingml/2006/main" prst="ellipse">
          <a:avLst/>
        </a:prstGeom>
        <a:noFill xmlns:a="http://schemas.openxmlformats.org/drawingml/2006/main"/>
        <a:ln xmlns:a="http://schemas.openxmlformats.org/drawingml/2006/main" w="38100" cmpd="sng">
          <a:solidFill>
            <a:schemeClr val="accent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smtClean="0"/>
            </a:lvl1pPr>
          </a:lstStyle>
          <a:p>
            <a:pPr>
              <a:defRPr/>
            </a:pPr>
            <a:fld id="{4472485F-37C9-4CFE-AEB3-007C5AEED2B1}" type="datetimeFigureOut">
              <a:rPr lang="ru-RU"/>
              <a:pPr>
                <a:defRPr/>
              </a:pPr>
              <a:t>26.02.18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smtClean="0"/>
            </a:lvl1pPr>
          </a:lstStyle>
          <a:p>
            <a:pPr>
              <a:defRPr/>
            </a:pPr>
            <a:fld id="{1C0202E4-E174-41DF-8C23-2548DAD6E637}" type="slidenum">
              <a:rPr lang="ru-RU"/>
              <a:pPr>
                <a:defRPr/>
              </a:pPr>
              <a:t>‹#›</a:t>
            </a:fld>
            <a:endParaRPr lang="ru-RU"/>
          </a:p>
        </p:txBody>
      </p:sp>
    </p:spTree>
    <p:extLst>
      <p:ext uri="{BB962C8B-B14F-4D97-AF65-F5344CB8AC3E}">
        <p14:creationId xmlns:p14="http://schemas.microsoft.com/office/powerpoint/2010/main" val="7297813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C225EF1-C287-464D-A953-7DC6E96BD9D8}" type="datetimeFigureOut">
              <a:rPr lang="ru-RU"/>
              <a:pPr>
                <a:defRPr/>
              </a:pPr>
              <a:t>26.02.18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4F2CA4-6620-49F5-A218-180CD8D72A1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0511AA-A1D2-40EF-9A8A-EA554F9C3B67}" type="datetimeFigureOut">
              <a:rPr lang="ru-RU"/>
              <a:pPr>
                <a:defRPr/>
              </a:pPr>
              <a:t>26.02.18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AED0CE-88BE-4EDC-8162-1399976ED6C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26A4AE2-3C44-48B8-85B6-E431D14BD1E1}" type="datetimeFigureOut">
              <a:rPr lang="ru-RU"/>
              <a:pPr>
                <a:defRPr/>
              </a:pPr>
              <a:t>26.02.18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9F8E7D-A5C1-416F-A4A6-A01695ED4EC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0" y="304800"/>
            <a:ext cx="7772400" cy="1143000"/>
          </a:xfrm>
        </p:spPr>
        <p:txBody>
          <a:bodyPr/>
          <a:lstStyle/>
          <a:p>
            <a:r>
              <a:rPr lang="en-US" smtClean="0"/>
              <a:t>Образец заголовка</a:t>
            </a:r>
            <a:endParaRPr lang="ru-RU"/>
          </a:p>
        </p:txBody>
      </p:sp>
      <p:sp>
        <p:nvSpPr>
          <p:cNvPr id="3" name="Таблица 2"/>
          <p:cNvSpPr>
            <a:spLocks noGrp="1"/>
          </p:cNvSpPr>
          <p:nvPr>
            <p:ph type="tbl" idx="1"/>
          </p:nvPr>
        </p:nvSpPr>
        <p:spPr>
          <a:xfrm>
            <a:off x="838200" y="1905000"/>
            <a:ext cx="7772400" cy="4114800"/>
          </a:xfrm>
        </p:spPr>
        <p:txBody>
          <a:bodyPr/>
          <a:lstStyle/>
          <a:p>
            <a:endParaRPr lang="ru-RU"/>
          </a:p>
        </p:txBody>
      </p:sp>
      <p:sp>
        <p:nvSpPr>
          <p:cNvPr id="4" name="Дата 3"/>
          <p:cNvSpPr>
            <a:spLocks noGrp="1"/>
          </p:cNvSpPr>
          <p:nvPr>
            <p:ph type="dt" sz="half" idx="10"/>
          </p:nvPr>
        </p:nvSpPr>
        <p:spPr>
          <a:xfrm>
            <a:off x="685800" y="6248400"/>
            <a:ext cx="1905000" cy="45720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8400"/>
            <a:ext cx="1905000" cy="457200"/>
          </a:xfrm>
        </p:spPr>
        <p:txBody>
          <a:bodyPr/>
          <a:lstStyle>
            <a:lvl1pPr>
              <a:defRPr/>
            </a:lvl1pPr>
          </a:lstStyle>
          <a:p>
            <a:fld id="{374E9453-D454-7941-AD60-D9E60FCACF6E}" type="slidenum">
              <a:rPr lang="ru-RU"/>
              <a:pPr/>
              <a:t>‹#›</a:t>
            </a:fld>
            <a:endParaRPr lang="ru-RU"/>
          </a:p>
        </p:txBody>
      </p:sp>
    </p:spTree>
    <p:extLst>
      <p:ext uri="{BB962C8B-B14F-4D97-AF65-F5344CB8AC3E}">
        <p14:creationId xmlns:p14="http://schemas.microsoft.com/office/powerpoint/2010/main" val="54682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A29F31-AE21-47BF-8A0A-0DB5E3F99034}" type="datetimeFigureOut">
              <a:rPr lang="ru-RU"/>
              <a:pPr>
                <a:defRPr/>
              </a:pPr>
              <a:t>26.02.18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8DB43C-6911-4C9C-B06A-D39D5EF4897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474B0D1-A530-467C-82E8-09C54255886E}" type="datetimeFigureOut">
              <a:rPr lang="ru-RU"/>
              <a:pPr>
                <a:defRPr/>
              </a:pPr>
              <a:t>26.02.18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31837D-5E2C-4D6C-AB1C-FC0E0FDB4FF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355267F-46A3-4462-8CF3-217EB9F3C2C9}" type="datetimeFigureOut">
              <a:rPr lang="ru-RU"/>
              <a:pPr>
                <a:defRPr/>
              </a:pPr>
              <a:t>26.02.18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031BA6-35B3-49F9-8D14-83CFEC26D31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3242F0A-D6A3-4501-9056-AD34D556959D}" type="datetimeFigureOut">
              <a:rPr lang="ru-RU"/>
              <a:pPr>
                <a:defRPr/>
              </a:pPr>
              <a:t>26.02.18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0837786-3AF4-4ADC-9116-8C6BBB472CF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10E7E6B-BF48-4F9D-A284-F5BF139D57DF}" type="datetimeFigureOut">
              <a:rPr lang="ru-RU"/>
              <a:pPr>
                <a:defRPr/>
              </a:pPr>
              <a:t>26.02.18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0D400D3-FDE3-4438-AC85-358AA826C85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1A3BCA5-5242-4C0A-9847-04D9B02F35A6}" type="datetimeFigureOut">
              <a:rPr lang="ru-RU"/>
              <a:pPr>
                <a:defRPr/>
              </a:pPr>
              <a:t>26.02.18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6D97DDC-25BB-4814-9260-770542B408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FB66486-AB97-4DCE-A2BB-8BD280EBF0EE}" type="datetimeFigureOut">
              <a:rPr lang="ru-RU"/>
              <a:pPr>
                <a:defRPr/>
              </a:pPr>
              <a:t>26.02.18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E57EBC-FCFC-480C-80A2-0B3A9D602EF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AA97B7B-172E-4E45-8EA8-985E3BC496E4}" type="datetimeFigureOut">
              <a:rPr lang="ru-RU"/>
              <a:pPr>
                <a:defRPr/>
              </a:pPr>
              <a:t>26.02.18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56F9DB5-DADC-4C33-A146-024360E70E1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C14E6E1-E32C-4A2F-A63A-1A0EBE736129}" type="datetimeFigureOut">
              <a:rPr lang="ru-RU"/>
              <a:pPr>
                <a:defRPr/>
              </a:pPr>
              <a:t>26.02.18</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3830046-E064-46A8-BFCA-3FAF4B4664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_____Microsoft_Excel_97-20041.xls"/><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_________Microsoft_Word1.docx"/><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143644"/>
            <a:ext cx="9144000" cy="714356"/>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50" b="1" dirty="0" smtClean="0">
                <a:solidFill>
                  <a:schemeClr val="bg1"/>
                </a:solidFill>
                <a:effectLst>
                  <a:outerShdw blurRad="38100" dist="38100" dir="2700000" algn="tl">
                    <a:srgbClr val="000000">
                      <a:alpha val="43137"/>
                    </a:srgbClr>
                  </a:outerShdw>
                </a:effectLst>
              </a:rPr>
              <a:t>Семинар «</a:t>
            </a:r>
            <a:r>
              <a:rPr lang="ru-RU" sz="1450" b="1" dirty="0">
                <a:solidFill>
                  <a:schemeClr val="bg1"/>
                </a:solidFill>
                <a:effectLst>
                  <a:outerShdw blurRad="38100" dist="38100" dir="2700000" algn="tl">
                    <a:srgbClr val="000000">
                      <a:alpha val="43137"/>
                    </a:srgbClr>
                  </a:outerShdw>
                </a:effectLst>
              </a:rPr>
              <a:t>М</a:t>
            </a:r>
            <a:r>
              <a:rPr lang="ru-RU" sz="1450" b="1" dirty="0" smtClean="0">
                <a:solidFill>
                  <a:schemeClr val="bg1"/>
                </a:solidFill>
                <a:effectLst>
                  <a:outerShdw blurRad="38100" dist="38100" dir="2700000" algn="tl">
                    <a:srgbClr val="000000">
                      <a:alpha val="43137"/>
                    </a:srgbClr>
                  </a:outerShdw>
                </a:effectLst>
              </a:rPr>
              <a:t>атематическая экономика»</a:t>
            </a:r>
          </a:p>
          <a:p>
            <a:pPr algn="ctr" fontAlgn="auto">
              <a:spcBef>
                <a:spcPts val="0"/>
              </a:spcBef>
              <a:spcAft>
                <a:spcPts val="0"/>
              </a:spcAft>
              <a:defRPr/>
            </a:pPr>
            <a:r>
              <a:rPr lang="ru-RU" sz="1450" b="1" dirty="0" smtClean="0">
                <a:solidFill>
                  <a:schemeClr val="bg1"/>
                </a:solidFill>
                <a:effectLst>
                  <a:outerShdw blurRad="38100" dist="38100" dir="2700000" algn="tl">
                    <a:srgbClr val="000000">
                      <a:alpha val="43137"/>
                    </a:srgbClr>
                  </a:outerShdw>
                </a:effectLst>
              </a:rPr>
              <a:t>ЦЭМИ, 27 февраля 2018 года</a:t>
            </a:r>
            <a:endParaRPr lang="ru-RU" sz="1450" b="1" dirty="0">
              <a:solidFill>
                <a:schemeClr val="bg1"/>
              </a:solidFill>
              <a:effectLst>
                <a:outerShdw blurRad="38100" dist="38100" dir="2700000" algn="tl">
                  <a:srgbClr val="000000">
                    <a:alpha val="43137"/>
                  </a:srgbClr>
                </a:outerShdw>
              </a:effectLst>
            </a:endParaRPr>
          </a:p>
        </p:txBody>
      </p:sp>
      <p:sp>
        <p:nvSpPr>
          <p:cNvPr id="13" name="Прямоугольник 12"/>
          <p:cNvSpPr/>
          <p:nvPr/>
        </p:nvSpPr>
        <p:spPr>
          <a:xfrm flipH="1" flipV="1">
            <a:off x="0" y="0"/>
            <a:ext cx="9144000" cy="21429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dirty="0">
              <a:solidFill>
                <a:schemeClr val="bg1"/>
              </a:solidFill>
              <a:effectLst>
                <a:outerShdw blurRad="38100" dist="38100" dir="2700000" algn="tl">
                  <a:srgbClr val="000000">
                    <a:alpha val="43137"/>
                  </a:srgbClr>
                </a:outerShdw>
              </a:effectLst>
            </a:endParaRPr>
          </a:p>
        </p:txBody>
      </p:sp>
      <p:sp>
        <p:nvSpPr>
          <p:cNvPr id="3080" name="TextBox 14"/>
          <p:cNvSpPr txBox="1">
            <a:spLocks noChangeArrowheads="1"/>
          </p:cNvSpPr>
          <p:nvPr/>
        </p:nvSpPr>
        <p:spPr bwMode="auto">
          <a:xfrm>
            <a:off x="323529" y="1052738"/>
            <a:ext cx="8641655" cy="1754327"/>
          </a:xfrm>
          <a:prstGeom prst="rect">
            <a:avLst/>
          </a:prstGeom>
          <a:noFill/>
          <a:ln w="9525">
            <a:noFill/>
            <a:miter lim="800000"/>
            <a:headEnd/>
            <a:tailEnd/>
          </a:ln>
        </p:spPr>
        <p:txBody>
          <a:bodyPr wrap="square">
            <a:spAutoFit/>
          </a:bodyPr>
          <a:lstStyle/>
          <a:p>
            <a:pPr algn="ctr">
              <a:defRPr/>
            </a:pPr>
            <a:r>
              <a:rPr lang="ru-RU" sz="3600" b="1" dirty="0" smtClean="0">
                <a:solidFill>
                  <a:schemeClr val="accent1">
                    <a:lumMod val="75000"/>
                  </a:schemeClr>
                </a:solidFill>
                <a:latin typeface="Calibri" pitchFamily="34" charset="0"/>
              </a:rPr>
              <a:t>Взаимодействие науки и бизнеса в инновационных процессах: в чем </a:t>
            </a:r>
            <a:r>
              <a:rPr lang="ru-RU" sz="3600" b="1" dirty="0" smtClean="0">
                <a:solidFill>
                  <a:schemeClr val="accent1">
                    <a:lumMod val="75000"/>
                  </a:schemeClr>
                </a:solidFill>
                <a:latin typeface="Calibri" pitchFamily="34" charset="0"/>
              </a:rPr>
              <a:t>проблемы, </a:t>
            </a:r>
            <a:r>
              <a:rPr lang="ru-RU" sz="3600" b="1" dirty="0" smtClean="0">
                <a:solidFill>
                  <a:schemeClr val="accent1">
                    <a:lumMod val="75000"/>
                  </a:schemeClr>
                </a:solidFill>
                <a:latin typeface="Calibri" pitchFamily="34" charset="0"/>
              </a:rPr>
              <a:t>можно ли помочь? </a:t>
            </a:r>
            <a:endParaRPr lang="ru-RU" sz="3600" b="1" dirty="0">
              <a:solidFill>
                <a:schemeClr val="accent1">
                  <a:lumMod val="75000"/>
                </a:schemeClr>
              </a:solidFill>
              <a:latin typeface="Calibri" pitchFamily="34" charset="0"/>
            </a:endParaRPr>
          </a:p>
        </p:txBody>
      </p:sp>
      <p:cxnSp>
        <p:nvCxnSpPr>
          <p:cNvPr id="10" name="Прямая соединительная линия 9"/>
          <p:cNvCxnSpPr/>
          <p:nvPr/>
        </p:nvCxnSpPr>
        <p:spPr>
          <a:xfrm>
            <a:off x="0" y="333375"/>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348" name="TextBox 14"/>
          <p:cNvSpPr txBox="1">
            <a:spLocks noChangeArrowheads="1"/>
          </p:cNvSpPr>
          <p:nvPr/>
        </p:nvSpPr>
        <p:spPr bwMode="auto">
          <a:xfrm>
            <a:off x="3563888" y="3789040"/>
            <a:ext cx="5280025" cy="1754327"/>
          </a:xfrm>
          <a:prstGeom prst="rect">
            <a:avLst/>
          </a:prstGeom>
          <a:noFill/>
          <a:ln w="9525">
            <a:noFill/>
            <a:miter lim="800000"/>
            <a:headEnd/>
            <a:tailEnd/>
          </a:ln>
        </p:spPr>
        <p:txBody>
          <a:bodyPr wrap="square">
            <a:spAutoFit/>
          </a:bodyPr>
          <a:lstStyle/>
          <a:p>
            <a:pPr algn="r"/>
            <a:r>
              <a:rPr lang="ru-RU" b="1" dirty="0">
                <a:solidFill>
                  <a:srgbClr val="595959"/>
                </a:solidFill>
                <a:latin typeface="Calibri" pitchFamily="34" charset="0"/>
              </a:rPr>
              <a:t>Юрий </a:t>
            </a:r>
            <a:r>
              <a:rPr lang="ru-RU" b="1" dirty="0" err="1">
                <a:solidFill>
                  <a:srgbClr val="595959"/>
                </a:solidFill>
                <a:latin typeface="Calibri" pitchFamily="34" charset="0"/>
              </a:rPr>
              <a:t>Симачев</a:t>
            </a:r>
            <a:endParaRPr lang="ru-RU" b="1" dirty="0">
              <a:solidFill>
                <a:srgbClr val="595959"/>
              </a:solidFill>
              <a:latin typeface="Calibri" pitchFamily="34" charset="0"/>
            </a:endParaRPr>
          </a:p>
          <a:p>
            <a:pPr algn="r"/>
            <a:r>
              <a:rPr lang="ru-RU" b="1" i="1" dirty="0">
                <a:solidFill>
                  <a:srgbClr val="595959"/>
                </a:solidFill>
                <a:latin typeface="Calibri" pitchFamily="34" charset="0"/>
              </a:rPr>
              <a:t>НИУ Высшая школа экономики</a:t>
            </a:r>
            <a:endParaRPr lang="en-GB" b="1" i="1" dirty="0">
              <a:solidFill>
                <a:srgbClr val="595959"/>
              </a:solidFill>
              <a:latin typeface="Calibri" pitchFamily="34" charset="0"/>
            </a:endParaRPr>
          </a:p>
          <a:p>
            <a:pPr algn="r"/>
            <a:r>
              <a:rPr lang="ru-RU" b="1" dirty="0" smtClean="0">
                <a:solidFill>
                  <a:srgbClr val="595959"/>
                </a:solidFill>
                <a:latin typeface="Calibri" pitchFamily="34" charset="0"/>
              </a:rPr>
              <a:t>Михаил Кузык</a:t>
            </a:r>
            <a:endParaRPr lang="en-US" b="1" dirty="0" smtClean="0">
              <a:solidFill>
                <a:srgbClr val="595959"/>
              </a:solidFill>
              <a:latin typeface="Calibri" pitchFamily="34" charset="0"/>
            </a:endParaRPr>
          </a:p>
          <a:p>
            <a:pPr algn="r"/>
            <a:r>
              <a:rPr lang="ru-RU" b="1" i="1" dirty="0" smtClean="0">
                <a:solidFill>
                  <a:srgbClr val="595959"/>
                </a:solidFill>
                <a:latin typeface="Calibri" pitchFamily="34" charset="0"/>
              </a:rPr>
              <a:t>Межведомственный аналитический центр</a:t>
            </a:r>
            <a:endParaRPr lang="en-US" b="1" i="1" dirty="0" smtClean="0">
              <a:solidFill>
                <a:srgbClr val="595959"/>
              </a:solidFill>
              <a:latin typeface="Calibri" pitchFamily="34" charset="0"/>
            </a:endParaRPr>
          </a:p>
          <a:p>
            <a:pPr algn="r"/>
            <a:r>
              <a:rPr lang="ru-RU" b="1" dirty="0" smtClean="0">
                <a:solidFill>
                  <a:srgbClr val="595959"/>
                </a:solidFill>
                <a:latin typeface="Calibri" pitchFamily="34" charset="0"/>
              </a:rPr>
              <a:t>Николай Зудин</a:t>
            </a:r>
            <a:endParaRPr lang="en-US" b="1" dirty="0" smtClean="0">
              <a:solidFill>
                <a:srgbClr val="595959"/>
              </a:solidFill>
              <a:latin typeface="Calibri" pitchFamily="34" charset="0"/>
            </a:endParaRPr>
          </a:p>
          <a:p>
            <a:pPr algn="r"/>
            <a:r>
              <a:rPr lang="ru-RU" b="1" i="1" dirty="0" smtClean="0">
                <a:solidFill>
                  <a:srgbClr val="595959"/>
                </a:solidFill>
                <a:latin typeface="Calibri" pitchFamily="34" charset="0"/>
              </a:rPr>
              <a:t>Центр стратегических разработок</a:t>
            </a:r>
            <a:r>
              <a:rPr lang="en-US" b="1" dirty="0" smtClean="0">
                <a:solidFill>
                  <a:srgbClr val="595959"/>
                </a:solidFill>
                <a:latin typeface="Calibri" pitchFamily="34" charset="0"/>
              </a:rPr>
              <a:t> </a:t>
            </a:r>
            <a:endParaRPr lang="ru-RU" b="1" dirty="0">
              <a:solidFill>
                <a:srgbClr val="595959"/>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3"/>
          <p:cNvSpPr>
            <a:spLocks noChangeArrowheads="1"/>
          </p:cNvSpPr>
          <p:nvPr/>
        </p:nvSpPr>
        <p:spPr bwMode="auto">
          <a:xfrm>
            <a:off x="142875" y="115890"/>
            <a:ext cx="8858250" cy="466725"/>
          </a:xfrm>
          <a:prstGeom prst="rect">
            <a:avLst/>
          </a:prstGeom>
          <a:noFill/>
          <a:ln w="9525" algn="ctr">
            <a:noFill/>
            <a:miter lim="800000"/>
            <a:headEnd/>
            <a:tailEnd/>
          </a:ln>
          <a:effectLst/>
        </p:spPr>
        <p:txBody>
          <a:bodyPr>
            <a:spAutoFit/>
          </a:bodyPr>
          <a:lstStyle/>
          <a:p>
            <a:pPr algn="ctr">
              <a:defRPr/>
            </a:pPr>
            <a:r>
              <a:rPr lang="en-US" sz="2400" b="1" dirty="0">
                <a:solidFill>
                  <a:schemeClr val="tx2"/>
                </a:solidFill>
                <a:effectLst>
                  <a:outerShdw blurRad="38100" dist="38100" dir="2700000" algn="tl">
                    <a:srgbClr val="C0C0C0"/>
                  </a:outerShdw>
                </a:effectLst>
                <a:ea typeface="+mn-ea"/>
                <a:cs typeface="+mn-cs"/>
              </a:rPr>
              <a:t>Positioning of the Models and their Peculiarities</a:t>
            </a:r>
            <a:endParaRPr lang="ru-RU" sz="2400" b="1" dirty="0">
              <a:solidFill>
                <a:schemeClr val="tx2"/>
              </a:solidFill>
              <a:effectLst>
                <a:outerShdw blurRad="38100" dist="38100" dir="2700000" algn="tl">
                  <a:srgbClr val="C0C0C0"/>
                </a:outerShdw>
              </a:effectLst>
              <a:ea typeface="+mn-ea"/>
              <a:cs typeface="+mn-cs"/>
            </a:endParaRPr>
          </a:p>
        </p:txBody>
      </p:sp>
      <p:sp>
        <p:nvSpPr>
          <p:cNvPr id="13315" name="Прямоугольник 20"/>
          <p:cNvSpPr>
            <a:spLocks noChangeArrowheads="1"/>
          </p:cNvSpPr>
          <p:nvPr/>
        </p:nvSpPr>
        <p:spPr bwMode="auto">
          <a:xfrm>
            <a:off x="179388" y="908050"/>
            <a:ext cx="8856662" cy="15128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marL="449263" indent="-449263">
              <a:lnSpc>
                <a:spcPct val="120000"/>
              </a:lnSpc>
              <a:spcBef>
                <a:spcPts val="300"/>
              </a:spcBef>
              <a:buFontTx/>
              <a:buAutoNum type="arabicPeriod"/>
            </a:pPr>
            <a:endParaRPr lang="en-US" sz="1400" b="1">
              <a:solidFill>
                <a:srgbClr val="595959"/>
              </a:solidFill>
            </a:endParaRPr>
          </a:p>
        </p:txBody>
      </p:sp>
      <p:sp>
        <p:nvSpPr>
          <p:cNvPr id="13316" name="Rectangle 18"/>
          <p:cNvSpPr>
            <a:spLocks noChangeArrowheads="1"/>
          </p:cNvSpPr>
          <p:nvPr/>
        </p:nvSpPr>
        <p:spPr bwMode="auto">
          <a:xfrm>
            <a:off x="19050" y="23172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charset="0"/>
              <a:sym typeface="Wingdings 2" charset="0"/>
            </a:endParaRPr>
          </a:p>
        </p:txBody>
      </p:sp>
      <p:cxnSp>
        <p:nvCxnSpPr>
          <p:cNvPr id="13317" name="Прямая соединительная линия 7"/>
          <p:cNvCxnSpPr>
            <a:cxnSpLocks noChangeShapeType="1"/>
          </p:cNvCxnSpPr>
          <p:nvPr/>
        </p:nvCxnSpPr>
        <p:spPr bwMode="auto">
          <a:xfrm>
            <a:off x="0" y="44450"/>
            <a:ext cx="9144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cxnSp>
      <p:sp>
        <p:nvSpPr>
          <p:cNvPr id="13318" name="TextBox 8"/>
          <p:cNvSpPr txBox="1">
            <a:spLocks noChangeArrowheads="1"/>
          </p:cNvSpPr>
          <p:nvPr/>
        </p:nvSpPr>
        <p:spPr bwMode="auto">
          <a:xfrm>
            <a:off x="6443664" y="6453188"/>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r>
              <a:rPr lang="en-US" sz="1400" b="1" i="1">
                <a:solidFill>
                  <a:schemeClr val="bg1"/>
                </a:solidFill>
              </a:rPr>
              <a:t>www.iacenter.ru</a:t>
            </a:r>
            <a:endParaRPr lang="ru-RU" sz="1400" b="1" i="1">
              <a:solidFill>
                <a:schemeClr val="bg1"/>
              </a:solidFill>
            </a:endParaRPr>
          </a:p>
        </p:txBody>
      </p:sp>
      <p:sp>
        <p:nvSpPr>
          <p:cNvPr id="13319" name="Rectangle 14"/>
          <p:cNvSpPr>
            <a:spLocks noChangeArrowheads="1"/>
          </p:cNvSpPr>
          <p:nvPr/>
        </p:nvSpPr>
        <p:spPr bwMode="auto">
          <a:xfrm>
            <a:off x="1258888" y="1745477"/>
            <a:ext cx="2103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ja-JP" sz="1200">
                <a:latin typeface="Times New Roman" charset="0"/>
                <a:ea typeface="MS Mincho" charset="0"/>
                <a:cs typeface="Times New Roman" charset="0"/>
              </a:rPr>
              <a:t/>
            </a:r>
            <a:br>
              <a:rPr lang="en-US" altLang="ja-JP" sz="1200">
                <a:latin typeface="Times New Roman" charset="0"/>
                <a:ea typeface="MS Mincho" charset="0"/>
                <a:cs typeface="Times New Roman" charset="0"/>
              </a:rPr>
            </a:br>
            <a:endParaRPr lang="en-US" altLang="ja-JP">
              <a:ea typeface="MS Mincho" charset="0"/>
              <a:cs typeface="Times New Roman" charset="0"/>
            </a:endParaRPr>
          </a:p>
        </p:txBody>
      </p:sp>
      <p:graphicFrame>
        <p:nvGraphicFramePr>
          <p:cNvPr id="25649" name="Group 49"/>
          <p:cNvGraphicFramePr>
            <a:graphicFrameLocks noGrp="1"/>
          </p:cNvGraphicFramePr>
          <p:nvPr/>
        </p:nvGraphicFramePr>
        <p:xfrm>
          <a:off x="215901" y="4572002"/>
          <a:ext cx="8785225" cy="2142807"/>
        </p:xfrm>
        <a:graphic>
          <a:graphicData uri="http://schemas.openxmlformats.org/drawingml/2006/table">
            <a:tbl>
              <a:tblPr/>
              <a:tblGrid>
                <a:gridCol w="4356100"/>
                <a:gridCol w="4429125"/>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435C8D"/>
                          </a:solidFill>
                          <a:effectLst/>
                          <a:latin typeface="Arial" charset="0"/>
                          <a:ea typeface="MS Mincho" charset="0"/>
                          <a:cs typeface="Arial" charset="0"/>
                        </a:rPr>
                        <a:t>First Model – “Pull”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435C8D"/>
                        </a:solidFill>
                        <a:effectLst/>
                        <a:latin typeface="Arial" charset="0"/>
                        <a:ea typeface="MS Mincho"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435C8D"/>
                          </a:solidFill>
                          <a:effectLst/>
                          <a:latin typeface="Arial" charset="0"/>
                          <a:ea typeface="Arial" charset="0"/>
                          <a:cs typeface="Arial" charset="0"/>
                        </a:rPr>
                        <a:t>Second Model – “Push”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435C8D"/>
                          </a:solidFill>
                          <a:effectLst/>
                          <a:latin typeface="Arial" charset="0"/>
                          <a:ea typeface="Arial" charset="0"/>
                          <a:cs typeface="Arial" charset="0"/>
                        </a:rPr>
                        <a:t>close to "demand-driven innovation" or  "user-driven innovation"</a:t>
                      </a:r>
                      <a:r>
                        <a:rPr kumimoji="0" lang="ru-RU" sz="1400" b="0" i="0" u="none" strike="noStrike" cap="none" normalizeH="0" baseline="0">
                          <a:ln>
                            <a:noFill/>
                          </a:ln>
                          <a:solidFill>
                            <a:srgbClr val="435C8D"/>
                          </a:solidFill>
                          <a:effectLst/>
                          <a:latin typeface="Arial" charset="0"/>
                          <a:ea typeface="Arial" charset="0"/>
                          <a:cs typeface="Arial" charset="0"/>
                        </a:rPr>
                        <a:t> </a:t>
                      </a:r>
                      <a:endParaRPr kumimoji="0" lang="en-US" sz="1400" b="0" i="0" u="none" strike="noStrike" cap="none" normalizeH="0" baseline="0">
                        <a:ln>
                          <a:noFill/>
                        </a:ln>
                        <a:solidFill>
                          <a:srgbClr val="435C8D"/>
                        </a:solidFill>
                        <a:effectLst/>
                        <a:latin typeface="Arial" charset="0"/>
                        <a:ea typeface="MS Mincho"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435C8D"/>
                          </a:solidFill>
                          <a:effectLst/>
                          <a:latin typeface="Arial" charset="0"/>
                          <a:ea typeface="Arial" charset="0"/>
                          <a:cs typeface="Arial" charset="0"/>
                        </a:rPr>
                        <a:t>close to "supply-driven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435C8D"/>
                          </a:solidFill>
                          <a:effectLst/>
                          <a:latin typeface="Arial" charset="0"/>
                          <a:ea typeface="Arial" charset="0"/>
                          <a:cs typeface="Arial" charset="0"/>
                        </a:rPr>
                        <a:t>firms follow their competitors and market trends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435C8D"/>
                          </a:solidFill>
                          <a:effectLst/>
                          <a:latin typeface="Arial" charset="0"/>
                          <a:ea typeface="Arial" charset="0"/>
                          <a:cs typeface="Arial" charset="0"/>
                        </a:rPr>
                        <a:t>firms takes advantage of new technological opportunities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435C8D"/>
                          </a:solidFill>
                          <a:effectLst/>
                          <a:latin typeface="Arial" charset="0"/>
                          <a:ea typeface="MS Mincho" charset="0"/>
                          <a:cs typeface="Arial" charset="0"/>
                        </a:rPr>
                        <a:t>relates to institutional policy to improve investment climate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435C8D"/>
                          </a:solidFill>
                          <a:effectLst/>
                          <a:latin typeface="Arial" charset="0"/>
                          <a:ea typeface="Arial" charset="0"/>
                          <a:cs typeface="Arial" charset="0"/>
                        </a:rPr>
                        <a:t>relates to proactive STI and industrial policy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5" name="Таблица 14"/>
          <p:cNvGraphicFramePr>
            <a:graphicFrameLocks noGrp="1"/>
          </p:cNvGraphicFramePr>
          <p:nvPr/>
        </p:nvGraphicFramePr>
        <p:xfrm>
          <a:off x="428626" y="928690"/>
          <a:ext cx="8215313" cy="3149601"/>
        </p:xfrm>
        <a:graphic>
          <a:graphicData uri="http://schemas.openxmlformats.org/drawingml/2006/table">
            <a:tbl>
              <a:tblPr/>
              <a:tblGrid>
                <a:gridCol w="4111625"/>
                <a:gridCol w="4103688"/>
              </a:tblGrid>
              <a:tr h="164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435C8D"/>
                          </a:solidFill>
                          <a:effectLst/>
                          <a:latin typeface="Arial" charset="0"/>
                          <a:ea typeface="MS Mincho" charset="0"/>
                          <a:cs typeface="Arial" charset="0"/>
                        </a:rPr>
                        <a:t>1st Model - “Pull”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435C8D"/>
                          </a:solidFill>
                          <a:effectLst/>
                          <a:latin typeface="Arial" charset="0"/>
                          <a:ea typeface="MS Mincho" charset="0"/>
                          <a:cs typeface="Arial" charset="0"/>
                        </a:rPr>
                        <a:t>(A1,</a:t>
                      </a:r>
                      <a:r>
                        <a:rPr kumimoji="0" lang="ru-RU" sz="1400" b="1" i="0" u="none" strike="noStrike" cap="none" normalizeH="0" baseline="0">
                          <a:ln>
                            <a:noFill/>
                          </a:ln>
                          <a:solidFill>
                            <a:srgbClr val="435C8D"/>
                          </a:solidFill>
                          <a:effectLst/>
                          <a:latin typeface="Arial" charset="0"/>
                          <a:ea typeface="MS Mincho" charset="0"/>
                          <a:cs typeface="Arial" charset="0"/>
                        </a:rPr>
                        <a:t> </a:t>
                      </a:r>
                      <a:r>
                        <a:rPr kumimoji="0" lang="en-US" sz="1400" b="1" i="0" u="none" strike="noStrike" cap="none" normalizeH="0" baseline="0">
                          <a:ln>
                            <a:noFill/>
                          </a:ln>
                          <a:solidFill>
                            <a:srgbClr val="435C8D"/>
                          </a:solidFill>
                          <a:effectLst/>
                          <a:latin typeface="Arial" charset="0"/>
                          <a:ea typeface="MS Mincho" charset="0"/>
                          <a:cs typeface="Arial" charset="0"/>
                        </a:rPr>
                        <a:t>A2, A3,</a:t>
                      </a:r>
                      <a:r>
                        <a:rPr kumimoji="0" lang="ru-RU" sz="1400" b="1" i="0" u="none" strike="noStrike" cap="none" normalizeH="0" baseline="0">
                          <a:ln>
                            <a:noFill/>
                          </a:ln>
                          <a:solidFill>
                            <a:srgbClr val="435C8D"/>
                          </a:solidFill>
                          <a:effectLst/>
                          <a:latin typeface="Arial" charset="0"/>
                          <a:ea typeface="MS Mincho" charset="0"/>
                          <a:cs typeface="Arial" charset="0"/>
                        </a:rPr>
                        <a:t> </a:t>
                      </a:r>
                      <a:r>
                        <a:rPr kumimoji="0" lang="en-US" sz="1400" b="1" i="0" u="none" strike="noStrike" cap="none" normalizeH="0" baseline="0">
                          <a:ln>
                            <a:noFill/>
                          </a:ln>
                          <a:solidFill>
                            <a:srgbClr val="435C8D"/>
                          </a:solidFill>
                          <a:effectLst/>
                          <a:latin typeface="Arial" charset="0"/>
                          <a:ea typeface="MS Mincho" charset="0"/>
                          <a:cs typeface="Arial" charset="0"/>
                        </a:rPr>
                        <a:t>B1)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435C8D"/>
                        </a:solidFill>
                        <a:effectLst/>
                        <a:latin typeface="Arial" charset="0"/>
                        <a:ea typeface="MS Mincho"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rgbClr val="435C8D"/>
                        </a:solidFill>
                        <a:effectLst/>
                        <a:latin typeface="Arial" charset="0"/>
                        <a:ea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435C8D"/>
                        </a:solidFill>
                        <a:effectLst/>
                        <a:latin typeface="Arial" charset="0"/>
                        <a:ea typeface="MS Mincho"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a:ln>
                          <a:noFill/>
                        </a:ln>
                        <a:solidFill>
                          <a:srgbClr val="435C8D"/>
                        </a:solidFill>
                        <a:effectLst/>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a:ln>
                          <a:noFill/>
                        </a:ln>
                        <a:solidFill>
                          <a:srgbClr val="435C8D"/>
                        </a:solidFill>
                        <a:effectLst/>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435C8D"/>
                          </a:solidFill>
                          <a:effectLst/>
                          <a:latin typeface="Arial" charset="0"/>
                          <a:ea typeface="Arial" charset="0"/>
                          <a:cs typeface="Arial" charset="0"/>
                        </a:rPr>
                        <a:t>2nd Model - “Push”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435C8D"/>
                          </a:solidFill>
                          <a:effectLst/>
                          <a:latin typeface="Arial" charset="0"/>
                          <a:ea typeface="Arial" charset="0"/>
                          <a:cs typeface="Arial" charset="0"/>
                        </a:rPr>
                        <a:t>(B2,D1,C2)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rgbClr val="435C8D"/>
                        </a:solidFill>
                        <a:effectLst/>
                        <a:latin typeface="Arial" charset="0"/>
                        <a:ea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Стрелка вверх 1"/>
          <p:cNvSpPr>
            <a:spLocks noChangeArrowheads="1"/>
          </p:cNvSpPr>
          <p:nvPr/>
        </p:nvSpPr>
        <p:spPr bwMode="auto">
          <a:xfrm>
            <a:off x="4071939" y="3143252"/>
            <a:ext cx="928687" cy="930275"/>
          </a:xfrm>
          <a:prstGeom prst="upArrow">
            <a:avLst>
              <a:gd name="adj1" fmla="val 50000"/>
              <a:gd name="adj2" fmla="val 50039"/>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dirty="0">
                <a:solidFill>
                  <a:schemeClr val="lt1"/>
                </a:solidFill>
                <a:latin typeface="+mn-lt"/>
                <a:ea typeface="+mn-ea"/>
                <a:cs typeface="+mn-cs"/>
              </a:rPr>
              <a:t>B2</a:t>
            </a:r>
            <a:endParaRPr lang="ru-RU" dirty="0">
              <a:solidFill>
                <a:schemeClr val="lt1"/>
              </a:solidFill>
              <a:latin typeface="+mn-lt"/>
              <a:ea typeface="+mn-ea"/>
              <a:cs typeface="+mn-cs"/>
            </a:endParaRPr>
          </a:p>
        </p:txBody>
      </p:sp>
      <p:sp>
        <p:nvSpPr>
          <p:cNvPr id="3" name="Стрелка вниз 2"/>
          <p:cNvSpPr>
            <a:spLocks noChangeArrowheads="1"/>
          </p:cNvSpPr>
          <p:nvPr/>
        </p:nvSpPr>
        <p:spPr bwMode="auto">
          <a:xfrm>
            <a:off x="4071939" y="928688"/>
            <a:ext cx="928687" cy="1071562"/>
          </a:xfrm>
          <a:prstGeom prst="downArrow">
            <a:avLst>
              <a:gd name="adj1" fmla="val 50000"/>
              <a:gd name="adj2" fmla="val 50721"/>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dirty="0">
                <a:solidFill>
                  <a:schemeClr val="lt1"/>
                </a:solidFill>
                <a:latin typeface="+mn-lt"/>
                <a:ea typeface="+mn-ea"/>
                <a:cs typeface="+mn-cs"/>
              </a:rPr>
              <a:t>B1</a:t>
            </a:r>
            <a:endParaRPr lang="ru-RU" dirty="0">
              <a:solidFill>
                <a:schemeClr val="lt1"/>
              </a:solidFill>
              <a:latin typeface="+mn-lt"/>
              <a:ea typeface="+mn-ea"/>
              <a:cs typeface="+mn-cs"/>
            </a:endParaRPr>
          </a:p>
        </p:txBody>
      </p:sp>
      <p:sp>
        <p:nvSpPr>
          <p:cNvPr id="4" name="Стрелка влево 3"/>
          <p:cNvSpPr>
            <a:spLocks noChangeArrowheads="1"/>
          </p:cNvSpPr>
          <p:nvPr/>
        </p:nvSpPr>
        <p:spPr bwMode="auto">
          <a:xfrm>
            <a:off x="6786564" y="2071690"/>
            <a:ext cx="1849437" cy="1000125"/>
          </a:xfrm>
          <a:prstGeom prst="leftArrow">
            <a:avLst>
              <a:gd name="adj1" fmla="val 50000"/>
              <a:gd name="adj2" fmla="val 50006"/>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dirty="0">
                <a:solidFill>
                  <a:schemeClr val="lt1"/>
                </a:solidFill>
                <a:latin typeface="+mn-lt"/>
                <a:ea typeface="+mn-ea"/>
                <a:cs typeface="+mn-cs"/>
              </a:rPr>
              <a:t>D1, D2, D3, D4</a:t>
            </a:r>
            <a:endParaRPr lang="ru-RU" dirty="0">
              <a:solidFill>
                <a:schemeClr val="lt1"/>
              </a:solidFill>
              <a:latin typeface="+mn-lt"/>
              <a:ea typeface="+mn-ea"/>
              <a:cs typeface="+mn-cs"/>
            </a:endParaRPr>
          </a:p>
        </p:txBody>
      </p:sp>
      <p:sp>
        <p:nvSpPr>
          <p:cNvPr id="5" name="Стрелка вправо 4"/>
          <p:cNvSpPr>
            <a:spLocks noChangeArrowheads="1"/>
          </p:cNvSpPr>
          <p:nvPr/>
        </p:nvSpPr>
        <p:spPr bwMode="auto">
          <a:xfrm>
            <a:off x="428625" y="2071690"/>
            <a:ext cx="1571625" cy="1000125"/>
          </a:xfrm>
          <a:prstGeom prst="rightArrow">
            <a:avLst>
              <a:gd name="adj1" fmla="val 50000"/>
              <a:gd name="adj2" fmla="val 50002"/>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r>
              <a:rPr lang="en-US" dirty="0">
                <a:solidFill>
                  <a:schemeClr val="lt1"/>
                </a:solidFill>
                <a:latin typeface="+mn-lt"/>
                <a:ea typeface="+mn-ea"/>
                <a:cs typeface="+mn-cs"/>
              </a:rPr>
              <a:t>A1, A2, A3</a:t>
            </a:r>
            <a:endParaRPr lang="ru-RU" dirty="0">
              <a:solidFill>
                <a:schemeClr val="lt1"/>
              </a:solidFill>
              <a:latin typeface="+mn-lt"/>
              <a:ea typeface="+mn-ea"/>
              <a:cs typeface="+mn-cs"/>
            </a:endParaRPr>
          </a:p>
        </p:txBody>
      </p:sp>
      <p:sp>
        <p:nvSpPr>
          <p:cNvPr id="6" name="Кольцо 5"/>
          <p:cNvSpPr>
            <a:spLocks/>
          </p:cNvSpPr>
          <p:nvPr/>
        </p:nvSpPr>
        <p:spPr bwMode="auto">
          <a:xfrm>
            <a:off x="1143001" y="1143000"/>
            <a:ext cx="2513013" cy="928688"/>
          </a:xfrm>
          <a:custGeom>
            <a:avLst/>
            <a:gdLst>
              <a:gd name="T0" fmla="*/ 1256384 w 2512768"/>
              <a:gd name="T1" fmla="*/ 0 h 928694"/>
              <a:gd name="T2" fmla="*/ 367987 w 2512768"/>
              <a:gd name="T3" fmla="*/ 136004 h 928694"/>
              <a:gd name="T4" fmla="*/ 0 w 2512768"/>
              <a:gd name="T5" fmla="*/ 464347 h 928694"/>
              <a:gd name="T6" fmla="*/ 367987 w 2512768"/>
              <a:gd name="T7" fmla="*/ 792690 h 928694"/>
              <a:gd name="T8" fmla="*/ 1256384 w 2512768"/>
              <a:gd name="T9" fmla="*/ 928694 h 928694"/>
              <a:gd name="T10" fmla="*/ 2144781 w 2512768"/>
              <a:gd name="T11" fmla="*/ 792690 h 928694"/>
              <a:gd name="T12" fmla="*/ 2512768 w 2512768"/>
              <a:gd name="T13" fmla="*/ 464347 h 928694"/>
              <a:gd name="T14" fmla="*/ 2144781 w 2512768"/>
              <a:gd name="T15" fmla="*/ 136004 h 928694"/>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67987 w 2512768"/>
              <a:gd name="T25" fmla="*/ 136004 h 928694"/>
              <a:gd name="T26" fmla="*/ 2144781 w 2512768"/>
              <a:gd name="T27" fmla="*/ 792690 h 928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2768" h="928694">
                <a:moveTo>
                  <a:pt x="0" y="464347"/>
                </a:moveTo>
                <a:lnTo>
                  <a:pt x="0" y="464347"/>
                </a:lnTo>
                <a:cubicBezTo>
                  <a:pt x="1" y="207895"/>
                  <a:pt x="562503" y="0"/>
                  <a:pt x="1256384" y="0"/>
                </a:cubicBezTo>
                <a:cubicBezTo>
                  <a:pt x="1256384" y="0"/>
                  <a:pt x="1256384" y="1"/>
                  <a:pt x="1256384" y="1"/>
                </a:cubicBezTo>
                <a:cubicBezTo>
                  <a:pt x="1950266" y="1"/>
                  <a:pt x="2512768" y="207896"/>
                  <a:pt x="2512768" y="464348"/>
                </a:cubicBezTo>
                <a:cubicBezTo>
                  <a:pt x="2512768" y="464348"/>
                  <a:pt x="2512767" y="464349"/>
                  <a:pt x="2512767" y="464349"/>
                </a:cubicBezTo>
                <a:lnTo>
                  <a:pt x="2512768" y="464350"/>
                </a:lnTo>
                <a:cubicBezTo>
                  <a:pt x="2512768" y="720801"/>
                  <a:pt x="1950265" y="928696"/>
                  <a:pt x="1256384" y="928696"/>
                </a:cubicBezTo>
                <a:cubicBezTo>
                  <a:pt x="562502" y="928697"/>
                  <a:pt x="0" y="720801"/>
                  <a:pt x="0" y="464350"/>
                </a:cubicBezTo>
                <a:cubicBezTo>
                  <a:pt x="0" y="464349"/>
                  <a:pt x="0" y="464349"/>
                  <a:pt x="0" y="464349"/>
                </a:cubicBezTo>
                <a:close/>
                <a:moveTo>
                  <a:pt x="103169" y="464347"/>
                </a:moveTo>
                <a:lnTo>
                  <a:pt x="103169" y="464347"/>
                </a:lnTo>
                <a:cubicBezTo>
                  <a:pt x="103169" y="464347"/>
                  <a:pt x="103168" y="464347"/>
                  <a:pt x="103168" y="464347"/>
                </a:cubicBezTo>
                <a:cubicBezTo>
                  <a:pt x="103168" y="663821"/>
                  <a:pt x="619480" y="825526"/>
                  <a:pt x="1256383" y="825526"/>
                </a:cubicBezTo>
                <a:lnTo>
                  <a:pt x="1256384" y="825525"/>
                </a:lnTo>
                <a:cubicBezTo>
                  <a:pt x="1893285" y="825525"/>
                  <a:pt x="2409597" y="663821"/>
                  <a:pt x="2409598" y="464348"/>
                </a:cubicBezTo>
                <a:lnTo>
                  <a:pt x="2409599" y="464349"/>
                </a:lnTo>
                <a:cubicBezTo>
                  <a:pt x="2409599" y="264875"/>
                  <a:pt x="1893287" y="103171"/>
                  <a:pt x="1256384" y="103171"/>
                </a:cubicBezTo>
                <a:lnTo>
                  <a:pt x="1256384" y="103170"/>
                </a:lnTo>
                <a:cubicBezTo>
                  <a:pt x="619482" y="103170"/>
                  <a:pt x="103170" y="264875"/>
                  <a:pt x="103169" y="464348"/>
                </a:cubicBezTo>
                <a:close/>
              </a:path>
            </a:pathLst>
          </a:custGeom>
          <a:solidFill>
            <a:srgbClr val="FF6600"/>
          </a:solidFill>
          <a:ln w="9525" cap="flat" cmpd="sng">
            <a:solidFill>
              <a:srgbClr val="FF6600"/>
            </a:solidFill>
            <a:prstDash val="solid"/>
            <a:round/>
            <a:headEnd/>
            <a:tailEnd/>
          </a:ln>
          <a:effectLst>
            <a:outerShdw blurRad="63500" dist="23000" dir="5400000" rotWithShape="0">
              <a:srgbClr val="000000">
                <a:alpha val="34999"/>
              </a:srgbClr>
            </a:outerShdw>
          </a:effectLst>
        </p:spPr>
        <p:txBody>
          <a:bodyPr anchor="ctr"/>
          <a:lstStyle/>
          <a:p>
            <a:endParaRPr lang="ru-RU"/>
          </a:p>
        </p:txBody>
      </p:sp>
      <p:sp>
        <p:nvSpPr>
          <p:cNvPr id="22" name="Кольцо 21"/>
          <p:cNvSpPr>
            <a:spLocks/>
          </p:cNvSpPr>
          <p:nvPr/>
        </p:nvSpPr>
        <p:spPr bwMode="auto">
          <a:xfrm>
            <a:off x="5357814" y="3000375"/>
            <a:ext cx="2428875" cy="833438"/>
          </a:xfrm>
          <a:custGeom>
            <a:avLst/>
            <a:gdLst>
              <a:gd name="T0" fmla="*/ 1214446 w 2428892"/>
              <a:gd name="T1" fmla="*/ 0 h 832929"/>
              <a:gd name="T2" fmla="*/ 355703 w 2428892"/>
              <a:gd name="T3" fmla="*/ 121980 h 832929"/>
              <a:gd name="T4" fmla="*/ 0 w 2428892"/>
              <a:gd name="T5" fmla="*/ 416465 h 832929"/>
              <a:gd name="T6" fmla="*/ 355703 w 2428892"/>
              <a:gd name="T7" fmla="*/ 710949 h 832929"/>
              <a:gd name="T8" fmla="*/ 1214446 w 2428892"/>
              <a:gd name="T9" fmla="*/ 832929 h 832929"/>
              <a:gd name="T10" fmla="*/ 2073189 w 2428892"/>
              <a:gd name="T11" fmla="*/ 710949 h 832929"/>
              <a:gd name="T12" fmla="*/ 2428892 w 2428892"/>
              <a:gd name="T13" fmla="*/ 416465 h 832929"/>
              <a:gd name="T14" fmla="*/ 2073189 w 2428892"/>
              <a:gd name="T15" fmla="*/ 121980 h 832929"/>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55703 w 2428892"/>
              <a:gd name="T25" fmla="*/ 121980 h 832929"/>
              <a:gd name="T26" fmla="*/ 2073189 w 2428892"/>
              <a:gd name="T27" fmla="*/ 710949 h 8329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8892" h="832929">
                <a:moveTo>
                  <a:pt x="0" y="416465"/>
                </a:moveTo>
                <a:lnTo>
                  <a:pt x="0" y="416465"/>
                </a:lnTo>
                <a:cubicBezTo>
                  <a:pt x="1" y="186458"/>
                  <a:pt x="543727" y="0"/>
                  <a:pt x="1214446" y="0"/>
                </a:cubicBezTo>
                <a:cubicBezTo>
                  <a:pt x="1214446" y="0"/>
                  <a:pt x="1214446" y="1"/>
                  <a:pt x="1214446" y="1"/>
                </a:cubicBezTo>
                <a:lnTo>
                  <a:pt x="1214447" y="0"/>
                </a:lnTo>
                <a:cubicBezTo>
                  <a:pt x="1885167" y="1"/>
                  <a:pt x="2428893" y="186458"/>
                  <a:pt x="2428893" y="416466"/>
                </a:cubicBezTo>
                <a:cubicBezTo>
                  <a:pt x="2428893" y="416466"/>
                  <a:pt x="2428892" y="416467"/>
                  <a:pt x="2428892" y="416467"/>
                </a:cubicBezTo>
                <a:lnTo>
                  <a:pt x="2428893" y="416468"/>
                </a:lnTo>
                <a:cubicBezTo>
                  <a:pt x="2428893" y="646475"/>
                  <a:pt x="1885167" y="832932"/>
                  <a:pt x="1214447" y="832932"/>
                </a:cubicBezTo>
                <a:cubicBezTo>
                  <a:pt x="543726" y="832933"/>
                  <a:pt x="1" y="646475"/>
                  <a:pt x="1" y="416468"/>
                </a:cubicBezTo>
                <a:cubicBezTo>
                  <a:pt x="1" y="416467"/>
                  <a:pt x="1" y="416467"/>
                  <a:pt x="1" y="416467"/>
                </a:cubicBezTo>
                <a:close/>
                <a:moveTo>
                  <a:pt x="92530" y="416465"/>
                </a:moveTo>
                <a:lnTo>
                  <a:pt x="92530" y="416465"/>
                </a:lnTo>
                <a:cubicBezTo>
                  <a:pt x="92530" y="416465"/>
                  <a:pt x="92529" y="416465"/>
                  <a:pt x="92529" y="416465"/>
                </a:cubicBezTo>
                <a:cubicBezTo>
                  <a:pt x="92530" y="595369"/>
                  <a:pt x="594828" y="740400"/>
                  <a:pt x="1214446" y="740400"/>
                </a:cubicBezTo>
                <a:lnTo>
                  <a:pt x="1214446" y="740399"/>
                </a:lnTo>
                <a:cubicBezTo>
                  <a:pt x="1834061" y="740399"/>
                  <a:pt x="2336360" y="595370"/>
                  <a:pt x="2336361" y="416466"/>
                </a:cubicBezTo>
                <a:lnTo>
                  <a:pt x="2336362" y="416467"/>
                </a:lnTo>
                <a:cubicBezTo>
                  <a:pt x="2336362" y="237563"/>
                  <a:pt x="1834063" y="92533"/>
                  <a:pt x="1214446" y="92533"/>
                </a:cubicBezTo>
                <a:lnTo>
                  <a:pt x="1214446" y="92532"/>
                </a:lnTo>
                <a:cubicBezTo>
                  <a:pt x="594830" y="92532"/>
                  <a:pt x="92531" y="237562"/>
                  <a:pt x="92530" y="416466"/>
                </a:cubicBezTo>
                <a:close/>
              </a:path>
            </a:pathLst>
          </a:custGeom>
          <a:solidFill>
            <a:srgbClr val="FF6600"/>
          </a:solidFill>
          <a:ln w="9525" cap="flat" cmpd="sng">
            <a:solidFill>
              <a:srgbClr val="FF6600"/>
            </a:solidFill>
            <a:prstDash val="solid"/>
            <a:round/>
            <a:headEnd/>
            <a:tailEnd/>
          </a:ln>
          <a:effectLst>
            <a:outerShdw blurRad="63500" dist="23000" dir="5400000" rotWithShape="0">
              <a:srgbClr val="000000">
                <a:alpha val="34999"/>
              </a:srgbClr>
            </a:outerShdw>
          </a:effectLst>
        </p:spPr>
        <p:txBody>
          <a:bodyPr anchor="ctr"/>
          <a:lstStyle/>
          <a:p>
            <a:endParaRPr lang="ru-RU"/>
          </a:p>
        </p:txBody>
      </p:sp>
      <p:cxnSp>
        <p:nvCxnSpPr>
          <p:cNvPr id="13354" name="Прямая соединительная линия 7"/>
          <p:cNvCxnSpPr>
            <a:cxnSpLocks noChangeShapeType="1"/>
          </p:cNvCxnSpPr>
          <p:nvPr/>
        </p:nvCxnSpPr>
        <p:spPr bwMode="auto">
          <a:xfrm>
            <a:off x="0" y="6840538"/>
            <a:ext cx="9144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cxnSp>
      <p:sp>
        <p:nvSpPr>
          <p:cNvPr id="13355" name="TextBox 22"/>
          <p:cNvSpPr txBox="1">
            <a:spLocks noChangeArrowheads="1"/>
          </p:cNvSpPr>
          <p:nvPr/>
        </p:nvSpPr>
        <p:spPr bwMode="auto">
          <a:xfrm>
            <a:off x="3357564" y="5715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r>
              <a:rPr lang="en-US" b="1"/>
              <a:t>Users</a:t>
            </a:r>
            <a:endParaRPr lang="ru-RU" b="1"/>
          </a:p>
        </p:txBody>
      </p:sp>
      <p:sp>
        <p:nvSpPr>
          <p:cNvPr id="13356" name="TextBox 23"/>
          <p:cNvSpPr txBox="1">
            <a:spLocks noChangeArrowheads="1"/>
          </p:cNvSpPr>
          <p:nvPr/>
        </p:nvSpPr>
        <p:spPr bwMode="auto">
          <a:xfrm>
            <a:off x="3357564" y="4071940"/>
            <a:ext cx="2357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r>
              <a:rPr lang="en-US" b="1"/>
              <a:t>Suppliers</a:t>
            </a:r>
            <a:endParaRPr lang="ru-RU" b="1"/>
          </a:p>
        </p:txBody>
      </p:sp>
      <p:sp>
        <p:nvSpPr>
          <p:cNvPr id="25" name="TextBox 24"/>
          <p:cNvSpPr txBox="1"/>
          <p:nvPr/>
        </p:nvSpPr>
        <p:spPr>
          <a:xfrm>
            <a:off x="-32" y="785794"/>
            <a:ext cx="428628" cy="3357586"/>
          </a:xfrm>
          <a:prstGeom prst="rect">
            <a:avLst/>
          </a:prstGeom>
          <a:noFill/>
        </p:spPr>
        <p:txBody>
          <a:bodyPr vert="vert270"/>
          <a:lstStyle/>
          <a:p>
            <a:pPr>
              <a:defRPr/>
            </a:pPr>
            <a:r>
              <a:rPr lang="en-US" b="1" dirty="0" err="1">
                <a:ea typeface="+mn-ea"/>
                <a:cs typeface="+mn-cs"/>
              </a:rPr>
              <a:t>Innov</a:t>
            </a:r>
            <a:r>
              <a:rPr lang="en-US" b="1" dirty="0">
                <a:ea typeface="+mn-ea"/>
                <a:cs typeface="+mn-cs"/>
              </a:rPr>
              <a:t>. examples and demand</a:t>
            </a:r>
            <a:endParaRPr lang="ru-RU" b="1" dirty="0">
              <a:ea typeface="+mn-ea"/>
              <a:cs typeface="+mn-cs"/>
            </a:endParaRPr>
          </a:p>
        </p:txBody>
      </p:sp>
      <p:sp>
        <p:nvSpPr>
          <p:cNvPr id="26" name="TextBox 25"/>
          <p:cNvSpPr txBox="1"/>
          <p:nvPr/>
        </p:nvSpPr>
        <p:spPr>
          <a:xfrm>
            <a:off x="8715376" y="785813"/>
            <a:ext cx="428625" cy="3357562"/>
          </a:xfrm>
          <a:prstGeom prst="rect">
            <a:avLst/>
          </a:prstGeom>
          <a:noFill/>
        </p:spPr>
        <p:txBody>
          <a:bodyPr vert="vert"/>
          <a:lstStyle/>
          <a:p>
            <a:pPr algn="ctr">
              <a:defRPr/>
            </a:pPr>
            <a:r>
              <a:rPr lang="en-US" b="1" dirty="0" err="1">
                <a:ea typeface="+mn-ea"/>
                <a:cs typeface="+mn-cs"/>
              </a:rPr>
              <a:t>Innov</a:t>
            </a:r>
            <a:r>
              <a:rPr lang="en-US" b="1" dirty="0">
                <a:ea typeface="+mn-ea"/>
                <a:cs typeface="+mn-cs"/>
              </a:rPr>
              <a:t>. supply</a:t>
            </a:r>
            <a:endParaRPr lang="ru-RU" b="1" dirty="0">
              <a:ea typeface="+mn-ea"/>
              <a:cs typeface="+mn-cs"/>
            </a:endParaRPr>
          </a:p>
        </p:txBody>
      </p:sp>
    </p:spTree>
    <p:extLst>
      <p:ext uri="{BB962C8B-B14F-4D97-AF65-F5344CB8AC3E}">
        <p14:creationId xmlns:p14="http://schemas.microsoft.com/office/powerpoint/2010/main" val="15180206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35497" y="6525344"/>
            <a:ext cx="6336704" cy="253916"/>
          </a:xfrm>
          <a:prstGeom prst="rect">
            <a:avLst/>
          </a:prstGeom>
        </p:spPr>
        <p:txBody>
          <a:bodyPr wrap="square">
            <a:spAutoFit/>
          </a:bodyPr>
          <a:lstStyle/>
          <a:p>
            <a:pPr algn="just">
              <a:spcBef>
                <a:spcPts val="1200"/>
              </a:spcBef>
            </a:pPr>
            <a:r>
              <a:rPr lang="ru-RU" sz="1050" dirty="0" smtClean="0">
                <a:solidFill>
                  <a:schemeClr val="tx1">
                    <a:lumMod val="65000"/>
                    <a:lumOff val="35000"/>
                  </a:schemeClr>
                </a:solidFill>
                <a:latin typeface="Times New Roman" pitchFamily="18" charset="0"/>
                <a:cs typeface="Times New Roman" pitchFamily="18" charset="0"/>
              </a:rPr>
              <a:t>Источник: МАЦ  (результаты обследования 652 промышленных компаний).  </a:t>
            </a:r>
          </a:p>
        </p:txBody>
      </p:sp>
      <p:sp>
        <p:nvSpPr>
          <p:cNvPr id="9" name="Прямоугольник 8"/>
          <p:cNvSpPr/>
          <p:nvPr/>
        </p:nvSpPr>
        <p:spPr>
          <a:xfrm>
            <a:off x="0" y="0"/>
            <a:ext cx="9144000" cy="764704"/>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400" b="1" dirty="0" smtClean="0">
                <a:solidFill>
                  <a:schemeClr val="bg1"/>
                </a:solidFill>
                <a:effectLst>
                  <a:outerShdw blurRad="38100" dist="38100" dir="2700000" algn="tl">
                    <a:srgbClr val="000000">
                      <a:alpha val="43137"/>
                    </a:srgbClr>
                  </a:outerShdw>
                </a:effectLst>
              </a:rPr>
              <a:t>Оценка вклада различных типов партнерств в результаты инновационной деятельности российских компаний  </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0" y="836712"/>
            <a:ext cx="9144000" cy="600164"/>
          </a:xfrm>
          <a:prstGeom prst="rect">
            <a:avLst/>
          </a:prstGeom>
        </p:spPr>
        <p:txBody>
          <a:bodyPr wrap="square">
            <a:spAutoFit/>
          </a:bodyPr>
          <a:lstStyle/>
          <a:p>
            <a:pPr algn="ctr"/>
            <a:r>
              <a:rPr lang="ru-RU" sz="1600" b="1" dirty="0" smtClean="0">
                <a:solidFill>
                  <a:srgbClr val="595959"/>
                </a:solidFill>
                <a:latin typeface="Calibri" pitchFamily="34" charset="0"/>
              </a:rPr>
              <a:t>Оценка эффекта воздействия </a:t>
            </a:r>
            <a:r>
              <a:rPr lang="ru-RU" sz="1600" dirty="0" smtClean="0">
                <a:solidFill>
                  <a:srgbClr val="595959"/>
                </a:solidFill>
                <a:latin typeface="Calibri" pitchFamily="34" charset="0"/>
              </a:rPr>
              <a:t>(</a:t>
            </a:r>
            <a:r>
              <a:rPr lang="en-US" sz="1600" dirty="0" smtClean="0">
                <a:solidFill>
                  <a:srgbClr val="595959"/>
                </a:solidFill>
                <a:latin typeface="Calibri" pitchFamily="34" charset="0"/>
              </a:rPr>
              <a:t>ATT) </a:t>
            </a:r>
            <a:r>
              <a:rPr lang="ru-RU" sz="1600" b="1" dirty="0" smtClean="0">
                <a:solidFill>
                  <a:srgbClr val="595959"/>
                </a:solidFill>
                <a:latin typeface="Calibri" pitchFamily="34" charset="0"/>
              </a:rPr>
              <a:t>различных типов партнерств на результаты инновационной деятельности компаний</a:t>
            </a:r>
            <a:r>
              <a:rPr lang="en-US" sz="1600" b="1" dirty="0" smtClean="0">
                <a:solidFill>
                  <a:srgbClr val="595959"/>
                </a:solidFill>
                <a:latin typeface="Calibri" pitchFamily="34" charset="0"/>
              </a:rPr>
              <a:t> </a:t>
            </a:r>
            <a:r>
              <a:rPr lang="ru-RU" sz="1600" b="1" dirty="0" smtClean="0">
                <a:solidFill>
                  <a:srgbClr val="595959"/>
                </a:solidFill>
                <a:latin typeface="Calibri" pitchFamily="34" charset="0"/>
              </a:rPr>
              <a:t>по состоянию на 201</a:t>
            </a:r>
            <a:r>
              <a:rPr lang="en-US" sz="1600" b="1" dirty="0" smtClean="0">
                <a:solidFill>
                  <a:srgbClr val="595959"/>
                </a:solidFill>
                <a:latin typeface="Calibri" pitchFamily="34" charset="0"/>
              </a:rPr>
              <a:t>2 </a:t>
            </a:r>
            <a:r>
              <a:rPr lang="ru-RU" sz="1600" b="1" dirty="0" smtClean="0">
                <a:solidFill>
                  <a:srgbClr val="595959"/>
                </a:solidFill>
                <a:latin typeface="Calibri" pitchFamily="34" charset="0"/>
              </a:rPr>
              <a:t>год</a:t>
            </a:r>
            <a:endParaRPr lang="ru-RU" sz="1600" dirty="0" smtClean="0">
              <a:solidFill>
                <a:srgbClr val="595959"/>
              </a:solidFill>
              <a:latin typeface="Calibri" pitchFamily="34" charset="0"/>
            </a:endParaRPr>
          </a:p>
        </p:txBody>
      </p:sp>
      <p:graphicFrame>
        <p:nvGraphicFramePr>
          <p:cNvPr id="16" name="Диаграмма 15"/>
          <p:cNvGraphicFramePr/>
          <p:nvPr/>
        </p:nvGraphicFramePr>
        <p:xfrm>
          <a:off x="83820" y="5085184"/>
          <a:ext cx="9060180" cy="1531620"/>
        </p:xfrm>
        <a:graphic>
          <a:graphicData uri="http://schemas.openxmlformats.org/drawingml/2006/chart">
            <c:chart xmlns:c="http://schemas.openxmlformats.org/drawingml/2006/chart" xmlns:r="http://schemas.openxmlformats.org/officeDocument/2006/relationships" r:id="rId2"/>
          </a:graphicData>
        </a:graphic>
      </p:graphicFrame>
      <p:pic>
        <p:nvPicPr>
          <p:cNvPr id="17" name="Picture 2"/>
          <p:cNvPicPr>
            <a:picLocks noChangeAspect="1" noChangeArrowheads="1"/>
          </p:cNvPicPr>
          <p:nvPr/>
        </p:nvPicPr>
        <p:blipFill>
          <a:blip r:embed="rId3" cstate="print"/>
          <a:srcRect/>
          <a:stretch>
            <a:fillRect/>
          </a:stretch>
        </p:blipFill>
        <p:spPr bwMode="auto">
          <a:xfrm>
            <a:off x="323529" y="1340771"/>
            <a:ext cx="8352928" cy="3240359"/>
          </a:xfrm>
          <a:prstGeom prst="rect">
            <a:avLst/>
          </a:prstGeom>
          <a:noFill/>
          <a:ln w="1">
            <a:noFill/>
            <a:miter lim="800000"/>
            <a:headEnd/>
            <a:tailEnd type="none" w="med" len="med"/>
          </a:ln>
          <a:effectLst/>
        </p:spPr>
      </p:pic>
      <p:sp>
        <p:nvSpPr>
          <p:cNvPr id="14" name="Прямоугольник 13"/>
          <p:cNvSpPr/>
          <p:nvPr/>
        </p:nvSpPr>
        <p:spPr>
          <a:xfrm>
            <a:off x="0" y="4437114"/>
            <a:ext cx="9144000" cy="584775"/>
          </a:xfrm>
          <a:prstGeom prst="rect">
            <a:avLst/>
          </a:prstGeom>
        </p:spPr>
        <p:txBody>
          <a:bodyPr wrap="square">
            <a:spAutoFit/>
          </a:bodyPr>
          <a:lstStyle/>
          <a:p>
            <a:pPr algn="ctr"/>
            <a:r>
              <a:rPr lang="ru-RU" sz="1600" b="1" dirty="0" smtClean="0">
                <a:solidFill>
                  <a:srgbClr val="595959"/>
                </a:solidFill>
                <a:latin typeface="Calibri" pitchFamily="34" charset="0"/>
              </a:rPr>
              <a:t>Вклад инноваций в конкурентоспособность компаний в зависимости от типов инновационных партнерств по состоянию на 2012 год </a:t>
            </a:r>
            <a:r>
              <a:rPr lang="ru-RU" sz="1500" b="1" dirty="0" smtClean="0">
                <a:solidFill>
                  <a:srgbClr val="595959"/>
                </a:solidFill>
                <a:latin typeface="Calibri" pitchFamily="34" charset="0"/>
              </a:rPr>
              <a:t>- </a:t>
            </a:r>
            <a:r>
              <a:rPr lang="ru-RU" sz="1500" dirty="0" smtClean="0">
                <a:solidFill>
                  <a:srgbClr val="595959"/>
                </a:solidFill>
                <a:latin typeface="Calibri" pitchFamily="34" charset="0"/>
              </a:rPr>
              <a:t>частота упоминания руководителями инновационных компаний</a:t>
            </a:r>
          </a:p>
        </p:txBody>
      </p:sp>
    </p:spTree>
    <p:extLst>
      <p:ext uri="{BB962C8B-B14F-4D97-AF65-F5344CB8AC3E}">
        <p14:creationId xmlns:p14="http://schemas.microsoft.com/office/powerpoint/2010/main" val="3676462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66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tx2"/>
              </a:buClr>
              <a:buSzPct val="70000"/>
              <a:buFont typeface="Wingdings" pitchFamily="2" charset="2"/>
              <a:buNone/>
              <a:defRPr/>
            </a:pPr>
            <a:endParaRPr lang="ru-RU">
              <a:sym typeface="Wingdings 2" charset="0"/>
            </a:endParaRPr>
          </a:p>
        </p:txBody>
      </p:sp>
      <p:cxnSp>
        <p:nvCxnSpPr>
          <p:cNvPr id="71684" name="Прямая соединительная линия 12"/>
          <p:cNvCxnSpPr>
            <a:cxnSpLocks noChangeShapeType="1"/>
          </p:cNvCxnSpPr>
          <p:nvPr/>
        </p:nvCxnSpPr>
        <p:spPr bwMode="auto">
          <a:xfrm>
            <a:off x="0" y="161925"/>
            <a:ext cx="9144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cxnSp>
      <p:sp>
        <p:nvSpPr>
          <p:cNvPr id="14" name="Прямоугольник 13"/>
          <p:cNvSpPr/>
          <p:nvPr/>
        </p:nvSpPr>
        <p:spPr>
          <a:xfrm>
            <a:off x="0" y="188913"/>
            <a:ext cx="9144000" cy="708025"/>
          </a:xfrm>
          <a:prstGeom prst="rect">
            <a:avLst/>
          </a:prstGeom>
        </p:spPr>
        <p:txBody>
          <a:bodyPr>
            <a:spAutoFit/>
          </a:bodyPr>
          <a:lstStyle/>
          <a:p>
            <a:pPr algn="ctr">
              <a:defRPr/>
            </a:pPr>
            <a:r>
              <a:rPr lang="ru-RU" sz="2000" b="1" dirty="0">
                <a:solidFill>
                  <a:schemeClr val="tx2"/>
                </a:solidFill>
                <a:effectLst>
                  <a:outerShdw blurRad="38100" dist="38100" dir="2700000" algn="tl">
                    <a:srgbClr val="C0C0C0"/>
                  </a:outerShdw>
                </a:effectLst>
                <a:latin typeface="Calibri" pitchFamily="34" charset="0"/>
              </a:rPr>
              <a:t>Предпосылки к усилению заинтересованности российских компаний в проведении исследований и разработок</a:t>
            </a:r>
          </a:p>
        </p:txBody>
      </p:sp>
      <p:sp>
        <p:nvSpPr>
          <p:cNvPr id="21" name="Прямоугольник 20"/>
          <p:cNvSpPr>
            <a:spLocks noChangeArrowheads="1"/>
          </p:cNvSpPr>
          <p:nvPr/>
        </p:nvSpPr>
        <p:spPr bwMode="auto">
          <a:xfrm>
            <a:off x="650875" y="1412875"/>
            <a:ext cx="8042275" cy="4608513"/>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600" b="1" dirty="0">
                <a:solidFill>
                  <a:srgbClr val="404040"/>
                </a:solidFill>
                <a:latin typeface="Calibri" pitchFamily="34" charset="0"/>
              </a:rPr>
              <a:t> </a:t>
            </a:r>
            <a:r>
              <a:rPr lang="ru-RU" sz="1600" b="1" dirty="0">
                <a:solidFill>
                  <a:srgbClr val="595959"/>
                </a:solidFill>
                <a:latin typeface="Calibri" pitchFamily="34" charset="0"/>
              </a:rPr>
              <a:t>Сокращается потенциал усовершенствования традиционной продукции, усиливается важность освоения производства новой продукции</a:t>
            </a:r>
          </a:p>
          <a:p>
            <a:pPr>
              <a:buFont typeface="Wingdings" pitchFamily="2" charset="2"/>
              <a:buChar char="q"/>
              <a:defRPr/>
            </a:pPr>
            <a:endParaRPr lang="ru-RU" sz="1600" b="1" dirty="0">
              <a:solidFill>
                <a:srgbClr val="595959"/>
              </a:solidFill>
              <a:latin typeface="Calibri" pitchFamily="34" charset="0"/>
            </a:endParaRPr>
          </a:p>
          <a:p>
            <a:pPr>
              <a:buFont typeface="Wingdings" pitchFamily="2" charset="2"/>
              <a:buChar char="q"/>
              <a:defRPr/>
            </a:pPr>
            <a:r>
              <a:rPr lang="ru-RU" sz="1600" b="1" dirty="0">
                <a:solidFill>
                  <a:srgbClr val="595959"/>
                </a:solidFill>
                <a:latin typeface="Calibri" pitchFamily="34" charset="0"/>
              </a:rPr>
              <a:t> Усиление спроса на продукцию с новыми качествами на потребительском рынке</a:t>
            </a:r>
          </a:p>
          <a:p>
            <a:pPr>
              <a:buFont typeface="Wingdings" pitchFamily="2" charset="2"/>
              <a:buChar char="q"/>
              <a:defRPr/>
            </a:pPr>
            <a:endParaRPr lang="ru-RU" sz="1600" b="1" dirty="0">
              <a:solidFill>
                <a:srgbClr val="595959"/>
              </a:solidFill>
              <a:latin typeface="Calibri" pitchFamily="34" charset="0"/>
            </a:endParaRPr>
          </a:p>
          <a:p>
            <a:pPr>
              <a:buFont typeface="Wingdings" pitchFamily="2" charset="2"/>
              <a:buChar char="q"/>
              <a:defRPr/>
            </a:pPr>
            <a:r>
              <a:rPr lang="ru-RU" sz="1600" b="1" dirty="0">
                <a:solidFill>
                  <a:srgbClr val="595959"/>
                </a:solidFill>
                <a:latin typeface="Calibri" pitchFamily="34" charset="0"/>
              </a:rPr>
              <a:t> В существенной мере решены проблемы обновления изношенных основных фондов</a:t>
            </a:r>
          </a:p>
          <a:p>
            <a:pPr>
              <a:buFont typeface="Wingdings" pitchFamily="2" charset="2"/>
              <a:buChar char="q"/>
              <a:defRPr/>
            </a:pPr>
            <a:endParaRPr lang="ru-RU" sz="1600" b="1" dirty="0">
              <a:solidFill>
                <a:srgbClr val="595959"/>
              </a:solidFill>
              <a:latin typeface="Calibri" pitchFamily="34" charset="0"/>
            </a:endParaRPr>
          </a:p>
          <a:p>
            <a:pPr>
              <a:buFont typeface="Wingdings" pitchFamily="2" charset="2"/>
              <a:buChar char="q"/>
              <a:defRPr/>
            </a:pPr>
            <a:r>
              <a:rPr lang="ru-RU" sz="1600" b="1" dirty="0">
                <a:solidFill>
                  <a:srgbClr val="595959"/>
                </a:solidFill>
                <a:latin typeface="Calibri" pitchFamily="34" charset="0"/>
              </a:rPr>
              <a:t> Есть свидетельства сокращения круга торгуемых технологий для успешных крупных компаний (сокращение доступа)</a:t>
            </a:r>
          </a:p>
          <a:p>
            <a:pPr>
              <a:defRPr/>
            </a:pPr>
            <a:r>
              <a:rPr lang="ru-RU" sz="1600" b="1" dirty="0">
                <a:solidFill>
                  <a:srgbClr val="595959"/>
                </a:solidFill>
                <a:latin typeface="Calibri" pitchFamily="34" charset="0"/>
              </a:rPr>
              <a:t> </a:t>
            </a:r>
          </a:p>
          <a:p>
            <a:pPr>
              <a:buFont typeface="Wingdings" pitchFamily="2" charset="2"/>
              <a:buChar char="q"/>
              <a:defRPr/>
            </a:pPr>
            <a:r>
              <a:rPr lang="ru-RU" sz="1600" b="1" dirty="0">
                <a:solidFill>
                  <a:srgbClr val="595959"/>
                </a:solidFill>
                <a:latin typeface="Calibri" pitchFamily="34" charset="0"/>
              </a:rPr>
              <a:t>   Расширение предложения со стороны университетов, улучшение их базы для инженерных услуг</a:t>
            </a:r>
          </a:p>
          <a:p>
            <a:pPr>
              <a:buFont typeface="Wingdings" pitchFamily="2" charset="2"/>
              <a:buChar char="q"/>
              <a:defRPr/>
            </a:pPr>
            <a:endParaRPr lang="ru-RU" sz="1600" b="1" dirty="0">
              <a:solidFill>
                <a:srgbClr val="595959"/>
              </a:solidFill>
              <a:latin typeface="Calibri" pitchFamily="34" charset="0"/>
            </a:endParaRPr>
          </a:p>
          <a:p>
            <a:pPr>
              <a:buFont typeface="Wingdings" pitchFamily="2" charset="2"/>
              <a:buChar char="q"/>
              <a:defRPr/>
            </a:pPr>
            <a:r>
              <a:rPr lang="ru-RU" sz="1600" b="1" dirty="0">
                <a:solidFill>
                  <a:srgbClr val="595959"/>
                </a:solidFill>
                <a:latin typeface="Calibri" pitchFamily="34" charset="0"/>
              </a:rPr>
              <a:t> Изменение представлений о тематической направленности необходимых исследований и разработок (расширение представлений о новых возможностях)</a:t>
            </a:r>
          </a:p>
        </p:txBody>
      </p:sp>
    </p:spTree>
    <p:extLst>
      <p:ext uri="{BB962C8B-B14F-4D97-AF65-F5344CB8AC3E}">
        <p14:creationId xmlns:p14="http://schemas.microsoft.com/office/powerpoint/2010/main" val="3548769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Box 14"/>
          <p:cNvSpPr txBox="1">
            <a:spLocks noChangeArrowheads="1"/>
          </p:cNvSpPr>
          <p:nvPr/>
        </p:nvSpPr>
        <p:spPr bwMode="auto">
          <a:xfrm>
            <a:off x="1" y="77725"/>
            <a:ext cx="9143999" cy="830997"/>
          </a:xfrm>
          <a:prstGeom prst="rect">
            <a:avLst/>
          </a:prstGeom>
          <a:noFill/>
          <a:ln w="9525">
            <a:noFill/>
            <a:miter lim="800000"/>
            <a:headEnd/>
            <a:tailEnd/>
          </a:ln>
        </p:spPr>
        <p:txBody>
          <a:bodyPr wrap="square">
            <a:spAutoFit/>
          </a:bodyPr>
          <a:lstStyle/>
          <a:p>
            <a:pPr algn="ctr">
              <a:defRPr/>
            </a:pPr>
            <a:r>
              <a:rPr lang="ru-RU" sz="2400" b="1" dirty="0" smtClean="0">
                <a:solidFill>
                  <a:schemeClr val="accent1">
                    <a:lumMod val="75000"/>
                  </a:schemeClr>
                </a:solidFill>
                <a:latin typeface="Calibri" pitchFamily="34" charset="0"/>
              </a:rPr>
              <a:t>Кооперация российских производственных компаний при осуществлении инновационной деятельности</a:t>
            </a:r>
            <a:endParaRPr lang="ru-RU" sz="2400" b="1" dirty="0">
              <a:solidFill>
                <a:schemeClr val="accent1">
                  <a:lumMod val="75000"/>
                </a:schemeClr>
              </a:solidFill>
              <a:latin typeface="Calibri" pitchFamily="34" charset="0"/>
            </a:endParaRPr>
          </a:p>
        </p:txBody>
      </p:sp>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Рисунок 5"/>
          <p:cNvPicPr/>
          <p:nvPr/>
        </p:nvPicPr>
        <p:blipFill>
          <a:blip r:embed="rId2"/>
          <a:srcRect/>
          <a:stretch>
            <a:fillRect/>
          </a:stretch>
        </p:blipFill>
        <p:spPr bwMode="auto">
          <a:xfrm>
            <a:off x="683568" y="1268760"/>
            <a:ext cx="8136904" cy="4032448"/>
          </a:xfrm>
          <a:prstGeom prst="rect">
            <a:avLst/>
          </a:prstGeom>
          <a:noFill/>
          <a:ln w="1">
            <a:noFill/>
            <a:miter lim="800000"/>
            <a:headEnd/>
            <a:tailEnd type="none" w="med" len="med"/>
          </a:ln>
          <a:effectLst/>
        </p:spPr>
      </p:pic>
      <p:sp>
        <p:nvSpPr>
          <p:cNvPr id="2" name="Прямоугольник 1"/>
          <p:cNvSpPr/>
          <p:nvPr/>
        </p:nvSpPr>
        <p:spPr>
          <a:xfrm>
            <a:off x="683569" y="5301210"/>
            <a:ext cx="6120680" cy="276999"/>
          </a:xfrm>
          <a:prstGeom prst="rect">
            <a:avLst/>
          </a:prstGeom>
        </p:spPr>
        <p:txBody>
          <a:bodyPr wrap="square">
            <a:spAutoFit/>
          </a:bodyPr>
          <a:lstStyle/>
          <a:p>
            <a:r>
              <a:rPr lang="ru-RU" sz="1200" b="1" dirty="0"/>
              <a:t>Источник: составлено </a:t>
            </a:r>
            <a:r>
              <a:rPr lang="ru-RU" sz="1200" b="1" dirty="0" smtClean="0"/>
              <a:t>на </a:t>
            </a:r>
            <a:r>
              <a:rPr lang="ru-RU" sz="1200" b="1" dirty="0"/>
              <a:t>основе данных НИУ </a:t>
            </a:r>
            <a:r>
              <a:rPr lang="ru-RU" sz="1200" b="1" dirty="0" smtClean="0"/>
              <a:t>ВШЭ </a:t>
            </a:r>
            <a:endParaRPr lang="ru-RU" sz="1200" b="1" dirty="0"/>
          </a:p>
        </p:txBody>
      </p:sp>
      <p:sp>
        <p:nvSpPr>
          <p:cNvPr id="8" name="Rectangle 3"/>
          <p:cNvSpPr>
            <a:spLocks noChangeArrowheads="1"/>
          </p:cNvSpPr>
          <p:nvPr/>
        </p:nvSpPr>
        <p:spPr bwMode="auto">
          <a:xfrm>
            <a:off x="323528" y="5805264"/>
            <a:ext cx="8610600" cy="1052736"/>
          </a:xfrm>
          <a:prstGeom prst="rect">
            <a:avLst/>
          </a:prstGeom>
          <a:noFill/>
          <a:ln>
            <a:noFill/>
          </a:ln>
          <a:effectLst/>
        </p:spPr>
        <p:txBody>
          <a:bodyPr anchor="b"/>
          <a:lstStyle/>
          <a:p>
            <a:pPr algn="just">
              <a:spcBef>
                <a:spcPct val="30000"/>
              </a:spcBef>
              <a:buClrTx/>
              <a:buFont typeface="Wingdings" charset="0"/>
              <a:buChar char="q"/>
            </a:pPr>
            <a:r>
              <a:rPr lang="ru-RU" sz="1600" b="1" dirty="0" smtClean="0">
                <a:solidFill>
                  <a:srgbClr val="17086E"/>
                </a:solidFill>
                <a:latin typeface="Times New Roman" charset="0"/>
              </a:rPr>
              <a:t>Повышается роль взаимодействия с другими организациями для технологических инноваций</a:t>
            </a:r>
            <a:r>
              <a:rPr lang="en-US" sz="1600" b="1" dirty="0" smtClean="0">
                <a:solidFill>
                  <a:srgbClr val="17086E"/>
                </a:solidFill>
                <a:latin typeface="Times New Roman" charset="0"/>
              </a:rPr>
              <a:t> </a:t>
            </a:r>
            <a:endParaRPr lang="ru-RU" sz="1600" b="1" dirty="0" smtClean="0">
              <a:solidFill>
                <a:srgbClr val="17086E"/>
              </a:solidFill>
              <a:latin typeface="Times New Roman" charset="0"/>
            </a:endParaRPr>
          </a:p>
          <a:p>
            <a:pPr algn="just">
              <a:spcBef>
                <a:spcPct val="30000"/>
              </a:spcBef>
              <a:buClrTx/>
              <a:buFont typeface="Wingdings" charset="0"/>
              <a:buChar char="q"/>
            </a:pPr>
            <a:r>
              <a:rPr lang="ru-RU" sz="1600" b="1" dirty="0" smtClean="0">
                <a:solidFill>
                  <a:srgbClr val="17086E"/>
                </a:solidFill>
                <a:latin typeface="Times New Roman" charset="0"/>
              </a:rPr>
              <a:t>Нет значимых позитивных изменений</a:t>
            </a:r>
            <a:r>
              <a:rPr lang="ru-RU" sz="1600" b="1" dirty="0">
                <a:solidFill>
                  <a:srgbClr val="17086E"/>
                </a:solidFill>
                <a:latin typeface="Times New Roman" charset="0"/>
              </a:rPr>
              <a:t> </a:t>
            </a:r>
            <a:r>
              <a:rPr lang="ru-RU" sz="1600" b="1" dirty="0" smtClean="0">
                <a:solidFill>
                  <a:srgbClr val="17086E"/>
                </a:solidFill>
                <a:latin typeface="Times New Roman" charset="0"/>
              </a:rPr>
              <a:t>в расширении взаимодействия с научными организациями</a:t>
            </a:r>
          </a:p>
        </p:txBody>
      </p:sp>
    </p:spTree>
    <p:extLst>
      <p:ext uri="{BB962C8B-B14F-4D97-AF65-F5344CB8AC3E}">
        <p14:creationId xmlns:p14="http://schemas.microsoft.com/office/powerpoint/2010/main" val="5587143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6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tx2"/>
              </a:buClr>
              <a:buSzPct val="70000"/>
              <a:buFont typeface="Wingdings" pitchFamily="2" charset="2"/>
              <a:buNone/>
              <a:defRPr/>
            </a:pPr>
            <a:endParaRPr lang="ru-RU" sz="1800"/>
          </a:p>
        </p:txBody>
      </p:sp>
      <p:sp>
        <p:nvSpPr>
          <p:cNvPr id="5" name="Rectangle 4"/>
          <p:cNvSpPr/>
          <p:nvPr/>
        </p:nvSpPr>
        <p:spPr>
          <a:xfrm>
            <a:off x="107505" y="188643"/>
            <a:ext cx="8712968" cy="875111"/>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a:solidFill>
                  <a:schemeClr val="bg1"/>
                </a:solidFill>
                <a:effectLst>
                  <a:outerShdw blurRad="38100" dist="38100" dir="2700000" algn="tl">
                    <a:srgbClr val="000000">
                      <a:alpha val="43137"/>
                    </a:srgbClr>
                  </a:outerShdw>
                </a:effectLst>
                <a:latin typeface="+mn-lt"/>
              </a:rPr>
              <a:t>Барьеры на пути взаимодействия бизнеса и науки: зарубежные эмпирические свидетельства</a:t>
            </a:r>
            <a:endParaRPr lang="en-US" sz="2800" b="1" dirty="0">
              <a:solidFill>
                <a:schemeClr val="bg1"/>
              </a:solidFill>
              <a:effectLst>
                <a:outerShdw blurRad="38100" dist="38100" dir="2700000" algn="tl">
                  <a:srgbClr val="000000">
                    <a:alpha val="43137"/>
                  </a:srgbClr>
                </a:outerShdw>
              </a:effectLst>
              <a:latin typeface="+mn-lt"/>
            </a:endParaRPr>
          </a:p>
        </p:txBody>
      </p:sp>
      <p:sp>
        <p:nvSpPr>
          <p:cNvPr id="8" name="Rectangle 7"/>
          <p:cNvSpPr/>
          <p:nvPr/>
        </p:nvSpPr>
        <p:spPr>
          <a:xfrm>
            <a:off x="539552" y="1484784"/>
            <a:ext cx="7992889" cy="4524316"/>
          </a:xfrm>
          <a:prstGeom prst="rect">
            <a:avLst/>
          </a:prstGeom>
          <a:ln>
            <a:solidFill>
              <a:schemeClr val="accent1"/>
            </a:solidFill>
          </a:ln>
        </p:spPr>
        <p:txBody>
          <a:bodyPr wrap="square">
            <a:spAutoFit/>
          </a:bodyPr>
          <a:lstStyle/>
          <a:p>
            <a:endParaRPr lang="ru-RU" dirty="0" smtClean="0">
              <a:solidFill>
                <a:srgbClr val="1F497D"/>
              </a:solidFill>
            </a:endParaRPr>
          </a:p>
          <a:p>
            <a:pPr marL="342900" indent="-342900">
              <a:buFont typeface="Arial"/>
              <a:buChar char="•"/>
            </a:pPr>
            <a:r>
              <a:rPr lang="ru-RU" dirty="0" smtClean="0">
                <a:solidFill>
                  <a:srgbClr val="1F497D"/>
                </a:solidFill>
              </a:rPr>
              <a:t>несовместимость </a:t>
            </a:r>
            <a:r>
              <a:rPr lang="ru-RU" dirty="0">
                <a:solidFill>
                  <a:srgbClr val="1F497D"/>
                </a:solidFill>
              </a:rPr>
              <a:t>целей и мотиваций хозяйственной </a:t>
            </a:r>
            <a:r>
              <a:rPr lang="ru-RU" dirty="0" smtClean="0">
                <a:solidFill>
                  <a:srgbClr val="1F497D"/>
                </a:solidFill>
              </a:rPr>
              <a:t>деятельности, </a:t>
            </a:r>
            <a:r>
              <a:rPr lang="en-US" dirty="0" err="1">
                <a:solidFill>
                  <a:srgbClr val="1F497D"/>
                </a:solidFill>
              </a:rPr>
              <a:t>несовпадение</a:t>
            </a:r>
            <a:r>
              <a:rPr lang="en-US" dirty="0">
                <a:solidFill>
                  <a:srgbClr val="1F497D"/>
                </a:solidFill>
              </a:rPr>
              <a:t> </a:t>
            </a:r>
            <a:r>
              <a:rPr lang="en-US" dirty="0" err="1">
                <a:solidFill>
                  <a:srgbClr val="1F497D"/>
                </a:solidFill>
              </a:rPr>
              <a:t>временных</a:t>
            </a:r>
            <a:r>
              <a:rPr lang="en-US" dirty="0">
                <a:solidFill>
                  <a:srgbClr val="1F497D"/>
                </a:solidFill>
              </a:rPr>
              <a:t> </a:t>
            </a:r>
            <a:r>
              <a:rPr lang="en-US" dirty="0" err="1" smtClean="0">
                <a:solidFill>
                  <a:srgbClr val="1F497D"/>
                </a:solidFill>
              </a:rPr>
              <a:t>рамок</a:t>
            </a:r>
            <a:r>
              <a:rPr lang="en-US" dirty="0" smtClean="0">
                <a:solidFill>
                  <a:srgbClr val="1F497D"/>
                </a:solidFill>
              </a:rPr>
              <a:t>, </a:t>
            </a:r>
            <a:r>
              <a:rPr lang="ru-RU" dirty="0" smtClean="0">
                <a:solidFill>
                  <a:srgbClr val="1F497D"/>
                </a:solidFill>
              </a:rPr>
              <a:t>различия «культур»</a:t>
            </a:r>
            <a:r>
              <a:rPr lang="en-US" dirty="0">
                <a:solidFill>
                  <a:srgbClr val="1F497D"/>
                </a:solidFill>
              </a:rPr>
              <a:t> [Wu, 2000; Ervin, 2000; Casey, 2004]</a:t>
            </a:r>
            <a:r>
              <a:rPr lang="ru-RU" dirty="0">
                <a:solidFill>
                  <a:srgbClr val="1F497D"/>
                </a:solidFill>
              </a:rPr>
              <a:t> </a:t>
            </a:r>
            <a:endParaRPr lang="ru-RU" dirty="0" smtClean="0">
              <a:solidFill>
                <a:srgbClr val="1F497D"/>
              </a:solidFill>
            </a:endParaRPr>
          </a:p>
          <a:p>
            <a:pPr marL="342900" indent="-342900">
              <a:buFont typeface="Arial"/>
              <a:buChar char="•"/>
            </a:pPr>
            <a:r>
              <a:rPr lang="ru-RU" dirty="0" smtClean="0">
                <a:solidFill>
                  <a:srgbClr val="1F497D"/>
                </a:solidFill>
              </a:rPr>
              <a:t>неясность </a:t>
            </a:r>
            <a:r>
              <a:rPr lang="ru-RU" dirty="0">
                <a:solidFill>
                  <a:srgbClr val="1F497D"/>
                </a:solidFill>
              </a:rPr>
              <a:t>регулирования </a:t>
            </a:r>
            <a:r>
              <a:rPr lang="en-US" dirty="0">
                <a:solidFill>
                  <a:srgbClr val="1F497D"/>
                </a:solidFill>
              </a:rPr>
              <a:t>[Barnes et al., 2002] </a:t>
            </a:r>
            <a:endParaRPr lang="en-US" dirty="0" smtClean="0">
              <a:solidFill>
                <a:srgbClr val="1F497D"/>
              </a:solidFill>
            </a:endParaRPr>
          </a:p>
          <a:p>
            <a:pPr marL="342900" indent="-342900">
              <a:buFont typeface="Arial"/>
              <a:buChar char="•"/>
            </a:pPr>
            <a:r>
              <a:rPr lang="ru-RU" dirty="0" smtClean="0">
                <a:solidFill>
                  <a:srgbClr val="1F497D"/>
                </a:solidFill>
              </a:rPr>
              <a:t>распределение прав на интеллектуальную собственность</a:t>
            </a:r>
            <a:r>
              <a:rPr lang="en-US" dirty="0">
                <a:solidFill>
                  <a:srgbClr val="1F497D"/>
                </a:solidFill>
              </a:rPr>
              <a:t> [Bowie, 1994] </a:t>
            </a:r>
            <a:endParaRPr lang="ru-RU" dirty="0" smtClean="0">
              <a:solidFill>
                <a:srgbClr val="1F497D"/>
              </a:solidFill>
            </a:endParaRPr>
          </a:p>
          <a:p>
            <a:pPr marL="342900" indent="-342900">
              <a:buFont typeface="Arial"/>
              <a:buChar char="•"/>
            </a:pPr>
            <a:r>
              <a:rPr lang="ru-RU" dirty="0" smtClean="0">
                <a:solidFill>
                  <a:srgbClr val="1F497D"/>
                </a:solidFill>
              </a:rPr>
              <a:t>недостаточное планирование и неэффективный менеджмент</a:t>
            </a:r>
            <a:r>
              <a:rPr lang="en-US" dirty="0">
                <a:solidFill>
                  <a:srgbClr val="1F497D"/>
                </a:solidFill>
              </a:rPr>
              <a:t> [</a:t>
            </a:r>
            <a:r>
              <a:rPr lang="en-US" dirty="0" err="1">
                <a:solidFill>
                  <a:srgbClr val="1F497D"/>
                </a:solidFill>
              </a:rPr>
              <a:t>Ghani</a:t>
            </a:r>
            <a:r>
              <a:rPr lang="en-US" dirty="0">
                <a:solidFill>
                  <a:srgbClr val="1F497D"/>
                </a:solidFill>
              </a:rPr>
              <a:t>, 1991] </a:t>
            </a:r>
            <a:endParaRPr lang="ru-RU" dirty="0" smtClean="0">
              <a:solidFill>
                <a:srgbClr val="1F497D"/>
              </a:solidFill>
            </a:endParaRPr>
          </a:p>
          <a:p>
            <a:pPr marL="342900" indent="-342900">
              <a:buFont typeface="Arial"/>
              <a:buChar char="•"/>
            </a:pPr>
            <a:r>
              <a:rPr lang="ru-RU" dirty="0" smtClean="0">
                <a:solidFill>
                  <a:srgbClr val="1F497D"/>
                </a:solidFill>
              </a:rPr>
              <a:t>недостаток информации </a:t>
            </a:r>
            <a:r>
              <a:rPr lang="en-US" dirty="0">
                <a:solidFill>
                  <a:srgbClr val="1F497D"/>
                </a:solidFill>
              </a:rPr>
              <a:t>[</a:t>
            </a:r>
            <a:r>
              <a:rPr lang="en-US" dirty="0" err="1">
                <a:solidFill>
                  <a:srgbClr val="1F497D"/>
                </a:solidFill>
              </a:rPr>
              <a:t>Schibany</a:t>
            </a:r>
            <a:r>
              <a:rPr lang="en-US" dirty="0">
                <a:solidFill>
                  <a:srgbClr val="1F497D"/>
                </a:solidFill>
              </a:rPr>
              <a:t> et al., 1999] </a:t>
            </a:r>
            <a:endParaRPr lang="ru-RU" dirty="0" smtClean="0">
              <a:solidFill>
                <a:srgbClr val="1F497D"/>
              </a:solidFill>
            </a:endParaRPr>
          </a:p>
          <a:p>
            <a:pPr marL="342900" indent="-342900">
              <a:buFont typeface="Arial"/>
              <a:buChar char="•"/>
            </a:pPr>
            <a:r>
              <a:rPr lang="ru-RU" dirty="0" smtClean="0">
                <a:solidFill>
                  <a:srgbClr val="1F497D"/>
                </a:solidFill>
              </a:rPr>
              <a:t>технические трудности при передаче и адаптации знания</a:t>
            </a:r>
            <a:r>
              <a:rPr lang="en-US" dirty="0">
                <a:solidFill>
                  <a:srgbClr val="1F497D"/>
                </a:solidFill>
              </a:rPr>
              <a:t> [</a:t>
            </a:r>
            <a:r>
              <a:rPr lang="en-US" dirty="0" err="1">
                <a:solidFill>
                  <a:srgbClr val="1F497D"/>
                </a:solidFill>
              </a:rPr>
              <a:t>Freitas</a:t>
            </a:r>
            <a:r>
              <a:rPr lang="en-US" dirty="0">
                <a:solidFill>
                  <a:srgbClr val="1F497D"/>
                </a:solidFill>
              </a:rPr>
              <a:t>, </a:t>
            </a:r>
            <a:r>
              <a:rPr lang="en-US" dirty="0" err="1">
                <a:solidFill>
                  <a:srgbClr val="1F497D"/>
                </a:solidFill>
              </a:rPr>
              <a:t>Verspagen</a:t>
            </a:r>
            <a:r>
              <a:rPr lang="en-US" dirty="0">
                <a:solidFill>
                  <a:srgbClr val="1F497D"/>
                </a:solidFill>
              </a:rPr>
              <a:t>, 2009] </a:t>
            </a:r>
            <a:endParaRPr lang="ru-RU" dirty="0" smtClean="0">
              <a:solidFill>
                <a:srgbClr val="1F497D"/>
              </a:solidFill>
            </a:endParaRPr>
          </a:p>
          <a:p>
            <a:pPr marL="342900" indent="-342900">
              <a:buFont typeface="Arial"/>
              <a:buChar char="•"/>
            </a:pPr>
            <a:r>
              <a:rPr lang="ru-RU" dirty="0">
                <a:solidFill>
                  <a:srgbClr val="1F497D"/>
                </a:solidFill>
              </a:rPr>
              <a:t>концепция </a:t>
            </a:r>
            <a:r>
              <a:rPr lang="en-US" dirty="0">
                <a:solidFill>
                  <a:srgbClr val="1F497D"/>
                </a:solidFill>
              </a:rPr>
              <a:t>revealed vs. deterring barriers [</a:t>
            </a:r>
            <a:r>
              <a:rPr lang="en-US" dirty="0" err="1">
                <a:solidFill>
                  <a:srgbClr val="1F497D"/>
                </a:solidFill>
              </a:rPr>
              <a:t>D’este</a:t>
            </a:r>
            <a:r>
              <a:rPr lang="en-US" dirty="0">
                <a:solidFill>
                  <a:srgbClr val="1F497D"/>
                </a:solidFill>
              </a:rPr>
              <a:t>, 2012]</a:t>
            </a:r>
            <a:r>
              <a:rPr lang="ru-RU" dirty="0">
                <a:solidFill>
                  <a:srgbClr val="1F497D"/>
                </a:solidFill>
              </a:rPr>
              <a:t> </a:t>
            </a:r>
          </a:p>
          <a:p>
            <a:pPr marL="342900" indent="-342900">
              <a:buFont typeface="Arial"/>
              <a:buChar char="•"/>
            </a:pPr>
            <a:r>
              <a:rPr lang="ru-RU" dirty="0">
                <a:solidFill>
                  <a:srgbClr val="1F497D"/>
                </a:solidFill>
              </a:rPr>
              <a:t>предшествующий опыт снижает «давление» барьеров</a:t>
            </a:r>
            <a:r>
              <a:rPr lang="en-US" dirty="0">
                <a:solidFill>
                  <a:srgbClr val="1F497D"/>
                </a:solidFill>
              </a:rPr>
              <a:t> [Hall et al., 2001]</a:t>
            </a:r>
          </a:p>
          <a:p>
            <a:pPr marL="342900" indent="-342900">
              <a:buFont typeface="Arial"/>
              <a:buChar char="•"/>
            </a:pPr>
            <a:endParaRPr lang="ru-RU" dirty="0" smtClean="0">
              <a:solidFill>
                <a:srgbClr val="1F497D"/>
              </a:solidFill>
            </a:endParaRPr>
          </a:p>
        </p:txBody>
      </p:sp>
      <p:sp>
        <p:nvSpPr>
          <p:cNvPr id="9" name="TextBox 8"/>
          <p:cNvSpPr txBox="1"/>
          <p:nvPr/>
        </p:nvSpPr>
        <p:spPr>
          <a:xfrm>
            <a:off x="1947333" y="4628444"/>
            <a:ext cx="184666" cy="369332"/>
          </a:xfrm>
          <a:prstGeom prst="rect">
            <a:avLst/>
          </a:prstGeom>
          <a:noFill/>
        </p:spPr>
        <p:txBody>
          <a:bodyPr wrap="none" rtlCol="0">
            <a:spAutoFit/>
          </a:bodyPr>
          <a:lstStyle/>
          <a:p>
            <a:endParaRPr lang="en-US" dirty="0"/>
          </a:p>
        </p:txBody>
      </p:sp>
      <p:sp>
        <p:nvSpPr>
          <p:cNvPr id="10" name="TextBox 9"/>
          <p:cNvSpPr txBox="1"/>
          <p:nvPr/>
        </p:nvSpPr>
        <p:spPr>
          <a:xfrm>
            <a:off x="409222" y="43603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7471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0" y="115888"/>
            <a:ext cx="9144000" cy="6858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defTabSz="895350">
              <a:lnSpc>
                <a:spcPct val="90000"/>
              </a:lnSpc>
            </a:pPr>
            <a:r>
              <a:rPr lang="ru-RU" sz="1800" b="1">
                <a:solidFill>
                  <a:srgbClr val="660066"/>
                </a:solidFill>
              </a:rPr>
              <a:t>Ограничения в росте спроса предприятий на результаты отечественных научных разработок (предприятия и научные организации)</a:t>
            </a:r>
          </a:p>
        </p:txBody>
      </p:sp>
      <p:sp>
        <p:nvSpPr>
          <p:cNvPr id="458755" name="Rectangle 3"/>
          <p:cNvSpPr>
            <a:spLocks noChangeArrowheads="1"/>
          </p:cNvSpPr>
          <p:nvPr/>
        </p:nvSpPr>
        <p:spPr bwMode="auto">
          <a:xfrm>
            <a:off x="251520" y="5373216"/>
            <a:ext cx="8610600" cy="1124744"/>
          </a:xfrm>
          <a:prstGeom prst="rect">
            <a:avLst/>
          </a:prstGeom>
          <a:noFill/>
          <a:ln>
            <a:noFill/>
          </a:ln>
          <a:effectLst/>
        </p:spPr>
        <p:txBody>
          <a:bodyPr anchor="b"/>
          <a:lstStyle/>
          <a:p>
            <a:pPr algn="just">
              <a:spcBef>
                <a:spcPct val="30000"/>
              </a:spcBef>
              <a:buClrTx/>
              <a:buFont typeface="Wingdings" charset="0"/>
              <a:buChar char="q"/>
            </a:pPr>
            <a:r>
              <a:rPr lang="en-US" sz="1400" b="1" dirty="0">
                <a:solidFill>
                  <a:srgbClr val="17086E"/>
                </a:solidFill>
                <a:latin typeface="Times New Roman" charset="0"/>
              </a:rPr>
              <a:t> </a:t>
            </a:r>
            <a:r>
              <a:rPr lang="ru-RU" sz="1400" b="1" dirty="0">
                <a:solidFill>
                  <a:srgbClr val="17086E"/>
                </a:solidFill>
                <a:latin typeface="Times New Roman" charset="0"/>
              </a:rPr>
              <a:t>Неэффективность политики по стимулированию спроса на отечественные разработки и неразвитость информационной среды на рынке результатов НИОКР </a:t>
            </a:r>
            <a:endParaRPr lang="ru-RU" sz="1400" b="1" dirty="0" smtClean="0">
              <a:solidFill>
                <a:srgbClr val="17086E"/>
              </a:solidFill>
              <a:latin typeface="Times New Roman" charset="0"/>
            </a:endParaRPr>
          </a:p>
          <a:p>
            <a:pPr algn="just">
              <a:spcBef>
                <a:spcPct val="30000"/>
              </a:spcBef>
              <a:buClrTx/>
              <a:buFont typeface="Wingdings" charset="0"/>
              <a:buChar char="q"/>
            </a:pPr>
            <a:r>
              <a:rPr lang="ru-RU" sz="1400" b="1" dirty="0">
                <a:solidFill>
                  <a:srgbClr val="17086E"/>
                </a:solidFill>
                <a:latin typeface="Times New Roman" charset="0"/>
              </a:rPr>
              <a:t> </a:t>
            </a:r>
            <a:r>
              <a:rPr lang="ru-RU" sz="1400" b="1" dirty="0" smtClean="0">
                <a:solidFill>
                  <a:srgbClr val="17086E"/>
                </a:solidFill>
                <a:latin typeface="Times New Roman" charset="0"/>
              </a:rPr>
              <a:t>Представители </a:t>
            </a:r>
            <a:r>
              <a:rPr lang="ru-RU" sz="1400" b="1" dirty="0">
                <a:solidFill>
                  <a:srgbClr val="17086E"/>
                </a:solidFill>
                <a:latin typeface="Times New Roman" charset="0"/>
              </a:rPr>
              <a:t>научных организаций </a:t>
            </a:r>
            <a:r>
              <a:rPr lang="ru-RU" sz="1400" b="1" dirty="0" smtClean="0">
                <a:solidFill>
                  <a:srgbClr val="17086E"/>
                </a:solidFill>
                <a:latin typeface="Times New Roman" charset="0"/>
              </a:rPr>
              <a:t>- проблема </a:t>
            </a:r>
            <a:r>
              <a:rPr lang="ru-RU" sz="1400" b="1" dirty="0">
                <a:solidFill>
                  <a:srgbClr val="17086E"/>
                </a:solidFill>
                <a:latin typeface="Times New Roman" charset="0"/>
              </a:rPr>
              <a:t>недостаточной комплексности </a:t>
            </a:r>
            <a:r>
              <a:rPr lang="ru-RU" sz="1400" b="1" dirty="0" smtClean="0">
                <a:solidFill>
                  <a:srgbClr val="17086E"/>
                </a:solidFill>
                <a:latin typeface="Times New Roman" charset="0"/>
              </a:rPr>
              <a:t>услуг; проблема </a:t>
            </a:r>
            <a:r>
              <a:rPr lang="ru-RU" sz="1400" b="1" dirty="0">
                <a:solidFill>
                  <a:srgbClr val="17086E"/>
                </a:solidFill>
                <a:latin typeface="Times New Roman" charset="0"/>
              </a:rPr>
              <a:t>с правами на результаты НИОКР, выполненных за счет бюджетных средств.</a:t>
            </a:r>
          </a:p>
        </p:txBody>
      </p:sp>
      <p:graphicFrame>
        <p:nvGraphicFramePr>
          <p:cNvPr id="458756" name="Object 4"/>
          <p:cNvGraphicFramePr>
            <a:graphicFrameLocks noChangeAspect="1"/>
          </p:cNvGraphicFramePr>
          <p:nvPr/>
        </p:nvGraphicFramePr>
        <p:xfrm>
          <a:off x="381000" y="914400"/>
          <a:ext cx="5334000" cy="4237038"/>
        </p:xfrm>
        <a:graphic>
          <a:graphicData uri="http://schemas.openxmlformats.org/presentationml/2006/ole">
            <mc:AlternateContent xmlns:mc="http://schemas.openxmlformats.org/markup-compatibility/2006">
              <mc:Choice xmlns:v="urn:schemas-microsoft-com:vml" Requires="v">
                <p:oleObj spid="_x0000_s1064" name="Диаграмма" r:id="rId3" imgW="7307362" imgH="3853804" progId="Excel.Chart.8">
                  <p:embed/>
                </p:oleObj>
              </mc:Choice>
              <mc:Fallback>
                <p:oleObj name="Диаграмма" r:id="rId3" imgW="7307362" imgH="385380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5334000" cy="4237038"/>
                      </a:xfrm>
                      <a:prstGeom prst="rect">
                        <a:avLst/>
                      </a:prstGeom>
                      <a:noFill/>
                      <a:ln>
                        <a:noFill/>
                      </a:ln>
                      <a:effectLst/>
                      <a:extLst>
                        <a:ext uri="{909E8E84-426E-40dd-AFC4-6F175D3DCCD1}">
                          <a14:hiddenFill xmlns:a14="http://schemas.microsoft.com/office/drawing/2010/main">
                            <a:gradFill rotWithShape="0">
                              <a:gsLst>
                                <a:gs pos="0">
                                  <a:srgbClr val="0066FF">
                                    <a:gamma/>
                                    <a:shade val="46275"/>
                                    <a:invGamma/>
                                  </a:srgbClr>
                                </a:gs>
                                <a:gs pos="50000">
                                  <a:srgbClr val="0066FF"/>
                                </a:gs>
                                <a:gs pos="100000">
                                  <a:srgbClr val="0066FF">
                                    <a:gamma/>
                                    <a:shade val="46275"/>
                                    <a:invGamma/>
                                  </a:srgbClr>
                                </a:gs>
                              </a:gsLst>
                              <a:lin ang="5400000" scaled="1"/>
                            </a:gradFill>
                          </a14:hiddenFill>
                        </a:ex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8757" name="Text Box 5"/>
          <p:cNvSpPr txBox="1">
            <a:spLocks noChangeArrowheads="1"/>
          </p:cNvSpPr>
          <p:nvPr/>
        </p:nvSpPr>
        <p:spPr bwMode="auto">
          <a:xfrm>
            <a:off x="3733800" y="1066800"/>
            <a:ext cx="5105400" cy="2133600"/>
          </a:xfrm>
          <a:prstGeom prst="rect">
            <a:avLst/>
          </a:prstGeom>
          <a:solidFill>
            <a:srgbClr val="FFFFFF">
              <a:alpha val="50000"/>
            </a:srgbClr>
          </a:solidFill>
          <a:ln w="9525">
            <a:solidFill>
              <a:srgbClr val="000000"/>
            </a:solidFill>
            <a:miter lim="800000"/>
            <a:headEnd/>
            <a:tailEnd/>
          </a:ln>
        </p:spPr>
        <p:txBody>
          <a:bodyPr/>
          <a:lstStyle/>
          <a:p>
            <a:pPr algn="l" eaLnBrk="0" hangingPunct="0">
              <a:spcBef>
                <a:spcPct val="0"/>
              </a:spcBef>
              <a:buClrTx/>
              <a:buFontTx/>
              <a:buNone/>
            </a:pPr>
            <a:r>
              <a:rPr lang="ru-RU" sz="1200" b="0">
                <a:solidFill>
                  <a:schemeClr val="tx1"/>
                </a:solidFill>
                <a:latin typeface="Times New Roman" charset="0"/>
              </a:rPr>
              <a:t>1 - Росту спроса на отечественные разработки ничто не препятствует;</a:t>
            </a:r>
          </a:p>
          <a:p>
            <a:pPr algn="l" eaLnBrk="0" hangingPunct="0">
              <a:spcBef>
                <a:spcPct val="0"/>
              </a:spcBef>
              <a:buClrTx/>
              <a:buFontTx/>
              <a:buNone/>
            </a:pPr>
            <a:endParaRPr lang="ru-RU" sz="400" b="0">
              <a:solidFill>
                <a:schemeClr val="tx1"/>
              </a:solidFill>
              <a:latin typeface="Times New Roman" charset="0"/>
            </a:endParaRPr>
          </a:p>
          <a:p>
            <a:pPr algn="l" eaLnBrk="0" hangingPunct="0">
              <a:spcBef>
                <a:spcPct val="0"/>
              </a:spcBef>
              <a:buClrTx/>
              <a:buFontTx/>
              <a:buNone/>
            </a:pPr>
            <a:r>
              <a:rPr lang="ru-RU" sz="1200" b="0">
                <a:solidFill>
                  <a:schemeClr val="tx1"/>
                </a:solidFill>
                <a:latin typeface="Times New Roman" charset="0"/>
              </a:rPr>
              <a:t>2- На рынке можно приобрести более дешевые и качественные разработки зарубежных компаний;</a:t>
            </a:r>
          </a:p>
          <a:p>
            <a:pPr algn="l" eaLnBrk="0" hangingPunct="0">
              <a:spcBef>
                <a:spcPct val="0"/>
              </a:spcBef>
              <a:buClrTx/>
              <a:buFontTx/>
              <a:buNone/>
            </a:pPr>
            <a:endParaRPr lang="ru-RU" sz="400" b="0">
              <a:solidFill>
                <a:schemeClr val="tx1"/>
              </a:solidFill>
              <a:latin typeface="Times New Roman" charset="0"/>
            </a:endParaRPr>
          </a:p>
          <a:p>
            <a:pPr algn="l" eaLnBrk="0" hangingPunct="0">
              <a:spcBef>
                <a:spcPct val="0"/>
              </a:spcBef>
              <a:buClrTx/>
              <a:buFontTx/>
              <a:buNone/>
            </a:pPr>
            <a:r>
              <a:rPr lang="ru-RU" sz="1200" b="0">
                <a:solidFill>
                  <a:schemeClr val="tx1"/>
                </a:solidFill>
                <a:latin typeface="Times New Roman" charset="0"/>
              </a:rPr>
              <a:t>3- Отечественные разработчики не ориентируются на нужды конкретного заказчика; </a:t>
            </a:r>
          </a:p>
          <a:p>
            <a:pPr algn="l" eaLnBrk="0" hangingPunct="0">
              <a:spcBef>
                <a:spcPct val="0"/>
              </a:spcBef>
              <a:buClrTx/>
              <a:buFontTx/>
              <a:buNone/>
            </a:pPr>
            <a:endParaRPr lang="ru-RU" sz="400" b="0">
              <a:solidFill>
                <a:schemeClr val="tx1"/>
              </a:solidFill>
              <a:latin typeface="Times New Roman" charset="0"/>
            </a:endParaRPr>
          </a:p>
          <a:p>
            <a:pPr algn="l" eaLnBrk="0" hangingPunct="0">
              <a:spcBef>
                <a:spcPct val="0"/>
              </a:spcBef>
              <a:buClrTx/>
              <a:buFontTx/>
              <a:buNone/>
            </a:pPr>
            <a:r>
              <a:rPr lang="ru-RU" sz="1200" b="0">
                <a:solidFill>
                  <a:schemeClr val="tx1"/>
                </a:solidFill>
                <a:latin typeface="Times New Roman" charset="0"/>
              </a:rPr>
              <a:t>4- Отечественные научные организации не могут предложить необходимый комплекс услуг;</a:t>
            </a:r>
          </a:p>
          <a:p>
            <a:pPr algn="l" eaLnBrk="0" hangingPunct="0">
              <a:spcBef>
                <a:spcPct val="0"/>
              </a:spcBef>
              <a:buClrTx/>
              <a:buFontTx/>
              <a:buNone/>
            </a:pPr>
            <a:endParaRPr lang="ru-RU" sz="400" b="0">
              <a:solidFill>
                <a:schemeClr val="tx1"/>
              </a:solidFill>
              <a:latin typeface="Times New Roman" charset="0"/>
            </a:endParaRPr>
          </a:p>
          <a:p>
            <a:pPr algn="l" eaLnBrk="0" hangingPunct="0">
              <a:spcBef>
                <a:spcPct val="0"/>
              </a:spcBef>
              <a:buClrTx/>
              <a:buFontTx/>
              <a:buNone/>
            </a:pPr>
            <a:r>
              <a:rPr lang="ru-RU" sz="1200" b="0">
                <a:solidFill>
                  <a:schemeClr val="tx1"/>
                </a:solidFill>
                <a:latin typeface="Times New Roman" charset="0"/>
              </a:rPr>
              <a:t>5- Качество отечественных разработок не соответствует потребностям предприятий;</a:t>
            </a:r>
          </a:p>
          <a:p>
            <a:pPr algn="l" eaLnBrk="0" hangingPunct="0">
              <a:spcBef>
                <a:spcPct val="0"/>
              </a:spcBef>
              <a:buClrTx/>
              <a:buFontTx/>
              <a:buNone/>
            </a:pPr>
            <a:r>
              <a:rPr lang="ru-RU" sz="1200" b="0">
                <a:solidFill>
                  <a:schemeClr val="tx1"/>
                </a:solidFill>
                <a:latin typeface="Times New Roman" charset="0"/>
              </a:rPr>
              <a:t>6- Рост цен на отечественные научные разработки.</a:t>
            </a:r>
          </a:p>
        </p:txBody>
      </p:sp>
      <p:sp>
        <p:nvSpPr>
          <p:cNvPr id="458758" name="Text Box 6"/>
          <p:cNvSpPr txBox="1">
            <a:spLocks noChangeArrowheads="1"/>
          </p:cNvSpPr>
          <p:nvPr/>
        </p:nvSpPr>
        <p:spPr bwMode="auto">
          <a:xfrm>
            <a:off x="5334000" y="3276600"/>
            <a:ext cx="3505200" cy="457200"/>
          </a:xfrm>
          <a:prstGeom prst="rect">
            <a:avLst/>
          </a:prstGeom>
          <a:solidFill>
            <a:srgbClr val="FFFFFF">
              <a:alpha val="50000"/>
            </a:srgbClr>
          </a:solidFill>
          <a:ln w="9525">
            <a:solidFill>
              <a:srgbClr val="000000"/>
            </a:solidFill>
            <a:miter lim="800000"/>
            <a:headEnd/>
            <a:tailEnd/>
          </a:ln>
        </p:spPr>
        <p:txBody>
          <a:bodyPr/>
          <a:lstStyle/>
          <a:p>
            <a:pPr algn="l" eaLnBrk="0" hangingPunct="0">
              <a:spcBef>
                <a:spcPct val="0"/>
              </a:spcBef>
              <a:buClrTx/>
              <a:buFontTx/>
              <a:buNone/>
            </a:pPr>
            <a:r>
              <a:rPr lang="ru-RU" sz="1200" b="0">
                <a:solidFill>
                  <a:schemeClr val="tx1"/>
                </a:solidFill>
                <a:latin typeface="Times New Roman" charset="0"/>
              </a:rPr>
              <a:t>7- Государство не стимулирует компании приобретать отечественные научные разработки</a:t>
            </a:r>
          </a:p>
        </p:txBody>
      </p:sp>
      <p:sp>
        <p:nvSpPr>
          <p:cNvPr id="458759" name="Text Box 7"/>
          <p:cNvSpPr txBox="1">
            <a:spLocks noChangeArrowheads="1"/>
          </p:cNvSpPr>
          <p:nvPr/>
        </p:nvSpPr>
        <p:spPr bwMode="auto">
          <a:xfrm>
            <a:off x="4419600" y="3810000"/>
            <a:ext cx="4419600" cy="990600"/>
          </a:xfrm>
          <a:prstGeom prst="rect">
            <a:avLst/>
          </a:prstGeom>
          <a:solidFill>
            <a:srgbClr val="FFFFFF">
              <a:alpha val="50000"/>
            </a:srgbClr>
          </a:solidFill>
          <a:ln w="9525">
            <a:solidFill>
              <a:srgbClr val="000000"/>
            </a:solidFill>
            <a:miter lim="800000"/>
            <a:headEnd/>
            <a:tailEnd/>
          </a:ln>
        </p:spPr>
        <p:txBody>
          <a:bodyPr/>
          <a:lstStyle/>
          <a:p>
            <a:pPr algn="l" eaLnBrk="0" hangingPunct="0">
              <a:spcBef>
                <a:spcPct val="5000"/>
              </a:spcBef>
              <a:buClrTx/>
              <a:buFontTx/>
              <a:buNone/>
            </a:pPr>
            <a:r>
              <a:rPr lang="ru-RU" sz="1200" b="0">
                <a:solidFill>
                  <a:schemeClr val="tx1"/>
                </a:solidFill>
                <a:latin typeface="Times New Roman" charset="0"/>
              </a:rPr>
              <a:t>8 -Недостаточная  информация о перспективных отечественных научных разработках.</a:t>
            </a:r>
          </a:p>
          <a:p>
            <a:pPr algn="l" eaLnBrk="0" hangingPunct="0">
              <a:spcBef>
                <a:spcPct val="5000"/>
              </a:spcBef>
              <a:buClrTx/>
              <a:buFontTx/>
              <a:buNone/>
            </a:pPr>
            <a:r>
              <a:rPr lang="ru-RU" sz="1200" b="0">
                <a:solidFill>
                  <a:schemeClr val="tx1"/>
                </a:solidFill>
                <a:latin typeface="Times New Roman" charset="0"/>
              </a:rPr>
              <a:t>9- Права на РНТД в основном принадлежат государству</a:t>
            </a:r>
          </a:p>
          <a:p>
            <a:pPr algn="l" eaLnBrk="0" hangingPunct="0">
              <a:spcBef>
                <a:spcPct val="5000"/>
              </a:spcBef>
              <a:buClrTx/>
              <a:buFontTx/>
              <a:buNone/>
            </a:pPr>
            <a:r>
              <a:rPr lang="ru-RU" sz="1200" b="0">
                <a:solidFill>
                  <a:schemeClr val="tx1"/>
                </a:solidFill>
                <a:latin typeface="Times New Roman" charset="0"/>
              </a:rPr>
              <a:t>10- Искаженное в СМИ представление о качестве отечественных научных разработок</a:t>
            </a:r>
          </a:p>
        </p:txBody>
      </p:sp>
      <p:sp>
        <p:nvSpPr>
          <p:cNvPr id="458760" name="Text Box 8"/>
          <p:cNvSpPr txBox="1">
            <a:spLocks noChangeArrowheads="1"/>
          </p:cNvSpPr>
          <p:nvPr/>
        </p:nvSpPr>
        <p:spPr bwMode="auto">
          <a:xfrm>
            <a:off x="152400" y="4038600"/>
            <a:ext cx="1981200" cy="685800"/>
          </a:xfrm>
          <a:prstGeom prst="rect">
            <a:avLst/>
          </a:prstGeom>
          <a:solidFill>
            <a:srgbClr val="FFFFFF">
              <a:alpha val="50000"/>
            </a:srgbClr>
          </a:solidFill>
          <a:ln w="9525">
            <a:solidFill>
              <a:srgbClr val="000000"/>
            </a:solidFill>
            <a:miter lim="800000"/>
            <a:headEnd/>
            <a:tailEnd/>
          </a:ln>
        </p:spPr>
        <p:txBody>
          <a:bodyPr/>
          <a:lstStyle/>
          <a:p>
            <a:pPr algn="l" eaLnBrk="0" hangingPunct="0">
              <a:spcBef>
                <a:spcPct val="5000"/>
              </a:spcBef>
              <a:buClrTx/>
              <a:buFontTx/>
              <a:buNone/>
            </a:pPr>
            <a:r>
              <a:rPr lang="ru-RU" sz="1000">
                <a:solidFill>
                  <a:schemeClr val="tx1"/>
                </a:solidFill>
                <a:latin typeface="Times New Roman" charset="0"/>
              </a:rPr>
              <a:t>!!! При опросе руководителей промышленных предприятий «подсказки» №№9,10 не использовались !!!</a:t>
            </a:r>
          </a:p>
        </p:txBody>
      </p:sp>
      <p:sp>
        <p:nvSpPr>
          <p:cNvPr id="2" name="Прямоугольник 1"/>
          <p:cNvSpPr/>
          <p:nvPr/>
        </p:nvSpPr>
        <p:spPr>
          <a:xfrm>
            <a:off x="5436097" y="4941168"/>
            <a:ext cx="3491661" cy="369332"/>
          </a:xfrm>
          <a:prstGeom prst="rect">
            <a:avLst/>
          </a:prstGeom>
        </p:spPr>
        <p:txBody>
          <a:bodyPr wrap="none">
            <a:spAutoFit/>
          </a:bodyPr>
          <a:lstStyle/>
          <a:p>
            <a:r>
              <a:rPr lang="ru-RU" sz="1200" b="1" i="1" dirty="0">
                <a:solidFill>
                  <a:srgbClr val="17086E"/>
                </a:solidFill>
                <a:latin typeface="Times New Roman" charset="0"/>
              </a:rPr>
              <a:t>И</a:t>
            </a:r>
            <a:r>
              <a:rPr lang="ru-RU" sz="1200" b="1" i="1" dirty="0" smtClean="0">
                <a:solidFill>
                  <a:srgbClr val="17086E"/>
                </a:solidFill>
                <a:latin typeface="Times New Roman" charset="0"/>
              </a:rPr>
              <a:t>сточник:</a:t>
            </a:r>
            <a:r>
              <a:rPr lang="ru-RU" sz="1200" b="1" dirty="0" smtClean="0">
                <a:solidFill>
                  <a:srgbClr val="17086E"/>
                </a:solidFill>
                <a:latin typeface="Times New Roman" charset="0"/>
              </a:rPr>
              <a:t> Межведомственный центр, 2007 год</a:t>
            </a:r>
            <a:r>
              <a:rPr lang="ru-RU" b="1" dirty="0" smtClean="0">
                <a:solidFill>
                  <a:srgbClr val="17086E"/>
                </a:solidFill>
                <a:latin typeface="Times New Roman" charset="0"/>
              </a:rPr>
              <a:t> </a:t>
            </a:r>
            <a:endParaRPr lang="ru-RU" b="1" dirty="0"/>
          </a:p>
        </p:txBody>
      </p:sp>
    </p:spTree>
    <p:extLst>
      <p:ext uri="{BB962C8B-B14F-4D97-AF65-F5344CB8AC3E}">
        <p14:creationId xmlns:p14="http://schemas.microsoft.com/office/powerpoint/2010/main" val="180729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179512" y="116632"/>
            <a:ext cx="8856984" cy="53975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defTabSz="895350">
              <a:lnSpc>
                <a:spcPct val="90000"/>
              </a:lnSpc>
            </a:pPr>
            <a:r>
              <a:rPr lang="ru-RU" sz="2000" b="1" dirty="0">
                <a:solidFill>
                  <a:srgbClr val="660066"/>
                </a:solidFill>
              </a:rPr>
              <a:t>Препятствия для увеличения спроса компаний на исследования и разработки российских научных организаций </a:t>
            </a:r>
            <a:r>
              <a:rPr lang="ru-RU" sz="2000" b="1" dirty="0" smtClean="0">
                <a:solidFill>
                  <a:srgbClr val="660066"/>
                </a:solidFill>
              </a:rPr>
              <a:t>(научные организации - 2007)</a:t>
            </a:r>
            <a:endParaRPr lang="ru-RU" sz="2000" b="1" dirty="0">
              <a:solidFill>
                <a:srgbClr val="660066"/>
              </a:solidFill>
            </a:endParaRPr>
          </a:p>
        </p:txBody>
      </p:sp>
      <p:sp>
        <p:nvSpPr>
          <p:cNvPr id="502829" name="Rectangle 45"/>
          <p:cNvSpPr>
            <a:spLocks noChangeArrowheads="1"/>
          </p:cNvSpPr>
          <p:nvPr/>
        </p:nvSpPr>
        <p:spPr bwMode="auto">
          <a:xfrm>
            <a:off x="215454" y="5814324"/>
            <a:ext cx="8928546" cy="935954"/>
          </a:xfrm>
          <a:prstGeom prst="rect">
            <a:avLst/>
          </a:prstGeom>
          <a:noFill/>
          <a:ln>
            <a:noFill/>
          </a:ln>
          <a:effectLst>
            <a:outerShdw blurRad="63500" dist="38099" dir="2700000" algn="ctr" rotWithShape="0">
              <a:schemeClr val="bg2">
                <a:alpha val="74998"/>
              </a:schemeClr>
            </a:outerShdw>
          </a:effectLst>
        </p:spPr>
        <p:txBody>
          <a:bodyPr wrap="square" lIns="36731" tIns="36731" rIns="36731" bIns="36731" anchor="ctr">
            <a:spAutoFit/>
          </a:bodyPr>
          <a:lstStyle/>
          <a:p>
            <a:pPr algn="just">
              <a:buFont typeface="Wingdings" charset="0"/>
              <a:buChar char="q"/>
              <a:tabLst>
                <a:tab pos="1122363" algn="l"/>
              </a:tabLst>
            </a:pPr>
            <a:r>
              <a:rPr lang="ru-RU" sz="1400" b="1" dirty="0"/>
              <a:t>Ощутимый эффект от стимулирования спроса на научные разработки</a:t>
            </a:r>
          </a:p>
          <a:p>
            <a:pPr algn="just">
              <a:buFont typeface="Wingdings" charset="0"/>
              <a:buChar char="q"/>
              <a:tabLst>
                <a:tab pos="1122363" algn="l"/>
              </a:tabLst>
            </a:pPr>
            <a:r>
              <a:rPr lang="ru-RU" sz="1400" b="1" dirty="0"/>
              <a:t>Существенно смягчилась проблема прав на РНТД</a:t>
            </a:r>
          </a:p>
          <a:p>
            <a:pPr algn="just">
              <a:buFont typeface="Wingdings" charset="0"/>
              <a:buChar char="q"/>
              <a:tabLst>
                <a:tab pos="1122363" algn="l"/>
              </a:tabLst>
            </a:pPr>
            <a:r>
              <a:rPr lang="ru-RU" sz="1400" b="1" dirty="0" smtClean="0"/>
              <a:t>Усиливается проблема </a:t>
            </a:r>
            <a:r>
              <a:rPr lang="ru-RU" sz="1400" b="1" dirty="0"/>
              <a:t>неразвитой информационной </a:t>
            </a:r>
            <a:r>
              <a:rPr lang="ru-RU" sz="1400" b="1" dirty="0" smtClean="0"/>
              <a:t>инфраструктуры (сектор меняется, новые возможности)</a:t>
            </a:r>
            <a:endParaRPr lang="ru-RU" sz="1400" b="1" dirty="0"/>
          </a:p>
        </p:txBody>
      </p:sp>
      <p:graphicFrame>
        <p:nvGraphicFramePr>
          <p:cNvPr id="503070" name="Group 286"/>
          <p:cNvGraphicFramePr>
            <a:graphicFrameLocks noGrp="1"/>
          </p:cNvGraphicFramePr>
          <p:nvPr>
            <p:ph idx="1"/>
          </p:nvPr>
        </p:nvGraphicFramePr>
        <p:xfrm>
          <a:off x="179388" y="908052"/>
          <a:ext cx="8856662" cy="4733413"/>
        </p:xfrm>
        <a:graphic>
          <a:graphicData uri="http://schemas.openxmlformats.org/drawingml/2006/table">
            <a:tbl>
              <a:tblPr/>
              <a:tblGrid>
                <a:gridCol w="6756400"/>
                <a:gridCol w="1098550"/>
                <a:gridCol w="1001712"/>
              </a:tblGrid>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a:ln>
                          <a:noFill/>
                        </a:ln>
                        <a:solidFill>
                          <a:srgbClr val="000000"/>
                        </a:solidFill>
                        <a:effectLst/>
                        <a:latin typeface="Arial Unicode MS" charset="0"/>
                        <a:ea typeface="Arial" charset="0"/>
                        <a:cs typeface="Times New Roman"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rgbClr val="000000"/>
                          </a:solidFill>
                          <a:effectLst/>
                          <a:latin typeface="Arial Unicode MS" charset="0"/>
                          <a:ea typeface="Arial" charset="0"/>
                          <a:cs typeface="Times New Roman" charset="0"/>
                        </a:rPr>
                        <a:t>2005</a:t>
                      </a:r>
                      <a:r>
                        <a:rPr kumimoji="0" lang="ru-RU" sz="1400" b="1" i="0" u="none" strike="noStrike" cap="none" normalizeH="0" baseline="0">
                          <a:ln>
                            <a:noFill/>
                          </a:ln>
                          <a:solidFill>
                            <a:srgbClr val="000000"/>
                          </a:solidFill>
                          <a:effectLst/>
                          <a:latin typeface="Arial" charset="0"/>
                          <a:ea typeface="Arial" charset="0"/>
                        </a:rPr>
                        <a:t> г.</a:t>
                      </a:r>
                      <a:endParaRPr kumimoji="0" lang="ru-RU" sz="1400" b="0" i="0" u="none" strike="noStrike" cap="none" normalizeH="0" baseline="0">
                        <a:ln>
                          <a:noFill/>
                        </a:ln>
                        <a:solidFill>
                          <a:schemeClr val="tx1"/>
                        </a:solidFill>
                        <a:effectLst/>
                        <a:latin typeface="Arial"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rgbClr val="000000"/>
                          </a:solidFill>
                          <a:effectLst/>
                          <a:latin typeface="Arial Unicode MS" charset="0"/>
                          <a:ea typeface="Arial" charset="0"/>
                          <a:cs typeface="Times New Roman" charset="0"/>
                        </a:rPr>
                        <a:t>2007</a:t>
                      </a:r>
                      <a:r>
                        <a:rPr kumimoji="0" lang="ru-RU" sz="1400" b="1" i="0" u="none" strike="noStrike" cap="none" normalizeH="0" baseline="0">
                          <a:ln>
                            <a:noFill/>
                          </a:ln>
                          <a:solidFill>
                            <a:srgbClr val="000000"/>
                          </a:solidFill>
                          <a:effectLst/>
                          <a:latin typeface="Arial" charset="0"/>
                          <a:ea typeface="Arial" charset="0"/>
                        </a:rPr>
                        <a:t> г.</a:t>
                      </a:r>
                      <a:endParaRPr kumimoji="0" lang="ru-RU" sz="1400" b="0" i="0" u="none" strike="noStrike" cap="none" normalizeH="0" baseline="0">
                        <a:ln>
                          <a:noFill/>
                        </a:ln>
                        <a:solidFill>
                          <a:schemeClr val="tx1"/>
                        </a:solidFill>
                        <a:effectLst/>
                        <a:latin typeface="Arial"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9900"/>
                          </a:solidFill>
                          <a:effectLst/>
                          <a:latin typeface="Arial Unicode MS" charset="0"/>
                          <a:ea typeface="Arial" charset="0"/>
                          <a:cs typeface="Times New Roman" charset="0"/>
                        </a:rPr>
                        <a:t>Государство не стимулирует российские предприятия приобретать отечественные научные разработки</a:t>
                      </a:r>
                      <a:endParaRPr kumimoji="0" lang="ru-RU" sz="1400" b="0" i="0" u="none" strike="noStrike" cap="none" normalizeH="0" baseline="0">
                        <a:ln>
                          <a:noFill/>
                        </a:ln>
                        <a:solidFill>
                          <a:srgbClr val="009900"/>
                        </a:solidFill>
                        <a:effectLst/>
                        <a:latin typeface="Arial Unicode MS" charset="0"/>
                        <a:ea typeface="Arial"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9900"/>
                          </a:solidFill>
                          <a:effectLst/>
                          <a:latin typeface="Arial Unicode MS" charset="0"/>
                          <a:ea typeface="Arial" charset="0"/>
                          <a:cs typeface="Times New Roman" charset="0"/>
                        </a:rPr>
                        <a:t>80</a:t>
                      </a:r>
                      <a:r>
                        <a:rPr kumimoji="0" lang="ru-RU" sz="1600" b="0" i="0" u="none" strike="noStrike" cap="none" normalizeH="0" baseline="0">
                          <a:ln>
                            <a:noFill/>
                          </a:ln>
                          <a:solidFill>
                            <a:srgbClr val="009900"/>
                          </a:solidFill>
                          <a:effectLst/>
                          <a:latin typeface="Arial Unicode MS" charset="0"/>
                          <a:ea typeface="Arial" charset="0"/>
                          <a:cs typeface="Times New Roman" charset="0"/>
                        </a:rPr>
                        <a:t>%</a:t>
                      </a:r>
                      <a:endParaRPr kumimoji="0" lang="ru-RU" sz="1600" b="0" i="0" u="none" strike="noStrike" cap="none" normalizeH="0" baseline="0">
                        <a:ln>
                          <a:noFill/>
                        </a:ln>
                        <a:solidFill>
                          <a:srgbClr val="009900"/>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9900"/>
                          </a:solidFill>
                          <a:effectLst/>
                          <a:latin typeface="Arial Unicode MS" charset="0"/>
                          <a:ea typeface="Arial" charset="0"/>
                          <a:cs typeface="Times New Roman" charset="0"/>
                        </a:rPr>
                        <a:t>69%</a:t>
                      </a:r>
                      <a:endParaRPr kumimoji="0" lang="ru-RU" sz="1600" b="0" i="0" u="none" strike="noStrike" cap="none" normalizeH="0" baseline="0">
                        <a:ln>
                          <a:noFill/>
                        </a:ln>
                        <a:solidFill>
                          <a:srgbClr val="009900"/>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FF0000"/>
                          </a:solidFill>
                          <a:effectLst/>
                          <a:latin typeface="Arial Unicode MS" charset="0"/>
                          <a:ea typeface="Arial" charset="0"/>
                          <a:cs typeface="Times New Roman" charset="0"/>
                        </a:rPr>
                        <a:t>Недостаток  информации о перспективных отечественных научных разработках</a:t>
                      </a:r>
                      <a:endParaRPr kumimoji="0" lang="ru-RU" sz="1400" b="0" i="0" u="none" strike="noStrike" cap="none" normalizeH="0" baseline="0">
                        <a:ln>
                          <a:noFill/>
                        </a:ln>
                        <a:solidFill>
                          <a:srgbClr val="FF0000"/>
                        </a:solidFill>
                        <a:effectLst/>
                        <a:latin typeface="Arial Unicode MS" charset="0"/>
                        <a:ea typeface="Arial"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FF0000"/>
                          </a:solidFill>
                          <a:effectLst/>
                          <a:latin typeface="Arial Unicode MS" charset="0"/>
                          <a:ea typeface="Arial" charset="0"/>
                          <a:cs typeface="Times New Roman" charset="0"/>
                        </a:rPr>
                        <a:t>40%</a:t>
                      </a:r>
                      <a:endParaRPr kumimoji="0" lang="ru-RU" sz="1600" b="0" i="0" u="none" strike="noStrike" cap="none" normalizeH="0" baseline="0">
                        <a:ln>
                          <a:noFill/>
                        </a:ln>
                        <a:solidFill>
                          <a:srgbClr val="FF0000"/>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FF0000"/>
                          </a:solidFill>
                          <a:effectLst/>
                          <a:latin typeface="Arial Unicode MS" charset="0"/>
                          <a:ea typeface="Arial" charset="0"/>
                          <a:cs typeface="Times New Roman" charset="0"/>
                        </a:rPr>
                        <a:t>5</a:t>
                      </a:r>
                      <a:r>
                        <a:rPr kumimoji="0" lang="ru-RU" sz="1600" b="0" i="0" u="none" strike="noStrike" cap="none" normalizeH="0" baseline="0">
                          <a:ln>
                            <a:noFill/>
                          </a:ln>
                          <a:solidFill>
                            <a:srgbClr val="FF0000"/>
                          </a:solidFill>
                          <a:effectLst/>
                          <a:latin typeface="Arial" charset="0"/>
                          <a:ea typeface="Arial" charset="0"/>
                        </a:rPr>
                        <a:t>3%</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Отечественным научным организациям сложно предоставить необходимый комплекс услуг</a:t>
                      </a:r>
                      <a:endParaRPr kumimoji="0" lang="ru-RU" sz="1400" b="0" i="0" u="none" strike="noStrike" cap="none" normalizeH="0" baseline="0">
                        <a:ln>
                          <a:noFill/>
                        </a:ln>
                        <a:solidFill>
                          <a:schemeClr val="tx1"/>
                        </a:solidFill>
                        <a:effectLst/>
                        <a:latin typeface="Arial Unicode MS" charset="0"/>
                        <a:ea typeface="Arial"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rPr>
                        <a:t>30%</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29%</a:t>
                      </a:r>
                      <a:endParaRPr kumimoji="0" lang="ru-RU" sz="1600" b="0" i="0" u="none" strike="noStrike" cap="none" normalizeH="0" baseline="0">
                        <a:ln>
                          <a:noFill/>
                        </a:ln>
                        <a:solidFill>
                          <a:schemeClr val="tx1"/>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На рынке можно приобрести более дешевые и качественные разработки зарубежных компаний</a:t>
                      </a:r>
                      <a:endParaRPr kumimoji="0" lang="ru-RU" sz="1400" b="0" i="0" u="none" strike="noStrike" cap="none" normalizeH="0" baseline="0">
                        <a:ln>
                          <a:noFill/>
                        </a:ln>
                        <a:solidFill>
                          <a:schemeClr val="tx1"/>
                        </a:solidFill>
                        <a:effectLst/>
                        <a:latin typeface="Arial Unicode MS" charset="0"/>
                        <a:ea typeface="Arial"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1</a:t>
                      </a:r>
                      <a:r>
                        <a:rPr kumimoji="0" lang="ru-RU" sz="1600" b="0" i="0" u="none" strike="noStrike" cap="none" normalizeH="0" baseline="0">
                          <a:ln>
                            <a:noFill/>
                          </a:ln>
                          <a:solidFill>
                            <a:srgbClr val="000000"/>
                          </a:solidFill>
                          <a:effectLst/>
                          <a:latin typeface="Arial" charset="0"/>
                          <a:ea typeface="Arial" charset="0"/>
                        </a:rPr>
                        <a:t>8%</a:t>
                      </a:r>
                      <a:endParaRPr kumimoji="0" lang="ru-RU" sz="1600" b="0" i="0" u="none" strike="noStrike" cap="none" normalizeH="0" baseline="0">
                        <a:ln>
                          <a:noFill/>
                        </a:ln>
                        <a:solidFill>
                          <a:schemeClr val="tx1"/>
                        </a:solidFill>
                        <a:effectLst/>
                        <a:latin typeface="Arial"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22%</a:t>
                      </a:r>
                      <a:endParaRPr kumimoji="0" lang="ru-RU" sz="1600" b="0" i="0" u="none" strike="noStrike" cap="none" normalizeH="0" baseline="0">
                        <a:ln>
                          <a:noFill/>
                        </a:ln>
                        <a:solidFill>
                          <a:schemeClr val="tx1"/>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Искаженное в СМИ представление о качестве отечественных научных разработок </a:t>
                      </a:r>
                      <a:endParaRPr kumimoji="0" lang="ru-RU" sz="1400" b="0" i="0" u="none" strike="noStrike" cap="none" normalizeH="0" baseline="0">
                        <a:ln>
                          <a:noFill/>
                        </a:ln>
                        <a:solidFill>
                          <a:schemeClr val="tx1"/>
                        </a:solidFill>
                        <a:effectLst/>
                        <a:latin typeface="Arial Unicode MS" charset="0"/>
                        <a:ea typeface="Arial"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20%</a:t>
                      </a:r>
                      <a:endParaRPr kumimoji="0" lang="ru-RU" sz="1600" b="0" i="0" u="none" strike="noStrike" cap="none" normalizeH="0" baseline="0">
                        <a:ln>
                          <a:noFill/>
                        </a:ln>
                        <a:solidFill>
                          <a:schemeClr val="tx1"/>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21%</a:t>
                      </a:r>
                      <a:endParaRPr kumimoji="0" lang="ru-RU" sz="1600" b="0" i="0" u="none" strike="noStrike" cap="none" normalizeH="0" baseline="0">
                        <a:ln>
                          <a:noFill/>
                        </a:ln>
                        <a:solidFill>
                          <a:schemeClr val="tx1"/>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Рост цен на отечественные научные разработки</a:t>
                      </a:r>
                      <a:endParaRPr kumimoji="0" lang="ru-RU" sz="1400" b="0" i="0" u="none" strike="noStrike" cap="none" normalizeH="0" baseline="0">
                        <a:ln>
                          <a:noFill/>
                        </a:ln>
                        <a:solidFill>
                          <a:schemeClr val="tx1"/>
                        </a:solidFill>
                        <a:effectLst/>
                        <a:latin typeface="Arial Unicode MS" charset="0"/>
                        <a:ea typeface="Arial"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1</a:t>
                      </a:r>
                      <a:r>
                        <a:rPr kumimoji="0" lang="ru-RU" sz="1600" b="0" i="0" u="none" strike="noStrike" cap="none" normalizeH="0" baseline="0">
                          <a:ln>
                            <a:noFill/>
                          </a:ln>
                          <a:solidFill>
                            <a:srgbClr val="000000"/>
                          </a:solidFill>
                          <a:effectLst/>
                          <a:latin typeface="Arial" charset="0"/>
                          <a:ea typeface="Arial" charset="0"/>
                        </a:rPr>
                        <a:t>8%</a:t>
                      </a:r>
                      <a:endParaRPr kumimoji="0" lang="ru-RU" sz="1600" b="0" i="0" u="none" strike="noStrike" cap="none" normalizeH="0" baseline="0">
                        <a:ln>
                          <a:noFill/>
                        </a:ln>
                        <a:solidFill>
                          <a:schemeClr val="tx1"/>
                        </a:solidFill>
                        <a:effectLst/>
                        <a:latin typeface="Arial"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19%</a:t>
                      </a:r>
                      <a:endParaRPr kumimoji="0" lang="ru-RU" sz="1600" b="0" i="0" u="none" strike="noStrike" cap="none" normalizeH="0" baseline="0">
                        <a:ln>
                          <a:noFill/>
                        </a:ln>
                        <a:solidFill>
                          <a:schemeClr val="tx1"/>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9900"/>
                          </a:solidFill>
                          <a:effectLst/>
                          <a:latin typeface="Arial Unicode MS" charset="0"/>
                          <a:ea typeface="Arial" charset="0"/>
                          <a:cs typeface="Times New Roman" charset="0"/>
                        </a:rPr>
                        <a:t>Права на результаты научно-технической деятельности в основном принадлежат государству </a:t>
                      </a: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9900"/>
                          </a:solidFill>
                          <a:effectLst/>
                          <a:latin typeface="Arial Unicode MS" charset="0"/>
                          <a:ea typeface="Arial" charset="0"/>
                          <a:cs typeface="Times New Roman" charset="0"/>
                        </a:rPr>
                        <a:t>26%</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9900"/>
                          </a:solidFill>
                          <a:effectLst/>
                          <a:latin typeface="Arial Unicode MS" charset="0"/>
                          <a:ea typeface="Arial" charset="0"/>
                          <a:cs typeface="Times New Roman" charset="0"/>
                        </a:rPr>
                        <a:t>17%</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Отечественные разработчики слабо ориентируются на нужды конкретного заказчика</a:t>
                      </a:r>
                      <a:endParaRPr kumimoji="0" lang="ru-RU" sz="1400" b="0" i="0" u="none" strike="noStrike" cap="none" normalizeH="0" baseline="0">
                        <a:ln>
                          <a:noFill/>
                        </a:ln>
                        <a:solidFill>
                          <a:schemeClr val="tx1"/>
                        </a:solidFill>
                        <a:effectLst/>
                        <a:latin typeface="Arial Unicode MS" charset="0"/>
                        <a:ea typeface="Arial" charset="0"/>
                      </a:endParaRP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1</a:t>
                      </a:r>
                      <a:r>
                        <a:rPr kumimoji="0" lang="ru-RU" sz="1600" b="0" i="0" u="none" strike="noStrike" cap="none" normalizeH="0" baseline="0">
                          <a:ln>
                            <a:noFill/>
                          </a:ln>
                          <a:solidFill>
                            <a:srgbClr val="000000"/>
                          </a:solidFill>
                          <a:effectLst/>
                          <a:latin typeface="Arial" charset="0"/>
                          <a:ea typeface="Arial" charset="0"/>
                        </a:rPr>
                        <a:t>6%</a:t>
                      </a:r>
                      <a:endParaRPr kumimoji="0" lang="ru-RU" sz="1600" b="0" i="0" u="none" strike="noStrike" cap="none" normalizeH="0" baseline="0">
                        <a:ln>
                          <a:noFill/>
                        </a:ln>
                        <a:solidFill>
                          <a:schemeClr val="tx1"/>
                        </a:solidFill>
                        <a:effectLst/>
                        <a:latin typeface="Arial"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Arial Unicode MS" charset="0"/>
                          <a:ea typeface="Arial" charset="0"/>
                          <a:cs typeface="Times New Roman" charset="0"/>
                        </a:rPr>
                        <a:t>14%</a:t>
                      </a:r>
                      <a:endParaRPr kumimoji="0" lang="ru-RU" sz="1600" b="0" i="0" u="none" strike="noStrike" cap="none" normalizeH="0" baseline="0">
                        <a:ln>
                          <a:noFill/>
                        </a:ln>
                        <a:solidFill>
                          <a:schemeClr val="tx1"/>
                        </a:solidFill>
                        <a:effectLst/>
                        <a:latin typeface="Arial Unicode MS" charset="0"/>
                        <a:ea typeface="Arial" charset="0"/>
                      </a:endParaRP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9900"/>
                          </a:solidFill>
                          <a:effectLst/>
                          <a:latin typeface="Arial Unicode MS" charset="0"/>
                          <a:ea typeface="Arial" charset="0"/>
                          <a:cs typeface="Times New Roman" charset="0"/>
                        </a:rPr>
                        <a:t>Качество отечественных разработок не соответствует потребностям компаний</a:t>
                      </a: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9900"/>
                          </a:solidFill>
                          <a:effectLst/>
                          <a:latin typeface="Arial Unicode MS" charset="0"/>
                          <a:ea typeface="Arial" charset="0"/>
                          <a:cs typeface="Times New Roman" charset="0"/>
                        </a:rPr>
                        <a:t>13%</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9900"/>
                          </a:solidFill>
                          <a:effectLst/>
                          <a:latin typeface="Arial Unicode MS" charset="0"/>
                          <a:ea typeface="Arial" charset="0"/>
                          <a:cs typeface="Times New Roman" charset="0"/>
                        </a:rPr>
                        <a:t>8%</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Росту спроса на отечественные разработки ничто не препятствует</a:t>
                      </a:r>
                    </a:p>
                  </a:txBody>
                  <a:tcPr marL="36731" marR="36731" marT="36731" marB="36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8%</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Arial Unicode MS" charset="0"/>
                          <a:ea typeface="Arial" charset="0"/>
                          <a:cs typeface="Times New Roman" charset="0"/>
                        </a:rPr>
                        <a:t>9%</a:t>
                      </a:r>
                    </a:p>
                  </a:txBody>
                  <a:tcPr marL="36731" marR="36731" marT="36731" marB="3673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75119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6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tx2"/>
              </a:buClr>
              <a:buSzPct val="70000"/>
              <a:buFont typeface="Wingdings" pitchFamily="2" charset="2"/>
              <a:buNone/>
              <a:defRPr/>
            </a:pPr>
            <a:endParaRPr lang="ru-RU" sz="1800"/>
          </a:p>
        </p:txBody>
      </p:sp>
      <p:sp>
        <p:nvSpPr>
          <p:cNvPr id="8" name="TextBox 1"/>
          <p:cNvSpPr txBox="1">
            <a:spLocks noChangeArrowheads="1"/>
          </p:cNvSpPr>
          <p:nvPr/>
        </p:nvSpPr>
        <p:spPr bwMode="auto">
          <a:xfrm>
            <a:off x="0" y="220663"/>
            <a:ext cx="914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rgbClr val="9BBB59"/>
                </a:solidFill>
                <a:latin typeface="Calibri" charset="0"/>
                <a:ea typeface="Arial" charset="0"/>
                <a:cs typeface="Arial" charset="0"/>
                <a:sym typeface="Wingdings 2" charset="0"/>
              </a:defRPr>
            </a:lvl1pPr>
            <a:lvl2pPr marL="742950" indent="-285750">
              <a:defRPr kumimoji="1" sz="4000">
                <a:solidFill>
                  <a:srgbClr val="9BBB59"/>
                </a:solidFill>
                <a:latin typeface="Calibri" charset="0"/>
                <a:ea typeface="Arial" charset="0"/>
                <a:sym typeface="Wingdings 2" charset="0"/>
              </a:defRPr>
            </a:lvl2pPr>
            <a:lvl3pPr marL="1143000" indent="-228600">
              <a:defRPr kumimoji="1" sz="4000">
                <a:solidFill>
                  <a:srgbClr val="9BBB59"/>
                </a:solidFill>
                <a:latin typeface="Calibri" charset="0"/>
                <a:ea typeface="Arial" charset="0"/>
                <a:sym typeface="Wingdings 2" charset="0"/>
              </a:defRPr>
            </a:lvl3pPr>
            <a:lvl4pPr marL="1600200" indent="-228600">
              <a:defRPr kumimoji="1" sz="4000">
                <a:solidFill>
                  <a:srgbClr val="9BBB59"/>
                </a:solidFill>
                <a:latin typeface="Calibri" charset="0"/>
                <a:ea typeface="Arial" charset="0"/>
                <a:sym typeface="Wingdings 2" charset="0"/>
              </a:defRPr>
            </a:lvl4pPr>
            <a:lvl5pPr marL="2057400" indent="-228600">
              <a:defRPr kumimoji="1" sz="4000">
                <a:solidFill>
                  <a:srgbClr val="9BBB59"/>
                </a:solidFill>
                <a:latin typeface="Calibri" charset="0"/>
                <a:ea typeface="Arial" charset="0"/>
                <a:sym typeface="Wingdings 2" charset="0"/>
              </a:defRPr>
            </a:lvl5pPr>
            <a:lvl6pPr marL="2514600" indent="-228600" fontAlgn="base">
              <a:spcBef>
                <a:spcPct val="0"/>
              </a:spcBef>
              <a:spcAft>
                <a:spcPct val="0"/>
              </a:spcAft>
              <a:defRPr kumimoji="1" sz="4000">
                <a:solidFill>
                  <a:srgbClr val="9BBB59"/>
                </a:solidFill>
                <a:latin typeface="Calibri" charset="0"/>
                <a:ea typeface="Arial" charset="0"/>
                <a:sym typeface="Wingdings 2" charset="0"/>
              </a:defRPr>
            </a:lvl6pPr>
            <a:lvl7pPr marL="2971800" indent="-228600" fontAlgn="base">
              <a:spcBef>
                <a:spcPct val="0"/>
              </a:spcBef>
              <a:spcAft>
                <a:spcPct val="0"/>
              </a:spcAft>
              <a:defRPr kumimoji="1" sz="4000">
                <a:solidFill>
                  <a:srgbClr val="9BBB59"/>
                </a:solidFill>
                <a:latin typeface="Calibri" charset="0"/>
                <a:ea typeface="Arial" charset="0"/>
                <a:sym typeface="Wingdings 2" charset="0"/>
              </a:defRPr>
            </a:lvl7pPr>
            <a:lvl8pPr marL="3429000" indent="-228600" fontAlgn="base">
              <a:spcBef>
                <a:spcPct val="0"/>
              </a:spcBef>
              <a:spcAft>
                <a:spcPct val="0"/>
              </a:spcAft>
              <a:defRPr kumimoji="1" sz="4000">
                <a:solidFill>
                  <a:srgbClr val="9BBB59"/>
                </a:solidFill>
                <a:latin typeface="Calibri" charset="0"/>
                <a:ea typeface="Arial" charset="0"/>
                <a:sym typeface="Wingdings 2" charset="0"/>
              </a:defRPr>
            </a:lvl8pPr>
            <a:lvl9pPr marL="3886200" indent="-228600" fontAlgn="base">
              <a:spcBef>
                <a:spcPct val="0"/>
              </a:spcBef>
              <a:spcAft>
                <a:spcPct val="0"/>
              </a:spcAft>
              <a:defRPr kumimoji="1" sz="4000">
                <a:solidFill>
                  <a:srgbClr val="9BBB59"/>
                </a:solidFill>
                <a:latin typeface="Calibri" charset="0"/>
                <a:ea typeface="Arial" charset="0"/>
                <a:sym typeface="Wingdings 2" charset="0"/>
              </a:defRPr>
            </a:lvl9pPr>
          </a:lstStyle>
          <a:p>
            <a:pPr algn="ctr"/>
            <a:r>
              <a:rPr kumimoji="0" lang="ru-RU" sz="2500" b="1" dirty="0" smtClean="0">
                <a:solidFill>
                  <a:srgbClr val="254061"/>
                </a:solidFill>
              </a:rPr>
              <a:t>Барьеры взаимодействия: наука </a:t>
            </a:r>
            <a:r>
              <a:rPr kumimoji="0" lang="en-US" sz="2500" b="1" dirty="0" smtClean="0">
                <a:solidFill>
                  <a:srgbClr val="254061"/>
                </a:solidFill>
              </a:rPr>
              <a:t>vs. </a:t>
            </a:r>
            <a:r>
              <a:rPr kumimoji="0" lang="ru-RU" sz="2500" b="1" dirty="0">
                <a:solidFill>
                  <a:srgbClr val="254061"/>
                </a:solidFill>
              </a:rPr>
              <a:t>б</a:t>
            </a:r>
            <a:r>
              <a:rPr kumimoji="0" lang="ru-RU" sz="2500" b="1" dirty="0" smtClean="0">
                <a:solidFill>
                  <a:srgbClr val="254061"/>
                </a:solidFill>
              </a:rPr>
              <a:t>изнес (2012)</a:t>
            </a:r>
            <a:endParaRPr kumimoji="0" lang="ru-RU" sz="2500" b="1" dirty="0">
              <a:solidFill>
                <a:srgbClr val="254061"/>
              </a:solidFill>
            </a:endParaRPr>
          </a:p>
        </p:txBody>
      </p:sp>
      <p:graphicFrame>
        <p:nvGraphicFramePr>
          <p:cNvPr id="9" name="Chart 8"/>
          <p:cNvGraphicFramePr>
            <a:graphicFrameLocks/>
          </p:cNvGraphicFramePr>
          <p:nvPr>
            <p:extLst>
              <p:ext uri="{D42A27DB-BD31-4B8C-83A1-F6EECF244321}">
                <p14:modId xmlns:p14="http://schemas.microsoft.com/office/powerpoint/2010/main" val="617871528"/>
              </p:ext>
            </p:extLst>
          </p:nvPr>
        </p:nvGraphicFramePr>
        <p:xfrm>
          <a:off x="827585" y="620688"/>
          <a:ext cx="7704856"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179513" y="4581129"/>
            <a:ext cx="8784976" cy="1600438"/>
          </a:xfrm>
          <a:prstGeom prst="rect">
            <a:avLst/>
          </a:prstGeom>
          <a:noFill/>
          <a:ln>
            <a:solidFill>
              <a:schemeClr val="accent1"/>
            </a:solidFill>
          </a:ln>
        </p:spPr>
        <p:txBody>
          <a:bodyPr wrap="square" rtlCol="0">
            <a:spAutoFit/>
          </a:bodyPr>
          <a:lstStyle/>
          <a:p>
            <a:pPr marL="342900" indent="-342900">
              <a:buFont typeface="Arial"/>
              <a:buChar char="•"/>
            </a:pPr>
            <a:r>
              <a:rPr lang="ru-RU" sz="1400" dirty="0">
                <a:solidFill>
                  <a:srgbClr val="10253F"/>
                </a:solidFill>
              </a:rPr>
              <a:t>н</a:t>
            </a:r>
            <a:r>
              <a:rPr lang="ru-RU" sz="1400" dirty="0" smtClean="0">
                <a:solidFill>
                  <a:srgbClr val="10253F"/>
                </a:solidFill>
              </a:rPr>
              <a:t>едостаточность информации – общая для компаний и институтов проблема</a:t>
            </a:r>
          </a:p>
          <a:p>
            <a:pPr indent="-342900">
              <a:buFont typeface="Arial"/>
              <a:buChar char="•"/>
            </a:pPr>
            <a:r>
              <a:rPr lang="ru-RU" sz="1400" dirty="0" smtClean="0">
                <a:solidFill>
                  <a:srgbClr val="10253F"/>
                </a:solidFill>
              </a:rPr>
              <a:t>для компаний гораздо более значимы бизнес-проблемы – цена и качество, ориентация на заказчика</a:t>
            </a:r>
          </a:p>
          <a:p>
            <a:pPr marL="342900" indent="-342900">
              <a:buFont typeface="Arial"/>
              <a:buChar char="•"/>
            </a:pPr>
            <a:r>
              <a:rPr lang="ru-RU" sz="1400" dirty="0" smtClean="0">
                <a:solidFill>
                  <a:srgbClr val="10253F"/>
                </a:solidFill>
              </a:rPr>
              <a:t>научные организации склонны к поиску внешних причин</a:t>
            </a:r>
          </a:p>
          <a:p>
            <a:pPr marL="342900" indent="-342900">
              <a:buFont typeface="Arial"/>
              <a:buChar char="•"/>
            </a:pPr>
            <a:r>
              <a:rPr lang="ru-RU" sz="1400" dirty="0" smtClean="0">
                <a:solidFill>
                  <a:srgbClr val="10253F"/>
                </a:solidFill>
              </a:rPr>
              <a:t>одной из наиболее  упоминаемых проблем является наличие более дешевых и качественных зарубежных разработок – фактор переключения в отдельных секторах </a:t>
            </a:r>
            <a:endParaRPr lang="ru-RU" sz="1400" dirty="0">
              <a:solidFill>
                <a:srgbClr val="10253F"/>
              </a:solidFill>
            </a:endParaRPr>
          </a:p>
          <a:p>
            <a:pPr marL="342900" indent="-342900">
              <a:buFont typeface="Arial"/>
              <a:buChar char="•"/>
            </a:pPr>
            <a:r>
              <a:rPr lang="ru-RU" sz="1400" dirty="0">
                <a:solidFill>
                  <a:srgbClr val="10253F"/>
                </a:solidFill>
              </a:rPr>
              <a:t>у</a:t>
            </a:r>
            <a:r>
              <a:rPr lang="ru-RU" sz="1400" dirty="0" smtClean="0">
                <a:solidFill>
                  <a:srgbClr val="10253F"/>
                </a:solidFill>
              </a:rPr>
              <a:t>силение глобальной конкуренции</a:t>
            </a:r>
          </a:p>
        </p:txBody>
      </p:sp>
      <p:sp>
        <p:nvSpPr>
          <p:cNvPr id="17" name="Oval 16"/>
          <p:cNvSpPr/>
          <p:nvPr/>
        </p:nvSpPr>
        <p:spPr>
          <a:xfrm>
            <a:off x="4644009" y="3212976"/>
            <a:ext cx="1152128" cy="288032"/>
          </a:xfrm>
          <a:prstGeom prst="ellipse">
            <a:avLst/>
          </a:prstGeom>
          <a:no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831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179512" y="116632"/>
            <a:ext cx="89644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4000">
                <a:solidFill>
                  <a:srgbClr val="9BBB59"/>
                </a:solidFill>
                <a:latin typeface="Calibri" charset="0"/>
                <a:ea typeface="Arial" charset="0"/>
                <a:cs typeface="Arial" charset="0"/>
                <a:sym typeface="Wingdings 2" charset="0"/>
              </a:defRPr>
            </a:lvl1pPr>
            <a:lvl2pPr marL="742950" indent="-285750">
              <a:defRPr kumimoji="1" sz="4000">
                <a:solidFill>
                  <a:srgbClr val="9BBB59"/>
                </a:solidFill>
                <a:latin typeface="Calibri" charset="0"/>
                <a:ea typeface="Arial" charset="0"/>
                <a:sym typeface="Wingdings 2" charset="0"/>
              </a:defRPr>
            </a:lvl2pPr>
            <a:lvl3pPr marL="1143000" indent="-228600">
              <a:defRPr kumimoji="1" sz="4000">
                <a:solidFill>
                  <a:srgbClr val="9BBB59"/>
                </a:solidFill>
                <a:latin typeface="Calibri" charset="0"/>
                <a:ea typeface="Arial" charset="0"/>
                <a:sym typeface="Wingdings 2" charset="0"/>
              </a:defRPr>
            </a:lvl3pPr>
            <a:lvl4pPr marL="1600200" indent="-228600">
              <a:defRPr kumimoji="1" sz="4000">
                <a:solidFill>
                  <a:srgbClr val="9BBB59"/>
                </a:solidFill>
                <a:latin typeface="Calibri" charset="0"/>
                <a:ea typeface="Arial" charset="0"/>
                <a:sym typeface="Wingdings 2" charset="0"/>
              </a:defRPr>
            </a:lvl4pPr>
            <a:lvl5pPr marL="2057400" indent="-228600">
              <a:defRPr kumimoji="1" sz="4000">
                <a:solidFill>
                  <a:srgbClr val="9BBB59"/>
                </a:solidFill>
                <a:latin typeface="Calibri" charset="0"/>
                <a:ea typeface="Arial" charset="0"/>
                <a:sym typeface="Wingdings 2" charset="0"/>
              </a:defRPr>
            </a:lvl5pPr>
            <a:lvl6pPr marL="2514600" indent="-228600" fontAlgn="base">
              <a:spcBef>
                <a:spcPct val="0"/>
              </a:spcBef>
              <a:spcAft>
                <a:spcPct val="0"/>
              </a:spcAft>
              <a:defRPr kumimoji="1" sz="4000">
                <a:solidFill>
                  <a:srgbClr val="9BBB59"/>
                </a:solidFill>
                <a:latin typeface="Calibri" charset="0"/>
                <a:ea typeface="Arial" charset="0"/>
                <a:sym typeface="Wingdings 2" charset="0"/>
              </a:defRPr>
            </a:lvl6pPr>
            <a:lvl7pPr marL="2971800" indent="-228600" fontAlgn="base">
              <a:spcBef>
                <a:spcPct val="0"/>
              </a:spcBef>
              <a:spcAft>
                <a:spcPct val="0"/>
              </a:spcAft>
              <a:defRPr kumimoji="1" sz="4000">
                <a:solidFill>
                  <a:srgbClr val="9BBB59"/>
                </a:solidFill>
                <a:latin typeface="Calibri" charset="0"/>
                <a:ea typeface="Arial" charset="0"/>
                <a:sym typeface="Wingdings 2" charset="0"/>
              </a:defRPr>
            </a:lvl7pPr>
            <a:lvl8pPr marL="3429000" indent="-228600" fontAlgn="base">
              <a:spcBef>
                <a:spcPct val="0"/>
              </a:spcBef>
              <a:spcAft>
                <a:spcPct val="0"/>
              </a:spcAft>
              <a:defRPr kumimoji="1" sz="4000">
                <a:solidFill>
                  <a:srgbClr val="9BBB59"/>
                </a:solidFill>
                <a:latin typeface="Calibri" charset="0"/>
                <a:ea typeface="Arial" charset="0"/>
                <a:sym typeface="Wingdings 2" charset="0"/>
              </a:defRPr>
            </a:lvl8pPr>
            <a:lvl9pPr marL="3886200" indent="-228600" fontAlgn="base">
              <a:spcBef>
                <a:spcPct val="0"/>
              </a:spcBef>
              <a:spcAft>
                <a:spcPct val="0"/>
              </a:spcAft>
              <a:defRPr kumimoji="1" sz="4000">
                <a:solidFill>
                  <a:srgbClr val="9BBB59"/>
                </a:solidFill>
                <a:latin typeface="Calibri" charset="0"/>
                <a:ea typeface="Arial" charset="0"/>
                <a:sym typeface="Wingdings 2" charset="0"/>
              </a:defRPr>
            </a:lvl9pPr>
          </a:lstStyle>
          <a:p>
            <a:r>
              <a:rPr kumimoji="0" lang="ru-RU" sz="2500" b="1" dirty="0" smtClean="0">
                <a:solidFill>
                  <a:srgbClr val="254061"/>
                </a:solidFill>
              </a:rPr>
              <a:t>Барьеры взаимодействия: бизнес-взгляд (2012)</a:t>
            </a:r>
            <a:endParaRPr kumimoji="0" lang="ru-RU" sz="2500" b="1" dirty="0">
              <a:solidFill>
                <a:srgbClr val="254061"/>
              </a:solidFill>
            </a:endParaRPr>
          </a:p>
        </p:txBody>
      </p:sp>
      <p:sp>
        <p:nvSpPr>
          <p:cNvPr id="9" name="Прямоугольник 8"/>
          <p:cNvSpPr/>
          <p:nvPr/>
        </p:nvSpPr>
        <p:spPr>
          <a:xfrm>
            <a:off x="-6350" y="6352"/>
            <a:ext cx="9144000" cy="179343"/>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buClr>
                <a:schemeClr val="tx2"/>
              </a:buClr>
              <a:buSzPct val="70000"/>
              <a:buFont typeface="Wingdings" pitchFamily="2" charset="2"/>
              <a:buNone/>
              <a:defRPr/>
            </a:pPr>
            <a:endParaRPr lang="ru-RU" sz="1100"/>
          </a:p>
        </p:txBody>
      </p:sp>
      <p:graphicFrame>
        <p:nvGraphicFramePr>
          <p:cNvPr id="14" name="Chart 13"/>
          <p:cNvGraphicFramePr>
            <a:graphicFrameLocks/>
          </p:cNvGraphicFramePr>
          <p:nvPr>
            <p:extLst>
              <p:ext uri="{D42A27DB-BD31-4B8C-83A1-F6EECF244321}">
                <p14:modId xmlns:p14="http://schemas.microsoft.com/office/powerpoint/2010/main" val="3405657117"/>
              </p:ext>
            </p:extLst>
          </p:nvPr>
        </p:nvGraphicFramePr>
        <p:xfrm>
          <a:off x="827584" y="692696"/>
          <a:ext cx="784887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7016" y="5589240"/>
            <a:ext cx="8856984" cy="1077218"/>
          </a:xfrm>
          <a:prstGeom prst="rect">
            <a:avLst/>
          </a:prstGeom>
          <a:noFill/>
          <a:ln>
            <a:solidFill>
              <a:schemeClr val="tx2"/>
            </a:solidFill>
          </a:ln>
        </p:spPr>
        <p:txBody>
          <a:bodyPr wrap="square" rtlCol="0">
            <a:spAutoFit/>
          </a:bodyPr>
          <a:lstStyle/>
          <a:p>
            <a:r>
              <a:rPr lang="ru-RU" sz="1600" dirty="0" smtClean="0">
                <a:solidFill>
                  <a:srgbClr val="10253F"/>
                </a:solidFill>
              </a:rPr>
              <a:t>Стартовая проблема </a:t>
            </a:r>
            <a:r>
              <a:rPr lang="en-US" sz="1600" dirty="0" smtClean="0">
                <a:solidFill>
                  <a:srgbClr val="10253F"/>
                </a:solidFill>
              </a:rPr>
              <a:t>–</a:t>
            </a:r>
            <a:r>
              <a:rPr lang="en-US" sz="1600" dirty="0">
                <a:solidFill>
                  <a:srgbClr val="10253F"/>
                </a:solidFill>
              </a:rPr>
              <a:t> </a:t>
            </a:r>
            <a:r>
              <a:rPr lang="en-US" sz="1600" dirty="0" err="1" smtClean="0">
                <a:solidFill>
                  <a:srgbClr val="10253F"/>
                </a:solidFill>
              </a:rPr>
              <a:t>недостаток</a:t>
            </a:r>
            <a:r>
              <a:rPr lang="en-US" sz="1600" dirty="0" smtClean="0">
                <a:solidFill>
                  <a:srgbClr val="10253F"/>
                </a:solidFill>
              </a:rPr>
              <a:t> </a:t>
            </a:r>
            <a:r>
              <a:rPr lang="en-US" sz="1600" dirty="0" err="1" smtClean="0">
                <a:solidFill>
                  <a:srgbClr val="10253F"/>
                </a:solidFill>
              </a:rPr>
              <a:t>информации</a:t>
            </a:r>
            <a:r>
              <a:rPr lang="en-US" sz="1600" dirty="0" smtClean="0">
                <a:solidFill>
                  <a:srgbClr val="10253F"/>
                </a:solidFill>
              </a:rPr>
              <a:t> </a:t>
            </a:r>
            <a:r>
              <a:rPr lang="en-US" sz="1600" dirty="0" err="1" smtClean="0">
                <a:solidFill>
                  <a:srgbClr val="10253F"/>
                </a:solidFill>
              </a:rPr>
              <a:t>о</a:t>
            </a:r>
            <a:r>
              <a:rPr lang="en-US" sz="1600" dirty="0" smtClean="0">
                <a:solidFill>
                  <a:srgbClr val="10253F"/>
                </a:solidFill>
              </a:rPr>
              <a:t> </a:t>
            </a:r>
            <a:r>
              <a:rPr lang="en-US" sz="1600" dirty="0" err="1" smtClean="0">
                <a:solidFill>
                  <a:srgbClr val="10253F"/>
                </a:solidFill>
              </a:rPr>
              <a:t>перспективных</a:t>
            </a:r>
            <a:r>
              <a:rPr lang="en-US" sz="1600" dirty="0" smtClean="0">
                <a:solidFill>
                  <a:srgbClr val="10253F"/>
                </a:solidFill>
              </a:rPr>
              <a:t> </a:t>
            </a:r>
            <a:r>
              <a:rPr lang="en-US" sz="1600" dirty="0" err="1" smtClean="0">
                <a:solidFill>
                  <a:srgbClr val="10253F"/>
                </a:solidFill>
              </a:rPr>
              <a:t>разработках</a:t>
            </a:r>
            <a:endParaRPr lang="ru-RU" sz="1600" dirty="0">
              <a:solidFill>
                <a:srgbClr val="10253F"/>
              </a:solidFill>
            </a:endParaRPr>
          </a:p>
          <a:p>
            <a:endParaRPr lang="ru-RU" sz="1600" dirty="0" smtClean="0"/>
          </a:p>
          <a:p>
            <a:r>
              <a:rPr lang="ru-RU" sz="1600" dirty="0" smtClean="0"/>
              <a:t>«Вскрывающаяся» </a:t>
            </a:r>
            <a:r>
              <a:rPr lang="ru-RU" sz="1600" dirty="0" smtClean="0">
                <a:solidFill>
                  <a:srgbClr val="10253F"/>
                </a:solidFill>
              </a:rPr>
              <a:t>проблема </a:t>
            </a:r>
            <a:r>
              <a:rPr lang="en-US" sz="1600" dirty="0" smtClean="0">
                <a:solidFill>
                  <a:srgbClr val="10253F"/>
                </a:solidFill>
              </a:rPr>
              <a:t>–</a:t>
            </a:r>
            <a:r>
              <a:rPr lang="ru-RU" sz="1600" dirty="0" smtClean="0">
                <a:solidFill>
                  <a:srgbClr val="10253F"/>
                </a:solidFill>
              </a:rPr>
              <a:t> неэффективный менеджмент (</a:t>
            </a:r>
            <a:r>
              <a:rPr lang="ru-RU" sz="1600" dirty="0" err="1" smtClean="0">
                <a:solidFill>
                  <a:srgbClr val="10253F"/>
                </a:solidFill>
              </a:rPr>
              <a:t>подтвержается</a:t>
            </a:r>
            <a:r>
              <a:rPr lang="ru-RU" sz="1600" dirty="0" smtClean="0">
                <a:solidFill>
                  <a:srgbClr val="10253F"/>
                </a:solidFill>
              </a:rPr>
              <a:t> регрессионной моделью)</a:t>
            </a:r>
            <a:endParaRPr lang="en-US" sz="1600" dirty="0">
              <a:solidFill>
                <a:srgbClr val="10253F"/>
              </a:solidFill>
            </a:endParaRPr>
          </a:p>
        </p:txBody>
      </p:sp>
    </p:spTree>
    <p:extLst>
      <p:ext uri="{BB962C8B-B14F-4D97-AF65-F5344CB8AC3E}">
        <p14:creationId xmlns:p14="http://schemas.microsoft.com/office/powerpoint/2010/main" val="14141456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6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tx2"/>
              </a:buClr>
              <a:buSzPct val="70000"/>
              <a:buFont typeface="Wingdings" pitchFamily="2" charset="2"/>
              <a:buNone/>
              <a:defRPr/>
            </a:pPr>
            <a:endParaRPr lang="ru-RU" sz="1800"/>
          </a:p>
        </p:txBody>
      </p:sp>
      <p:sp>
        <p:nvSpPr>
          <p:cNvPr id="5" name="TextBox 1"/>
          <p:cNvSpPr txBox="1">
            <a:spLocks noChangeArrowheads="1"/>
          </p:cNvSpPr>
          <p:nvPr/>
        </p:nvSpPr>
        <p:spPr bwMode="auto">
          <a:xfrm>
            <a:off x="0" y="35814"/>
            <a:ext cx="914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rgbClr val="9BBB59"/>
                </a:solidFill>
                <a:latin typeface="Calibri" charset="0"/>
                <a:ea typeface="Arial" charset="0"/>
                <a:cs typeface="Arial" charset="0"/>
                <a:sym typeface="Wingdings 2" charset="0"/>
              </a:defRPr>
            </a:lvl1pPr>
            <a:lvl2pPr marL="742950" indent="-285750">
              <a:defRPr kumimoji="1" sz="4000">
                <a:solidFill>
                  <a:srgbClr val="9BBB59"/>
                </a:solidFill>
                <a:latin typeface="Calibri" charset="0"/>
                <a:ea typeface="Arial" charset="0"/>
                <a:sym typeface="Wingdings 2" charset="0"/>
              </a:defRPr>
            </a:lvl2pPr>
            <a:lvl3pPr marL="1143000" indent="-228600">
              <a:defRPr kumimoji="1" sz="4000">
                <a:solidFill>
                  <a:srgbClr val="9BBB59"/>
                </a:solidFill>
                <a:latin typeface="Calibri" charset="0"/>
                <a:ea typeface="Arial" charset="0"/>
                <a:sym typeface="Wingdings 2" charset="0"/>
              </a:defRPr>
            </a:lvl3pPr>
            <a:lvl4pPr marL="1600200" indent="-228600">
              <a:defRPr kumimoji="1" sz="4000">
                <a:solidFill>
                  <a:srgbClr val="9BBB59"/>
                </a:solidFill>
                <a:latin typeface="Calibri" charset="0"/>
                <a:ea typeface="Arial" charset="0"/>
                <a:sym typeface="Wingdings 2" charset="0"/>
              </a:defRPr>
            </a:lvl4pPr>
            <a:lvl5pPr marL="2057400" indent="-228600">
              <a:defRPr kumimoji="1" sz="4000">
                <a:solidFill>
                  <a:srgbClr val="9BBB59"/>
                </a:solidFill>
                <a:latin typeface="Calibri" charset="0"/>
                <a:ea typeface="Arial" charset="0"/>
                <a:sym typeface="Wingdings 2" charset="0"/>
              </a:defRPr>
            </a:lvl5pPr>
            <a:lvl6pPr marL="2514600" indent="-228600" fontAlgn="base">
              <a:spcBef>
                <a:spcPct val="0"/>
              </a:spcBef>
              <a:spcAft>
                <a:spcPct val="0"/>
              </a:spcAft>
              <a:defRPr kumimoji="1" sz="4000">
                <a:solidFill>
                  <a:srgbClr val="9BBB59"/>
                </a:solidFill>
                <a:latin typeface="Calibri" charset="0"/>
                <a:ea typeface="Arial" charset="0"/>
                <a:sym typeface="Wingdings 2" charset="0"/>
              </a:defRPr>
            </a:lvl6pPr>
            <a:lvl7pPr marL="2971800" indent="-228600" fontAlgn="base">
              <a:spcBef>
                <a:spcPct val="0"/>
              </a:spcBef>
              <a:spcAft>
                <a:spcPct val="0"/>
              </a:spcAft>
              <a:defRPr kumimoji="1" sz="4000">
                <a:solidFill>
                  <a:srgbClr val="9BBB59"/>
                </a:solidFill>
                <a:latin typeface="Calibri" charset="0"/>
                <a:ea typeface="Arial" charset="0"/>
                <a:sym typeface="Wingdings 2" charset="0"/>
              </a:defRPr>
            </a:lvl7pPr>
            <a:lvl8pPr marL="3429000" indent="-228600" fontAlgn="base">
              <a:spcBef>
                <a:spcPct val="0"/>
              </a:spcBef>
              <a:spcAft>
                <a:spcPct val="0"/>
              </a:spcAft>
              <a:defRPr kumimoji="1" sz="4000">
                <a:solidFill>
                  <a:srgbClr val="9BBB59"/>
                </a:solidFill>
                <a:latin typeface="Calibri" charset="0"/>
                <a:ea typeface="Arial" charset="0"/>
                <a:sym typeface="Wingdings 2" charset="0"/>
              </a:defRPr>
            </a:lvl8pPr>
            <a:lvl9pPr marL="3886200" indent="-228600" fontAlgn="base">
              <a:spcBef>
                <a:spcPct val="0"/>
              </a:spcBef>
              <a:spcAft>
                <a:spcPct val="0"/>
              </a:spcAft>
              <a:defRPr kumimoji="1" sz="4000">
                <a:solidFill>
                  <a:srgbClr val="9BBB59"/>
                </a:solidFill>
                <a:latin typeface="Calibri" charset="0"/>
                <a:ea typeface="Arial" charset="0"/>
                <a:sym typeface="Wingdings 2" charset="0"/>
              </a:defRPr>
            </a:lvl9pPr>
          </a:lstStyle>
          <a:p>
            <a:r>
              <a:rPr kumimoji="0" lang="ru-RU" sz="2500" b="1" dirty="0">
                <a:solidFill>
                  <a:srgbClr val="254061"/>
                </a:solidFill>
              </a:rPr>
              <a:t>Барьеры </a:t>
            </a:r>
            <a:r>
              <a:rPr kumimoji="0" lang="ru-RU" sz="2500" b="1" dirty="0" smtClean="0">
                <a:solidFill>
                  <a:srgbClr val="254061"/>
                </a:solidFill>
              </a:rPr>
              <a:t>взаимодействия: взгляд науки (2012)</a:t>
            </a:r>
            <a:endParaRPr kumimoji="0" lang="ru-RU" sz="2500" b="1" dirty="0">
              <a:solidFill>
                <a:srgbClr val="254061"/>
              </a:solidFill>
            </a:endParaRPr>
          </a:p>
        </p:txBody>
      </p:sp>
      <p:graphicFrame>
        <p:nvGraphicFramePr>
          <p:cNvPr id="7" name="Chart 6"/>
          <p:cNvGraphicFramePr>
            <a:graphicFrameLocks/>
          </p:cNvGraphicFramePr>
          <p:nvPr>
            <p:extLst>
              <p:ext uri="{D42A27DB-BD31-4B8C-83A1-F6EECF244321}">
                <p14:modId xmlns:p14="http://schemas.microsoft.com/office/powerpoint/2010/main" val="2804529711"/>
              </p:ext>
            </p:extLst>
          </p:nvPr>
        </p:nvGraphicFramePr>
        <p:xfrm>
          <a:off x="1" y="548680"/>
          <a:ext cx="9108503" cy="450758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5229202"/>
            <a:ext cx="9001000" cy="1323439"/>
          </a:xfrm>
          <a:prstGeom prst="rect">
            <a:avLst/>
          </a:prstGeom>
          <a:noFill/>
          <a:ln>
            <a:solidFill>
              <a:schemeClr val="accent1"/>
            </a:solidFill>
          </a:ln>
        </p:spPr>
        <p:txBody>
          <a:bodyPr wrap="square" rtlCol="0">
            <a:spAutoFit/>
          </a:bodyPr>
          <a:lstStyle/>
          <a:p>
            <a:pPr marL="342900" indent="-342900">
              <a:buFont typeface="Arial"/>
              <a:buChar char="•"/>
            </a:pPr>
            <a:r>
              <a:rPr lang="ru-RU" sz="1600" dirty="0" smtClean="0">
                <a:solidFill>
                  <a:srgbClr val="10253F"/>
                </a:solidFill>
              </a:rPr>
              <a:t>При наличии опыта взаимодействия в большей степени осознаются такие внешние проблемы, как плохое </a:t>
            </a:r>
            <a:r>
              <a:rPr lang="ru-RU" sz="1600" dirty="0">
                <a:solidFill>
                  <a:srgbClr val="10253F"/>
                </a:solidFill>
              </a:rPr>
              <a:t>государственное стимулирование, слабая восприимчивость </a:t>
            </a:r>
            <a:r>
              <a:rPr lang="ru-RU" sz="1600" dirty="0" smtClean="0">
                <a:solidFill>
                  <a:srgbClr val="10253F"/>
                </a:solidFill>
              </a:rPr>
              <a:t>компаний</a:t>
            </a:r>
          </a:p>
          <a:p>
            <a:pPr marL="342900" indent="-342900">
              <a:buFont typeface="Arial"/>
              <a:buChar char="•"/>
            </a:pPr>
            <a:r>
              <a:rPr lang="ru-RU" sz="1600" dirty="0" smtClean="0">
                <a:solidFill>
                  <a:srgbClr val="10253F"/>
                </a:solidFill>
              </a:rPr>
              <a:t>Существенность проблемы прав на РИД </a:t>
            </a:r>
          </a:p>
          <a:p>
            <a:pPr marL="342900" indent="-342900">
              <a:buFont typeface="Arial"/>
              <a:buChar char="•"/>
            </a:pPr>
            <a:r>
              <a:rPr lang="ru-RU" sz="1600" dirty="0" smtClean="0">
                <a:solidFill>
                  <a:srgbClr val="10253F"/>
                </a:solidFill>
              </a:rPr>
              <a:t>Есть обучение по осознанию собственных проблем (отсутствие комплекса услуг) </a:t>
            </a:r>
            <a:endParaRPr lang="ru-RU" sz="1600" dirty="0">
              <a:solidFill>
                <a:srgbClr val="10253F"/>
              </a:solidFill>
            </a:endParaRPr>
          </a:p>
        </p:txBody>
      </p:sp>
      <p:sp>
        <p:nvSpPr>
          <p:cNvPr id="6" name="Oval 1"/>
          <p:cNvSpPr/>
          <p:nvPr/>
        </p:nvSpPr>
        <p:spPr>
          <a:xfrm>
            <a:off x="3851920" y="692696"/>
            <a:ext cx="4320480" cy="864096"/>
          </a:xfrm>
          <a:prstGeom prst="ellipse">
            <a:avLst/>
          </a:prstGeom>
          <a:noFill/>
          <a:ln w="38100" cmpd="sng">
            <a:solidFill>
              <a:srgbClr val="953735"/>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Oval 1"/>
          <p:cNvSpPr/>
          <p:nvPr/>
        </p:nvSpPr>
        <p:spPr>
          <a:xfrm>
            <a:off x="3851920" y="2564904"/>
            <a:ext cx="2630430" cy="403928"/>
          </a:xfrm>
          <a:prstGeom prst="ellipse">
            <a:avLst/>
          </a:prstGeom>
          <a:noFill/>
          <a:ln w="381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38917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 y="87017"/>
            <a:ext cx="9143999" cy="461665"/>
          </a:xfrm>
          <a:prstGeom prst="rect">
            <a:avLst/>
          </a:prstGeom>
          <a:noFill/>
          <a:ln w="9525">
            <a:noFill/>
            <a:miter lim="800000"/>
            <a:headEnd/>
            <a:tailEnd/>
          </a:ln>
        </p:spPr>
        <p:txBody>
          <a:bodyPr wrap="square">
            <a:spAutoFit/>
          </a:bodyPr>
          <a:lstStyle/>
          <a:p>
            <a:pPr algn="ctr">
              <a:defRPr/>
            </a:pPr>
            <a:r>
              <a:rPr lang="ru-RU" sz="2400" b="1" dirty="0" smtClean="0">
                <a:solidFill>
                  <a:schemeClr val="accent1">
                    <a:lumMod val="75000"/>
                  </a:schemeClr>
                </a:solidFill>
                <a:latin typeface="Calibri" pitchFamily="34" charset="0"/>
              </a:rPr>
              <a:t>Используемые данные</a:t>
            </a:r>
          </a:p>
        </p:txBody>
      </p:sp>
      <p:sp>
        <p:nvSpPr>
          <p:cNvPr id="11" name="TextBox 14"/>
          <p:cNvSpPr txBox="1">
            <a:spLocks noChangeArrowheads="1"/>
          </p:cNvSpPr>
          <p:nvPr/>
        </p:nvSpPr>
        <p:spPr bwMode="auto">
          <a:xfrm>
            <a:off x="611560" y="1052736"/>
            <a:ext cx="8136904" cy="4370428"/>
          </a:xfrm>
          <a:prstGeom prst="rect">
            <a:avLst/>
          </a:prstGeom>
          <a:noFill/>
          <a:ln w="9525">
            <a:noFill/>
            <a:miter lim="800000"/>
            <a:headEnd/>
            <a:tailEnd/>
          </a:ln>
        </p:spPr>
        <p:txBody>
          <a:bodyPr wrap="square">
            <a:spAutoFit/>
          </a:bodyPr>
          <a:lstStyle/>
          <a:p>
            <a:pPr lvl="2">
              <a:spcBef>
                <a:spcPts val="1200"/>
              </a:spcBef>
            </a:pPr>
            <a:r>
              <a:rPr lang="ru-RU" b="1" dirty="0" smtClean="0">
                <a:solidFill>
                  <a:srgbClr val="595959"/>
                </a:solidFill>
                <a:latin typeface="Calibri" pitchFamily="34" charset="0"/>
              </a:rPr>
              <a:t>Результаты анкетирования</a:t>
            </a:r>
          </a:p>
          <a:p>
            <a:pPr lvl="4">
              <a:spcBef>
                <a:spcPts val="1200"/>
              </a:spcBef>
            </a:pPr>
            <a:r>
              <a:rPr lang="ru-RU" b="1" dirty="0" smtClean="0">
                <a:solidFill>
                  <a:srgbClr val="595959"/>
                </a:solidFill>
                <a:latin typeface="Calibri" pitchFamily="34" charset="0"/>
              </a:rPr>
              <a:t>2011 год </a:t>
            </a:r>
            <a:r>
              <a:rPr lang="ru-RU" b="1" dirty="0">
                <a:solidFill>
                  <a:srgbClr val="595959"/>
                </a:solidFill>
                <a:latin typeface="Calibri" pitchFamily="34" charset="0"/>
              </a:rPr>
              <a:t>- 602 компании </a:t>
            </a:r>
            <a:endParaRPr lang="ru-RU" b="1" dirty="0" smtClean="0">
              <a:solidFill>
                <a:srgbClr val="595959"/>
              </a:solidFill>
              <a:latin typeface="Calibri" pitchFamily="34" charset="0"/>
            </a:endParaRPr>
          </a:p>
          <a:p>
            <a:pPr lvl="4">
              <a:spcBef>
                <a:spcPts val="1200"/>
              </a:spcBef>
            </a:pPr>
            <a:r>
              <a:rPr lang="ru-RU" b="1" dirty="0" smtClean="0">
                <a:solidFill>
                  <a:srgbClr val="595959"/>
                </a:solidFill>
                <a:latin typeface="Calibri" pitchFamily="34" charset="0"/>
              </a:rPr>
              <a:t>2012 год </a:t>
            </a:r>
            <a:r>
              <a:rPr lang="mr-IN" b="1" dirty="0" smtClean="0">
                <a:solidFill>
                  <a:srgbClr val="595959"/>
                </a:solidFill>
                <a:latin typeface="Calibri" pitchFamily="34" charset="0"/>
              </a:rPr>
              <a:t>–</a:t>
            </a:r>
            <a:r>
              <a:rPr lang="ru-RU" b="1" dirty="0" smtClean="0">
                <a:solidFill>
                  <a:srgbClr val="595959"/>
                </a:solidFill>
                <a:latin typeface="Calibri" pitchFamily="34" charset="0"/>
              </a:rPr>
              <a:t> 652 компании, 362 </a:t>
            </a:r>
            <a:r>
              <a:rPr lang="ru-RU" b="1" dirty="0">
                <a:solidFill>
                  <a:srgbClr val="595959"/>
                </a:solidFill>
                <a:latin typeface="Calibri" pitchFamily="34" charset="0"/>
              </a:rPr>
              <a:t>научных организации</a:t>
            </a:r>
          </a:p>
          <a:p>
            <a:pPr lvl="4">
              <a:spcBef>
                <a:spcPts val="1200"/>
              </a:spcBef>
            </a:pPr>
            <a:r>
              <a:rPr lang="ru-RU" b="1" dirty="0" smtClean="0">
                <a:solidFill>
                  <a:srgbClr val="595959"/>
                </a:solidFill>
                <a:latin typeface="Calibri" pitchFamily="34" charset="0"/>
              </a:rPr>
              <a:t>2015 год </a:t>
            </a:r>
            <a:r>
              <a:rPr lang="mr-IN" b="1" dirty="0" smtClean="0">
                <a:solidFill>
                  <a:srgbClr val="595959"/>
                </a:solidFill>
                <a:latin typeface="Calibri" pitchFamily="34" charset="0"/>
              </a:rPr>
              <a:t>–</a:t>
            </a:r>
            <a:r>
              <a:rPr lang="ru-RU" b="1" dirty="0" smtClean="0">
                <a:solidFill>
                  <a:srgbClr val="595959"/>
                </a:solidFill>
                <a:latin typeface="Calibri" pitchFamily="34" charset="0"/>
              </a:rPr>
              <a:t> 658 компаний, 342 </a:t>
            </a:r>
            <a:r>
              <a:rPr lang="ru-RU" b="1" dirty="0">
                <a:solidFill>
                  <a:srgbClr val="595959"/>
                </a:solidFill>
                <a:latin typeface="Calibri" pitchFamily="34" charset="0"/>
              </a:rPr>
              <a:t>научных организации</a:t>
            </a:r>
          </a:p>
          <a:p>
            <a:pPr lvl="2">
              <a:spcBef>
                <a:spcPts val="1200"/>
              </a:spcBef>
            </a:pPr>
            <a:endParaRPr lang="ru-RU" b="1" dirty="0" smtClean="0">
              <a:solidFill>
                <a:srgbClr val="595959"/>
              </a:solidFill>
              <a:latin typeface="Calibri" pitchFamily="34" charset="0"/>
            </a:endParaRPr>
          </a:p>
          <a:p>
            <a:pPr lvl="2">
              <a:spcBef>
                <a:spcPts val="1200"/>
              </a:spcBef>
            </a:pPr>
            <a:r>
              <a:rPr lang="ru-RU" b="1" dirty="0" smtClean="0">
                <a:solidFill>
                  <a:srgbClr val="595959"/>
                </a:solidFill>
                <a:latin typeface="Calibri" pitchFamily="34" charset="0"/>
              </a:rPr>
              <a:t>Результаты углубленных интервью – </a:t>
            </a:r>
          </a:p>
          <a:p>
            <a:pPr lvl="4">
              <a:spcBef>
                <a:spcPts val="1200"/>
              </a:spcBef>
            </a:pPr>
            <a:r>
              <a:rPr lang="ru-RU" b="1" dirty="0" smtClean="0">
                <a:solidFill>
                  <a:srgbClr val="595959"/>
                </a:solidFill>
                <a:latin typeface="Calibri" pitchFamily="34" charset="0"/>
              </a:rPr>
              <a:t>2012 </a:t>
            </a:r>
            <a:r>
              <a:rPr lang="ru-RU" b="1" dirty="0">
                <a:solidFill>
                  <a:srgbClr val="595959"/>
                </a:solidFill>
                <a:latin typeface="Calibri" pitchFamily="34" charset="0"/>
              </a:rPr>
              <a:t>год </a:t>
            </a:r>
            <a:r>
              <a:rPr lang="mr-IN" b="1" dirty="0" smtClean="0">
                <a:solidFill>
                  <a:srgbClr val="595959"/>
                </a:solidFill>
                <a:latin typeface="Calibri" pitchFamily="34" charset="0"/>
              </a:rPr>
              <a:t>–</a:t>
            </a:r>
            <a:r>
              <a:rPr lang="ru-RU" b="1" dirty="0" smtClean="0">
                <a:solidFill>
                  <a:srgbClr val="595959"/>
                </a:solidFill>
                <a:latin typeface="Calibri" pitchFamily="34" charset="0"/>
              </a:rPr>
              <a:t> 40 интервью с представителями университетов и компаний, поддерживаемых по схеме «связанных грантов»  </a:t>
            </a:r>
          </a:p>
          <a:p>
            <a:pPr lvl="4">
              <a:spcBef>
                <a:spcPts val="1200"/>
              </a:spcBef>
            </a:pPr>
            <a:r>
              <a:rPr lang="ru-RU" b="1" dirty="0" smtClean="0">
                <a:solidFill>
                  <a:srgbClr val="595959"/>
                </a:solidFill>
                <a:latin typeface="Calibri" pitchFamily="34" charset="0"/>
              </a:rPr>
              <a:t>2015 год </a:t>
            </a:r>
            <a:r>
              <a:rPr lang="mr-IN" b="1" dirty="0" smtClean="0">
                <a:solidFill>
                  <a:srgbClr val="595959"/>
                </a:solidFill>
                <a:latin typeface="Calibri" pitchFamily="34" charset="0"/>
              </a:rPr>
              <a:t>–</a:t>
            </a:r>
            <a:r>
              <a:rPr lang="ru-RU" b="1" dirty="0" smtClean="0">
                <a:solidFill>
                  <a:srgbClr val="595959"/>
                </a:solidFill>
                <a:latin typeface="Calibri" pitchFamily="34" charset="0"/>
              </a:rPr>
              <a:t> 18 интервью с руководителями компаний, получавших поддержку институтов развития</a:t>
            </a:r>
            <a:endParaRPr lang="ru-RU" b="1" dirty="0">
              <a:solidFill>
                <a:srgbClr val="595959"/>
              </a:solidFill>
              <a:latin typeface="Calibri" pitchFamily="34" charset="0"/>
            </a:endParaRPr>
          </a:p>
          <a:p>
            <a:pPr lvl="4">
              <a:spcBef>
                <a:spcPts val="1200"/>
              </a:spcBef>
            </a:pPr>
            <a:endParaRPr lang="ru-RU" b="1" dirty="0">
              <a:solidFill>
                <a:srgbClr val="595959"/>
              </a:solidFill>
              <a:latin typeface="Calibri" pitchFamily="34" charset="0"/>
            </a:endParaRPr>
          </a:p>
        </p:txBody>
      </p:sp>
      <p:cxnSp>
        <p:nvCxnSpPr>
          <p:cNvPr id="6" name="Прямая соединительная линия 5"/>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3826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8"/>
          <p:cNvSpPr/>
          <p:nvPr/>
        </p:nvSpPr>
        <p:spPr>
          <a:xfrm>
            <a:off x="-6350" y="6352"/>
            <a:ext cx="9144000" cy="179343"/>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buClr>
                <a:schemeClr val="tx2"/>
              </a:buClr>
              <a:buSzPct val="70000"/>
              <a:buFont typeface="Wingdings" pitchFamily="2" charset="2"/>
              <a:buNone/>
              <a:defRPr/>
            </a:pPr>
            <a:endParaRPr lang="ru-RU" sz="1100"/>
          </a:p>
        </p:txBody>
      </p:sp>
      <p:sp>
        <p:nvSpPr>
          <p:cNvPr id="8" name="TextBox 7"/>
          <p:cNvSpPr txBox="1"/>
          <p:nvPr/>
        </p:nvSpPr>
        <p:spPr>
          <a:xfrm>
            <a:off x="107504" y="116632"/>
            <a:ext cx="8640960" cy="400110"/>
          </a:xfrm>
          <a:prstGeom prst="rect">
            <a:avLst/>
          </a:prstGeom>
          <a:noFill/>
        </p:spPr>
        <p:txBody>
          <a:bodyPr wrap="square" rtlCol="0">
            <a:spAutoFit/>
          </a:bodyPr>
          <a:lstStyle/>
          <a:p>
            <a:r>
              <a:rPr lang="ru-RU" sz="2000" b="1" dirty="0" smtClean="0">
                <a:solidFill>
                  <a:srgbClr val="10253F"/>
                </a:solidFill>
              </a:rPr>
              <a:t>Специфика различных исследовательских подсекторов</a:t>
            </a:r>
            <a:endParaRPr lang="en-US" sz="2000" b="1" dirty="0">
              <a:solidFill>
                <a:srgbClr val="10253F"/>
              </a:solidFill>
            </a:endParaRPr>
          </a:p>
        </p:txBody>
      </p:sp>
      <p:sp>
        <p:nvSpPr>
          <p:cNvPr id="10" name="TextBox 9"/>
          <p:cNvSpPr txBox="1"/>
          <p:nvPr/>
        </p:nvSpPr>
        <p:spPr>
          <a:xfrm>
            <a:off x="635000" y="1039091"/>
            <a:ext cx="184666" cy="369332"/>
          </a:xfrm>
          <a:prstGeom prst="rect">
            <a:avLst/>
          </a:prstGeom>
          <a:noFill/>
        </p:spPr>
        <p:txBody>
          <a:bodyPr wrap="none" rtlCol="0">
            <a:spAutoFit/>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179293778"/>
              </p:ext>
            </p:extLst>
          </p:nvPr>
        </p:nvGraphicFramePr>
        <p:xfrm>
          <a:off x="179512" y="548682"/>
          <a:ext cx="8856984" cy="4824535"/>
        </p:xfrm>
        <a:graphic>
          <a:graphicData uri="http://schemas.openxmlformats.org/drawingml/2006/table">
            <a:tbl>
              <a:tblPr firstRow="1" bandRow="1">
                <a:tableStyleId>{B301B821-A1FF-4177-AEE7-76D212191A09}</a:tableStyleId>
              </a:tblPr>
              <a:tblGrid>
                <a:gridCol w="3650485"/>
                <a:gridCol w="1273426"/>
                <a:gridCol w="1443216"/>
                <a:gridCol w="1188531"/>
                <a:gridCol w="1301326"/>
              </a:tblGrid>
              <a:tr h="423561">
                <a:tc>
                  <a:txBody>
                    <a:bodyPr/>
                    <a:lstStyle/>
                    <a:p>
                      <a:endParaRPr lang="en-US" dirty="0"/>
                    </a:p>
                  </a:txBody>
                  <a:tcPr/>
                </a:tc>
                <a:tc>
                  <a:txBody>
                    <a:bodyPr/>
                    <a:lstStyle/>
                    <a:p>
                      <a:pPr algn="ctr" fontAlgn="ctr"/>
                      <a:r>
                        <a:rPr lang="ru-RU" sz="1300" b="0" i="0" u="none" strike="noStrike" dirty="0">
                          <a:solidFill>
                            <a:schemeClr val="bg1"/>
                          </a:solidFill>
                          <a:effectLst/>
                          <a:latin typeface="Calibri"/>
                        </a:rPr>
                        <a:t>А</a:t>
                      </a:r>
                      <a:r>
                        <a:rPr lang="ru-RU" sz="1300" b="0" i="0" u="none" strike="noStrike" dirty="0" smtClean="0">
                          <a:solidFill>
                            <a:schemeClr val="bg1"/>
                          </a:solidFill>
                          <a:effectLst/>
                          <a:latin typeface="Calibri"/>
                        </a:rPr>
                        <a:t>кадемические </a:t>
                      </a:r>
                      <a:r>
                        <a:rPr lang="ru-RU" sz="1300" b="0" i="0" u="none" strike="noStrike" dirty="0">
                          <a:solidFill>
                            <a:schemeClr val="bg1"/>
                          </a:solidFill>
                          <a:effectLst/>
                          <a:latin typeface="Calibri"/>
                        </a:rPr>
                        <a:t>институты</a:t>
                      </a:r>
                    </a:p>
                  </a:txBody>
                  <a:tcPr marL="12700" marR="12700" marT="12700" marB="0" anchor="ctr"/>
                </a:tc>
                <a:tc>
                  <a:txBody>
                    <a:bodyPr/>
                    <a:lstStyle/>
                    <a:p>
                      <a:pPr algn="ctr" fontAlgn="ctr"/>
                      <a:r>
                        <a:rPr lang="ru-RU" sz="1300" b="0" i="0" u="none" strike="noStrike" dirty="0" smtClean="0">
                          <a:solidFill>
                            <a:schemeClr val="bg1"/>
                          </a:solidFill>
                          <a:effectLst/>
                          <a:latin typeface="Calibri"/>
                        </a:rPr>
                        <a:t>ВУЗы</a:t>
                      </a:r>
                      <a:endParaRPr lang="ru-RU" sz="1300" b="0" i="0" u="none" strike="noStrike" dirty="0">
                        <a:solidFill>
                          <a:schemeClr val="bg1"/>
                        </a:solidFill>
                        <a:effectLst/>
                        <a:latin typeface="Calibri"/>
                      </a:endParaRPr>
                    </a:p>
                  </a:txBody>
                  <a:tcPr marL="12700" marR="12700" marT="12700" marB="0" anchor="ctr"/>
                </a:tc>
                <a:tc>
                  <a:txBody>
                    <a:bodyPr/>
                    <a:lstStyle/>
                    <a:p>
                      <a:pPr algn="ctr" fontAlgn="ctr"/>
                      <a:r>
                        <a:rPr lang="ru-RU" sz="1300" b="0" i="0" u="none" strike="noStrike" dirty="0" smtClean="0">
                          <a:solidFill>
                            <a:schemeClr val="bg1"/>
                          </a:solidFill>
                          <a:effectLst/>
                          <a:latin typeface="Calibri"/>
                        </a:rPr>
                        <a:t>Отраслевые</a:t>
                      </a:r>
                      <a:r>
                        <a:rPr lang="ru-RU" sz="1300" b="0" i="0" u="none" strike="noStrike" baseline="0" dirty="0" smtClean="0">
                          <a:solidFill>
                            <a:schemeClr val="bg1"/>
                          </a:solidFill>
                          <a:effectLst/>
                          <a:latin typeface="Calibri"/>
                        </a:rPr>
                        <a:t> НИИ</a:t>
                      </a:r>
                      <a:endParaRPr lang="ru-RU" sz="1300" b="0" i="0" u="none" strike="noStrike" dirty="0">
                        <a:solidFill>
                          <a:schemeClr val="bg1"/>
                        </a:solidFill>
                        <a:effectLst/>
                        <a:latin typeface="Calibri"/>
                      </a:endParaRPr>
                    </a:p>
                  </a:txBody>
                  <a:tcPr marL="12700" marR="12700" marT="12700" marB="0" anchor="ctr"/>
                </a:tc>
                <a:tc>
                  <a:txBody>
                    <a:bodyPr/>
                    <a:lstStyle/>
                    <a:p>
                      <a:pPr algn="ctr" fontAlgn="ctr"/>
                      <a:r>
                        <a:rPr lang="ru-RU" sz="1300" b="0" i="0" u="none" strike="noStrike" dirty="0">
                          <a:solidFill>
                            <a:schemeClr val="bg1"/>
                          </a:solidFill>
                          <a:effectLst/>
                          <a:latin typeface="Calibri"/>
                        </a:rPr>
                        <a:t>З</a:t>
                      </a:r>
                      <a:r>
                        <a:rPr lang="ru-RU" sz="1300" b="0" i="0" u="none" strike="noStrike" dirty="0" smtClean="0">
                          <a:solidFill>
                            <a:schemeClr val="bg1"/>
                          </a:solidFill>
                          <a:effectLst/>
                          <a:latin typeface="Calibri"/>
                        </a:rPr>
                        <a:t>арубежные </a:t>
                      </a:r>
                      <a:r>
                        <a:rPr lang="ru-RU" sz="1300" b="0" i="0" u="none" strike="noStrike" dirty="0">
                          <a:solidFill>
                            <a:schemeClr val="bg1"/>
                          </a:solidFill>
                          <a:effectLst/>
                          <a:latin typeface="Calibri"/>
                        </a:rPr>
                        <a:t>организации</a:t>
                      </a:r>
                    </a:p>
                  </a:txBody>
                  <a:tcPr marL="12700" marR="12700" marT="12700" marB="0" anchor="ctr"/>
                </a:tc>
              </a:tr>
              <a:tr h="423561">
                <a:tc>
                  <a:txBody>
                    <a:bodyPr/>
                    <a:lstStyle/>
                    <a:p>
                      <a:pPr algn="l" fontAlgn="ctr"/>
                      <a:r>
                        <a:rPr lang="ru-RU" sz="1300" b="0" i="0" u="none" strike="noStrike" dirty="0">
                          <a:solidFill>
                            <a:srgbClr val="000000"/>
                          </a:solidFill>
                          <a:effectLst/>
                          <a:latin typeface="Calibri"/>
                        </a:rPr>
                        <a:t>ничто не препятствует</a:t>
                      </a:r>
                    </a:p>
                  </a:txBody>
                  <a:tcPr marL="12700" marR="12700" marT="12700" marB="0" anchor="ctr"/>
                </a:tc>
                <a:tc>
                  <a:txBody>
                    <a:bodyPr/>
                    <a:lstStyle/>
                    <a:p>
                      <a:pPr algn="r" fontAlgn="ctr"/>
                      <a:r>
                        <a:rPr lang="en-US" sz="1300" b="0" i="0" u="none" strike="noStrike" dirty="0">
                          <a:solidFill>
                            <a:srgbClr val="000000"/>
                          </a:solidFill>
                          <a:effectLst/>
                          <a:latin typeface="Calibri"/>
                        </a:rPr>
                        <a:t>12,10%</a:t>
                      </a:r>
                    </a:p>
                  </a:txBody>
                  <a:tcPr marL="12700" marR="12700" marT="12700" marB="0" anchor="ctr"/>
                </a:tc>
                <a:tc>
                  <a:txBody>
                    <a:bodyPr/>
                    <a:lstStyle/>
                    <a:p>
                      <a:pPr algn="r" fontAlgn="ctr"/>
                      <a:r>
                        <a:rPr lang="en-US" sz="1300" b="0" i="0" u="none" strike="noStrike" dirty="0">
                          <a:solidFill>
                            <a:srgbClr val="000000"/>
                          </a:solidFill>
                          <a:effectLst/>
                          <a:latin typeface="Calibri"/>
                        </a:rPr>
                        <a:t>23,30%</a:t>
                      </a:r>
                    </a:p>
                  </a:txBody>
                  <a:tcPr marL="12700" marR="12700" marT="12700" marB="0" anchor="ctr"/>
                </a:tc>
                <a:tc>
                  <a:txBody>
                    <a:bodyPr/>
                    <a:lstStyle/>
                    <a:p>
                      <a:pPr algn="r" fontAlgn="ctr"/>
                      <a:r>
                        <a:rPr lang="en-US" sz="1300" b="0" i="0" u="none" strike="noStrike" dirty="0">
                          <a:solidFill>
                            <a:srgbClr val="000000"/>
                          </a:solidFill>
                          <a:effectLst/>
                          <a:latin typeface="Calibri"/>
                        </a:rPr>
                        <a:t>30,70%</a:t>
                      </a:r>
                    </a:p>
                  </a:txBody>
                  <a:tcPr marL="12700" marR="12700" marT="12700" marB="0" anchor="ctr"/>
                </a:tc>
                <a:tc>
                  <a:txBody>
                    <a:bodyPr/>
                    <a:lstStyle/>
                    <a:p>
                      <a:pPr algn="r" fontAlgn="ctr"/>
                      <a:r>
                        <a:rPr lang="en-US" sz="1300" b="0" i="0" u="none" strike="noStrike" dirty="0">
                          <a:solidFill>
                            <a:srgbClr val="000000"/>
                          </a:solidFill>
                          <a:effectLst/>
                          <a:latin typeface="Calibri"/>
                        </a:rPr>
                        <a:t>9,10%</a:t>
                      </a:r>
                    </a:p>
                  </a:txBody>
                  <a:tcPr marL="12700" marR="12700" marT="12700" marB="0" anchor="ctr"/>
                </a:tc>
              </a:tr>
              <a:tr h="423561">
                <a:tc>
                  <a:txBody>
                    <a:bodyPr/>
                    <a:lstStyle/>
                    <a:p>
                      <a:pPr algn="l" fontAlgn="ctr"/>
                      <a:r>
                        <a:rPr lang="ru-RU" sz="1300" b="0" i="0" u="none" strike="noStrike" dirty="0">
                          <a:solidFill>
                            <a:srgbClr val="000000"/>
                          </a:solidFill>
                          <a:effectLst/>
                          <a:latin typeface="Calibri"/>
                        </a:rPr>
                        <a:t>негативная история </a:t>
                      </a:r>
                      <a:r>
                        <a:rPr lang="ru-RU" sz="1300" b="0" i="0" u="none" strike="noStrike" dirty="0" smtClean="0">
                          <a:solidFill>
                            <a:srgbClr val="000000"/>
                          </a:solidFill>
                          <a:effectLst/>
                          <a:latin typeface="Calibri"/>
                        </a:rPr>
                        <a:t>взаимоотношений с российскими научными организациями</a:t>
                      </a:r>
                      <a:endParaRPr lang="ru-RU" sz="1300" b="0" i="0" u="none" strike="noStrike" dirty="0">
                        <a:solidFill>
                          <a:srgbClr val="000000"/>
                        </a:solidFill>
                        <a:effectLst/>
                        <a:latin typeface="Calibri"/>
                      </a:endParaRPr>
                    </a:p>
                  </a:txBody>
                  <a:tcPr marL="12700" marR="12700" marT="12700" marB="0" anchor="ctr"/>
                </a:tc>
                <a:tc>
                  <a:txBody>
                    <a:bodyPr/>
                    <a:lstStyle/>
                    <a:p>
                      <a:pPr algn="r" fontAlgn="ctr"/>
                      <a:r>
                        <a:rPr lang="en-US" sz="1300" b="0" i="0" u="none" strike="noStrike">
                          <a:solidFill>
                            <a:srgbClr val="000000"/>
                          </a:solidFill>
                          <a:effectLst/>
                          <a:latin typeface="Calibri"/>
                        </a:rPr>
                        <a:t>10,50%</a:t>
                      </a:r>
                    </a:p>
                  </a:txBody>
                  <a:tcPr marL="12700" marR="12700" marT="12700" marB="0" anchor="ctr"/>
                </a:tc>
                <a:tc>
                  <a:txBody>
                    <a:bodyPr/>
                    <a:lstStyle/>
                    <a:p>
                      <a:pPr algn="r" fontAlgn="ctr"/>
                      <a:r>
                        <a:rPr lang="en-US" sz="1300" b="0" i="0" u="none" strike="noStrike">
                          <a:solidFill>
                            <a:srgbClr val="000000"/>
                          </a:solidFill>
                          <a:effectLst/>
                          <a:latin typeface="Calibri"/>
                        </a:rPr>
                        <a:t>6,70%</a:t>
                      </a:r>
                    </a:p>
                  </a:txBody>
                  <a:tcPr marL="12700" marR="12700" marT="12700" marB="0" anchor="ctr"/>
                </a:tc>
                <a:tc>
                  <a:txBody>
                    <a:bodyPr/>
                    <a:lstStyle/>
                    <a:p>
                      <a:pPr algn="r" fontAlgn="ctr"/>
                      <a:r>
                        <a:rPr lang="en-US" sz="1300" b="0" i="0" u="none" strike="noStrike">
                          <a:solidFill>
                            <a:srgbClr val="000000"/>
                          </a:solidFill>
                          <a:effectLst/>
                          <a:latin typeface="Calibri"/>
                        </a:rPr>
                        <a:t>5,30%</a:t>
                      </a:r>
                    </a:p>
                  </a:txBody>
                  <a:tcPr marL="12700" marR="12700" marT="12700" marB="0" anchor="ctr"/>
                </a:tc>
                <a:tc>
                  <a:txBody>
                    <a:bodyPr/>
                    <a:lstStyle/>
                    <a:p>
                      <a:pPr algn="r" fontAlgn="ctr"/>
                      <a:r>
                        <a:rPr lang="en-US" sz="1300" b="1" i="0" u="none" strike="noStrike" dirty="0">
                          <a:solidFill>
                            <a:srgbClr val="F79646"/>
                          </a:solidFill>
                          <a:effectLst/>
                          <a:latin typeface="Calibri"/>
                        </a:rPr>
                        <a:t>27,30%</a:t>
                      </a:r>
                    </a:p>
                  </a:txBody>
                  <a:tcPr marL="12700" marR="12700" marT="12700" marB="0" anchor="ctr"/>
                </a:tc>
              </a:tr>
              <a:tr h="423561">
                <a:tc>
                  <a:txBody>
                    <a:bodyPr/>
                    <a:lstStyle/>
                    <a:p>
                      <a:pPr algn="l" fontAlgn="ctr"/>
                      <a:r>
                        <a:rPr lang="ru-RU" sz="1300" b="0" i="0" u="none" strike="noStrike">
                          <a:solidFill>
                            <a:srgbClr val="000000"/>
                          </a:solidFill>
                          <a:effectLst/>
                          <a:latin typeface="Calibri"/>
                        </a:rPr>
                        <a:t>несоответствие качества разработок потребностям</a:t>
                      </a:r>
                    </a:p>
                  </a:txBody>
                  <a:tcPr marL="12700" marR="12700" marT="12700" marB="0" anchor="ctr"/>
                </a:tc>
                <a:tc>
                  <a:txBody>
                    <a:bodyPr/>
                    <a:lstStyle/>
                    <a:p>
                      <a:pPr algn="r" fontAlgn="ctr"/>
                      <a:r>
                        <a:rPr lang="en-US" sz="1300" b="0" i="0" u="none" strike="noStrike" dirty="0">
                          <a:solidFill>
                            <a:srgbClr val="000000"/>
                          </a:solidFill>
                          <a:effectLst/>
                          <a:latin typeface="Calibri"/>
                        </a:rPr>
                        <a:t>36,80%</a:t>
                      </a:r>
                    </a:p>
                  </a:txBody>
                  <a:tcPr marL="12700" marR="12700" marT="12700" marB="0" anchor="ctr"/>
                </a:tc>
                <a:tc>
                  <a:txBody>
                    <a:bodyPr/>
                    <a:lstStyle/>
                    <a:p>
                      <a:pPr algn="r" fontAlgn="ctr"/>
                      <a:r>
                        <a:rPr lang="en-US" sz="1300" b="0" i="0" u="none" strike="noStrike" dirty="0">
                          <a:solidFill>
                            <a:srgbClr val="000000"/>
                          </a:solidFill>
                          <a:effectLst/>
                          <a:latin typeface="Calibri"/>
                        </a:rPr>
                        <a:t>33,30%</a:t>
                      </a:r>
                    </a:p>
                  </a:txBody>
                  <a:tcPr marL="12700" marR="12700" marT="12700" marB="0" anchor="ctr"/>
                </a:tc>
                <a:tc>
                  <a:txBody>
                    <a:bodyPr/>
                    <a:lstStyle/>
                    <a:p>
                      <a:pPr algn="r" fontAlgn="ctr"/>
                      <a:r>
                        <a:rPr lang="en-US" sz="1300" b="1" i="0" u="none" strike="noStrike" dirty="0">
                          <a:solidFill>
                            <a:srgbClr val="F79646"/>
                          </a:solidFill>
                          <a:effectLst/>
                          <a:latin typeface="Calibri"/>
                        </a:rPr>
                        <a:t>17,30%</a:t>
                      </a:r>
                    </a:p>
                  </a:txBody>
                  <a:tcPr marL="12700" marR="12700" marT="12700" marB="0" anchor="ctr"/>
                </a:tc>
                <a:tc>
                  <a:txBody>
                    <a:bodyPr/>
                    <a:lstStyle/>
                    <a:p>
                      <a:pPr algn="r" fontAlgn="ctr"/>
                      <a:r>
                        <a:rPr lang="en-US" sz="1300" b="0" i="0" u="none" strike="noStrike">
                          <a:solidFill>
                            <a:srgbClr val="000000"/>
                          </a:solidFill>
                          <a:effectLst/>
                          <a:latin typeface="Calibri"/>
                        </a:rPr>
                        <a:t>27,30%</a:t>
                      </a:r>
                    </a:p>
                  </a:txBody>
                  <a:tcPr marL="12700" marR="12700" marT="12700" marB="0" anchor="ctr"/>
                </a:tc>
              </a:tr>
              <a:tr h="423561">
                <a:tc>
                  <a:txBody>
                    <a:bodyPr/>
                    <a:lstStyle/>
                    <a:p>
                      <a:pPr algn="l" fontAlgn="ctr"/>
                      <a:r>
                        <a:rPr lang="ru-RU" sz="1300" b="0" i="0" u="none" strike="noStrike">
                          <a:solidFill>
                            <a:srgbClr val="000000"/>
                          </a:solidFill>
                          <a:effectLst/>
                          <a:latin typeface="Calibri"/>
                        </a:rPr>
                        <a:t>завышенные цены</a:t>
                      </a:r>
                    </a:p>
                  </a:txBody>
                  <a:tcPr marL="12700" marR="12700" marT="12700" marB="0" anchor="ctr"/>
                </a:tc>
                <a:tc>
                  <a:txBody>
                    <a:bodyPr/>
                    <a:lstStyle/>
                    <a:p>
                      <a:pPr algn="r" fontAlgn="ctr"/>
                      <a:r>
                        <a:rPr lang="en-US" sz="1300" b="0" i="0" u="none" strike="noStrike" dirty="0">
                          <a:solidFill>
                            <a:srgbClr val="000000"/>
                          </a:solidFill>
                          <a:effectLst/>
                          <a:latin typeface="Calibri"/>
                        </a:rPr>
                        <a:t>21,10%</a:t>
                      </a:r>
                    </a:p>
                  </a:txBody>
                  <a:tcPr marL="12700" marR="12700" marT="12700" marB="0" anchor="ctr"/>
                </a:tc>
                <a:tc>
                  <a:txBody>
                    <a:bodyPr/>
                    <a:lstStyle/>
                    <a:p>
                      <a:pPr algn="r" fontAlgn="ctr"/>
                      <a:r>
                        <a:rPr lang="en-US" sz="1300" b="0" i="0" u="none" strike="noStrike">
                          <a:solidFill>
                            <a:srgbClr val="000000"/>
                          </a:solidFill>
                          <a:effectLst/>
                          <a:latin typeface="Calibri"/>
                        </a:rPr>
                        <a:t>26,70%</a:t>
                      </a:r>
                    </a:p>
                  </a:txBody>
                  <a:tcPr marL="12700" marR="12700" marT="12700" marB="0" anchor="ctr"/>
                </a:tc>
                <a:tc>
                  <a:txBody>
                    <a:bodyPr/>
                    <a:lstStyle/>
                    <a:p>
                      <a:pPr algn="r" fontAlgn="ctr"/>
                      <a:r>
                        <a:rPr lang="en-US" sz="1300" b="0" i="0" u="none" strike="noStrike">
                          <a:solidFill>
                            <a:srgbClr val="000000"/>
                          </a:solidFill>
                          <a:effectLst/>
                          <a:latin typeface="Calibri"/>
                        </a:rPr>
                        <a:t>26,70%</a:t>
                      </a:r>
                    </a:p>
                  </a:txBody>
                  <a:tcPr marL="12700" marR="12700" marT="12700" marB="0" anchor="ctr"/>
                </a:tc>
                <a:tc>
                  <a:txBody>
                    <a:bodyPr/>
                    <a:lstStyle/>
                    <a:p>
                      <a:pPr algn="r" fontAlgn="ctr"/>
                      <a:r>
                        <a:rPr lang="en-US" sz="1300" b="0" i="0" u="none" strike="noStrike">
                          <a:solidFill>
                            <a:srgbClr val="000000"/>
                          </a:solidFill>
                          <a:effectLst/>
                          <a:latin typeface="Calibri"/>
                        </a:rPr>
                        <a:t>9,10%</a:t>
                      </a:r>
                    </a:p>
                  </a:txBody>
                  <a:tcPr marL="12700" marR="12700" marT="12700" marB="0" anchor="ctr"/>
                </a:tc>
              </a:tr>
              <a:tr h="423561">
                <a:tc>
                  <a:txBody>
                    <a:bodyPr/>
                    <a:lstStyle/>
                    <a:p>
                      <a:pPr algn="l" fontAlgn="ctr"/>
                      <a:r>
                        <a:rPr lang="ru-RU" sz="1300" b="0" i="0" u="none" strike="noStrike">
                          <a:solidFill>
                            <a:srgbClr val="000000"/>
                          </a:solidFill>
                          <a:effectLst/>
                          <a:latin typeface="Calibri"/>
                        </a:rPr>
                        <a:t>более дешевые и качественные зарубежные аналоги</a:t>
                      </a:r>
                    </a:p>
                  </a:txBody>
                  <a:tcPr marL="12700" marR="12700" marT="12700" marB="0" anchor="ctr"/>
                </a:tc>
                <a:tc>
                  <a:txBody>
                    <a:bodyPr/>
                    <a:lstStyle/>
                    <a:p>
                      <a:pPr algn="r" fontAlgn="ctr"/>
                      <a:r>
                        <a:rPr lang="en-US" sz="1300" b="0" i="0" u="none" strike="noStrike" dirty="0">
                          <a:solidFill>
                            <a:srgbClr val="000000"/>
                          </a:solidFill>
                          <a:effectLst/>
                          <a:latin typeface="Calibri"/>
                        </a:rPr>
                        <a:t>10,50%</a:t>
                      </a:r>
                    </a:p>
                  </a:txBody>
                  <a:tcPr marL="12700" marR="12700" marT="12700" marB="0" anchor="ctr"/>
                </a:tc>
                <a:tc>
                  <a:txBody>
                    <a:bodyPr/>
                    <a:lstStyle/>
                    <a:p>
                      <a:pPr algn="r" fontAlgn="ctr"/>
                      <a:r>
                        <a:rPr lang="en-US" sz="1300" b="0" i="0" u="none" strike="noStrike">
                          <a:solidFill>
                            <a:srgbClr val="000000"/>
                          </a:solidFill>
                          <a:effectLst/>
                          <a:latin typeface="Calibri"/>
                        </a:rPr>
                        <a:t>10%</a:t>
                      </a:r>
                    </a:p>
                  </a:txBody>
                  <a:tcPr marL="12700" marR="12700" marT="12700" marB="0" anchor="ctr"/>
                </a:tc>
                <a:tc>
                  <a:txBody>
                    <a:bodyPr/>
                    <a:lstStyle/>
                    <a:p>
                      <a:pPr algn="r" fontAlgn="ctr"/>
                      <a:r>
                        <a:rPr lang="en-US" sz="1300" b="0" i="0" u="none" strike="noStrike">
                          <a:solidFill>
                            <a:srgbClr val="000000"/>
                          </a:solidFill>
                          <a:effectLst/>
                          <a:latin typeface="Calibri"/>
                        </a:rPr>
                        <a:t>8%</a:t>
                      </a:r>
                    </a:p>
                  </a:txBody>
                  <a:tcPr marL="12700" marR="12700" marT="12700" marB="0" anchor="ctr"/>
                </a:tc>
                <a:tc>
                  <a:txBody>
                    <a:bodyPr/>
                    <a:lstStyle/>
                    <a:p>
                      <a:pPr algn="r" fontAlgn="ctr"/>
                      <a:r>
                        <a:rPr lang="en-US" sz="1300" b="0" i="0" u="none" strike="noStrike">
                          <a:solidFill>
                            <a:srgbClr val="000000"/>
                          </a:solidFill>
                          <a:effectLst/>
                          <a:latin typeface="Calibri"/>
                        </a:rPr>
                        <a:t>18,20%</a:t>
                      </a:r>
                    </a:p>
                  </a:txBody>
                  <a:tcPr marL="12700" marR="12700" marT="12700" marB="0" anchor="ctr"/>
                </a:tc>
              </a:tr>
              <a:tr h="423561">
                <a:tc>
                  <a:txBody>
                    <a:bodyPr/>
                    <a:lstStyle/>
                    <a:p>
                      <a:pPr algn="l" fontAlgn="ctr"/>
                      <a:r>
                        <a:rPr lang="ru-RU" sz="1300" b="0" i="0" u="none" strike="noStrike">
                          <a:solidFill>
                            <a:srgbClr val="000000"/>
                          </a:solidFill>
                          <a:effectLst/>
                          <a:latin typeface="Calibri"/>
                        </a:rPr>
                        <a:t>отсутствие необходимого комлекса услуг</a:t>
                      </a:r>
                    </a:p>
                  </a:txBody>
                  <a:tcPr marL="12700" marR="12700" marT="12700" marB="0" anchor="ctr"/>
                </a:tc>
                <a:tc>
                  <a:txBody>
                    <a:bodyPr/>
                    <a:lstStyle/>
                    <a:p>
                      <a:pPr algn="r" fontAlgn="ctr"/>
                      <a:r>
                        <a:rPr lang="en-US" sz="1300" b="0" i="0" u="none" strike="noStrike">
                          <a:solidFill>
                            <a:srgbClr val="000000"/>
                          </a:solidFill>
                          <a:effectLst/>
                          <a:latin typeface="Calibri"/>
                        </a:rPr>
                        <a:t>10,50%</a:t>
                      </a:r>
                    </a:p>
                  </a:txBody>
                  <a:tcPr marL="12700" marR="12700" marT="12700" marB="0" anchor="ctr"/>
                </a:tc>
                <a:tc>
                  <a:txBody>
                    <a:bodyPr/>
                    <a:lstStyle/>
                    <a:p>
                      <a:pPr algn="r" fontAlgn="ctr"/>
                      <a:r>
                        <a:rPr lang="en-US" sz="1300" b="0" i="0" u="none" strike="noStrike">
                          <a:solidFill>
                            <a:srgbClr val="000000"/>
                          </a:solidFill>
                          <a:effectLst/>
                          <a:latin typeface="Calibri"/>
                        </a:rPr>
                        <a:t>20,00%</a:t>
                      </a:r>
                    </a:p>
                  </a:txBody>
                  <a:tcPr marL="12700" marR="12700" marT="12700" marB="0" anchor="ctr"/>
                </a:tc>
                <a:tc>
                  <a:txBody>
                    <a:bodyPr/>
                    <a:lstStyle/>
                    <a:p>
                      <a:pPr algn="r" fontAlgn="ctr"/>
                      <a:r>
                        <a:rPr lang="en-US" sz="1300" b="0" i="0" u="none" strike="noStrike">
                          <a:solidFill>
                            <a:srgbClr val="000000"/>
                          </a:solidFill>
                          <a:effectLst/>
                          <a:latin typeface="Calibri"/>
                        </a:rPr>
                        <a:t>13%</a:t>
                      </a:r>
                    </a:p>
                  </a:txBody>
                  <a:tcPr marL="12700" marR="12700" marT="12700" marB="0" anchor="ctr"/>
                </a:tc>
                <a:tc>
                  <a:txBody>
                    <a:bodyPr/>
                    <a:lstStyle/>
                    <a:p>
                      <a:pPr algn="r" fontAlgn="ctr"/>
                      <a:r>
                        <a:rPr lang="en-US" sz="1300" b="0" i="0" u="none" strike="noStrike">
                          <a:solidFill>
                            <a:srgbClr val="000000"/>
                          </a:solidFill>
                          <a:effectLst/>
                          <a:latin typeface="Calibri"/>
                        </a:rPr>
                        <a:t>18,20%</a:t>
                      </a:r>
                    </a:p>
                  </a:txBody>
                  <a:tcPr marL="12700" marR="12700" marT="12700" marB="0" anchor="ctr"/>
                </a:tc>
              </a:tr>
              <a:tr h="423561">
                <a:tc>
                  <a:txBody>
                    <a:bodyPr/>
                    <a:lstStyle/>
                    <a:p>
                      <a:pPr algn="l" fontAlgn="ctr"/>
                      <a:r>
                        <a:rPr lang="ru-RU" sz="1300" b="0" i="0" u="none" strike="noStrike">
                          <a:solidFill>
                            <a:srgbClr val="000000"/>
                          </a:solidFill>
                          <a:effectLst/>
                          <a:latin typeface="Calibri"/>
                        </a:rPr>
                        <a:t>слабая ориентация на нужды заказчика</a:t>
                      </a:r>
                    </a:p>
                  </a:txBody>
                  <a:tcPr marL="12700" marR="12700" marT="12700" marB="0" anchor="ctr"/>
                </a:tc>
                <a:tc>
                  <a:txBody>
                    <a:bodyPr/>
                    <a:lstStyle/>
                    <a:p>
                      <a:pPr algn="r" fontAlgn="ctr"/>
                      <a:r>
                        <a:rPr lang="en-US" sz="1300" b="0" i="0" u="none" strike="noStrike">
                          <a:solidFill>
                            <a:srgbClr val="000000"/>
                          </a:solidFill>
                          <a:effectLst/>
                          <a:latin typeface="Calibri"/>
                        </a:rPr>
                        <a:t>36,80%</a:t>
                      </a:r>
                    </a:p>
                  </a:txBody>
                  <a:tcPr marL="12700" marR="12700" marT="12700" marB="0" anchor="ctr"/>
                </a:tc>
                <a:tc>
                  <a:txBody>
                    <a:bodyPr/>
                    <a:lstStyle/>
                    <a:p>
                      <a:pPr algn="r" fontAlgn="ctr"/>
                      <a:r>
                        <a:rPr lang="en-US" sz="1300" b="1" i="0" u="none" strike="noStrike" dirty="0">
                          <a:solidFill>
                            <a:srgbClr val="F79646"/>
                          </a:solidFill>
                          <a:effectLst/>
                          <a:latin typeface="Calibri"/>
                        </a:rPr>
                        <a:t>40,00%</a:t>
                      </a:r>
                    </a:p>
                  </a:txBody>
                  <a:tcPr marL="12700" marR="12700" marT="12700" marB="0" anchor="ctr"/>
                </a:tc>
                <a:tc>
                  <a:txBody>
                    <a:bodyPr/>
                    <a:lstStyle/>
                    <a:p>
                      <a:pPr algn="r" fontAlgn="ctr"/>
                      <a:r>
                        <a:rPr lang="en-US" sz="1300" b="0" i="0" u="none" strike="noStrike" dirty="0">
                          <a:solidFill>
                            <a:srgbClr val="000000"/>
                          </a:solidFill>
                          <a:effectLst/>
                          <a:latin typeface="Calibri"/>
                        </a:rPr>
                        <a:t>23%</a:t>
                      </a:r>
                    </a:p>
                  </a:txBody>
                  <a:tcPr marL="12700" marR="12700" marT="12700" marB="0" anchor="ctr"/>
                </a:tc>
                <a:tc>
                  <a:txBody>
                    <a:bodyPr/>
                    <a:lstStyle/>
                    <a:p>
                      <a:pPr algn="r" fontAlgn="ctr"/>
                      <a:r>
                        <a:rPr lang="en-US" sz="1300" b="0" i="0" u="none" strike="noStrike">
                          <a:solidFill>
                            <a:srgbClr val="000000"/>
                          </a:solidFill>
                          <a:effectLst/>
                          <a:latin typeface="Calibri"/>
                        </a:rPr>
                        <a:t>36,40%</a:t>
                      </a:r>
                    </a:p>
                  </a:txBody>
                  <a:tcPr marL="12700" marR="12700" marT="12700" marB="0" anchor="ctr"/>
                </a:tc>
              </a:tr>
              <a:tr h="423561">
                <a:tc>
                  <a:txBody>
                    <a:bodyPr/>
                    <a:lstStyle/>
                    <a:p>
                      <a:pPr algn="l" fontAlgn="ctr"/>
                      <a:r>
                        <a:rPr lang="ru-RU" sz="1300" b="0" i="0" u="none" strike="noStrike">
                          <a:solidFill>
                            <a:srgbClr val="000000"/>
                          </a:solidFill>
                          <a:effectLst/>
                          <a:latin typeface="Calibri"/>
                        </a:rPr>
                        <a:t>неэффективный менеджмент</a:t>
                      </a:r>
                    </a:p>
                  </a:txBody>
                  <a:tcPr marL="12700" marR="12700" marT="12700" marB="0" anchor="ctr"/>
                </a:tc>
                <a:tc>
                  <a:txBody>
                    <a:bodyPr/>
                    <a:lstStyle/>
                    <a:p>
                      <a:pPr algn="r" fontAlgn="ctr"/>
                      <a:r>
                        <a:rPr lang="en-US" sz="1300" b="1" i="0" u="none" strike="noStrike" dirty="0">
                          <a:solidFill>
                            <a:schemeClr val="accent6"/>
                          </a:solidFill>
                          <a:effectLst/>
                          <a:latin typeface="Calibri"/>
                        </a:rPr>
                        <a:t>36,80%</a:t>
                      </a:r>
                    </a:p>
                  </a:txBody>
                  <a:tcPr marL="12700" marR="12700" marT="12700" marB="0" anchor="ctr"/>
                </a:tc>
                <a:tc>
                  <a:txBody>
                    <a:bodyPr/>
                    <a:lstStyle/>
                    <a:p>
                      <a:pPr algn="r" fontAlgn="ctr"/>
                      <a:r>
                        <a:rPr lang="en-US" sz="1300" b="0" i="0" u="none" strike="noStrike" dirty="0">
                          <a:solidFill>
                            <a:srgbClr val="000000"/>
                          </a:solidFill>
                          <a:effectLst/>
                          <a:latin typeface="Calibri"/>
                        </a:rPr>
                        <a:t>10%</a:t>
                      </a:r>
                    </a:p>
                  </a:txBody>
                  <a:tcPr marL="12700" marR="12700" marT="12700" marB="0" anchor="ctr"/>
                </a:tc>
                <a:tc>
                  <a:txBody>
                    <a:bodyPr/>
                    <a:lstStyle/>
                    <a:p>
                      <a:pPr algn="r" fontAlgn="ctr"/>
                      <a:r>
                        <a:rPr lang="en-US" sz="1300" b="0" i="0" u="none" strike="noStrike">
                          <a:solidFill>
                            <a:srgbClr val="000000"/>
                          </a:solidFill>
                          <a:effectLst/>
                          <a:latin typeface="Calibri"/>
                        </a:rPr>
                        <a:t>14,70%</a:t>
                      </a:r>
                    </a:p>
                  </a:txBody>
                  <a:tcPr marL="12700" marR="12700" marT="12700" marB="0" anchor="ctr"/>
                </a:tc>
                <a:tc>
                  <a:txBody>
                    <a:bodyPr/>
                    <a:lstStyle/>
                    <a:p>
                      <a:pPr algn="r" fontAlgn="ctr"/>
                      <a:r>
                        <a:rPr lang="en-US" sz="1300" b="0" i="0" u="none" strike="noStrike">
                          <a:solidFill>
                            <a:srgbClr val="000000"/>
                          </a:solidFill>
                          <a:effectLst/>
                          <a:latin typeface="Calibri"/>
                        </a:rPr>
                        <a:t>0,00%</a:t>
                      </a:r>
                    </a:p>
                  </a:txBody>
                  <a:tcPr marL="12700" marR="12700" marT="12700" marB="0" anchor="ctr"/>
                </a:tc>
              </a:tr>
              <a:tr h="423561">
                <a:tc>
                  <a:txBody>
                    <a:bodyPr/>
                    <a:lstStyle/>
                    <a:p>
                      <a:pPr algn="l" fontAlgn="ctr"/>
                      <a:r>
                        <a:rPr lang="ru-RU" sz="1300" b="0" i="0" u="none" strike="noStrike">
                          <a:solidFill>
                            <a:srgbClr val="000000"/>
                          </a:solidFill>
                          <a:effectLst/>
                          <a:latin typeface="Calibri"/>
                        </a:rPr>
                        <a:t>недостаток информации о перспективных разработках</a:t>
                      </a:r>
                    </a:p>
                  </a:txBody>
                  <a:tcPr marL="12700" marR="12700" marT="12700" marB="0" anchor="ctr"/>
                </a:tc>
                <a:tc>
                  <a:txBody>
                    <a:bodyPr/>
                    <a:lstStyle/>
                    <a:p>
                      <a:pPr algn="r" fontAlgn="ctr"/>
                      <a:r>
                        <a:rPr lang="en-US" sz="1300" b="0" i="0" u="none" strike="noStrike">
                          <a:solidFill>
                            <a:srgbClr val="000000"/>
                          </a:solidFill>
                          <a:effectLst/>
                          <a:latin typeface="Calibri"/>
                        </a:rPr>
                        <a:t>26,30%</a:t>
                      </a:r>
                    </a:p>
                  </a:txBody>
                  <a:tcPr marL="12700" marR="12700" marT="12700" marB="0" anchor="ctr"/>
                </a:tc>
                <a:tc>
                  <a:txBody>
                    <a:bodyPr/>
                    <a:lstStyle/>
                    <a:p>
                      <a:pPr algn="r" fontAlgn="ctr"/>
                      <a:r>
                        <a:rPr lang="en-US" sz="1300" b="0" i="0" u="none" strike="noStrike">
                          <a:solidFill>
                            <a:srgbClr val="000000"/>
                          </a:solidFill>
                          <a:effectLst/>
                          <a:latin typeface="Calibri"/>
                        </a:rPr>
                        <a:t>26,70%</a:t>
                      </a:r>
                    </a:p>
                  </a:txBody>
                  <a:tcPr marL="12700" marR="12700" marT="12700" marB="0" anchor="ctr"/>
                </a:tc>
                <a:tc>
                  <a:txBody>
                    <a:bodyPr/>
                    <a:lstStyle/>
                    <a:p>
                      <a:pPr algn="r" fontAlgn="ctr"/>
                      <a:r>
                        <a:rPr lang="en-US" sz="1300" b="0" i="0" u="none" strike="noStrike">
                          <a:solidFill>
                            <a:srgbClr val="000000"/>
                          </a:solidFill>
                          <a:effectLst/>
                          <a:latin typeface="Calibri"/>
                        </a:rPr>
                        <a:t>21%</a:t>
                      </a:r>
                    </a:p>
                  </a:txBody>
                  <a:tcPr marL="12700" marR="12700" marT="12700" marB="0" anchor="ctr"/>
                </a:tc>
                <a:tc>
                  <a:txBody>
                    <a:bodyPr/>
                    <a:lstStyle/>
                    <a:p>
                      <a:pPr algn="r" fontAlgn="ctr"/>
                      <a:r>
                        <a:rPr lang="en-US" sz="1300" b="0" i="0" u="none" strike="noStrike">
                          <a:solidFill>
                            <a:srgbClr val="000000"/>
                          </a:solidFill>
                          <a:effectLst/>
                          <a:latin typeface="Calibri"/>
                        </a:rPr>
                        <a:t>27,30%</a:t>
                      </a:r>
                    </a:p>
                  </a:txBody>
                  <a:tcPr marL="12700" marR="12700" marT="12700" marB="0" anchor="ctr"/>
                </a:tc>
              </a:tr>
              <a:tr h="588925">
                <a:tc>
                  <a:txBody>
                    <a:bodyPr/>
                    <a:lstStyle/>
                    <a:p>
                      <a:pPr algn="l" fontAlgn="ctr"/>
                      <a:r>
                        <a:rPr lang="ru-RU" sz="1300" b="0" i="0" u="none" strike="noStrike" dirty="0">
                          <a:solidFill>
                            <a:srgbClr val="000000"/>
                          </a:solidFill>
                          <a:effectLst/>
                          <a:latin typeface="Calibri"/>
                        </a:rPr>
                        <a:t>недостаток информации о конкурентоспособных организациях</a:t>
                      </a:r>
                    </a:p>
                  </a:txBody>
                  <a:tcPr marL="12700" marR="12700" marT="12700" marB="0" anchor="ctr"/>
                </a:tc>
                <a:tc>
                  <a:txBody>
                    <a:bodyPr/>
                    <a:lstStyle/>
                    <a:p>
                      <a:pPr algn="r" fontAlgn="ctr"/>
                      <a:r>
                        <a:rPr lang="en-US" sz="1300" b="0" i="0" u="none" strike="noStrike" dirty="0">
                          <a:solidFill>
                            <a:srgbClr val="000000"/>
                          </a:solidFill>
                          <a:effectLst/>
                          <a:latin typeface="Calibri"/>
                        </a:rPr>
                        <a:t>10,50%</a:t>
                      </a:r>
                    </a:p>
                  </a:txBody>
                  <a:tcPr marL="12700" marR="12700" marT="12700" marB="0" anchor="ctr"/>
                </a:tc>
                <a:tc>
                  <a:txBody>
                    <a:bodyPr/>
                    <a:lstStyle/>
                    <a:p>
                      <a:pPr algn="r" fontAlgn="ctr"/>
                      <a:r>
                        <a:rPr lang="en-US" sz="1300" b="0" i="0" u="none" strike="noStrike" dirty="0">
                          <a:solidFill>
                            <a:srgbClr val="000000"/>
                          </a:solidFill>
                          <a:effectLst/>
                          <a:latin typeface="Calibri"/>
                        </a:rPr>
                        <a:t>13,30%</a:t>
                      </a:r>
                    </a:p>
                  </a:txBody>
                  <a:tcPr marL="12700" marR="12700" marT="12700" marB="0" anchor="ctr"/>
                </a:tc>
                <a:tc>
                  <a:txBody>
                    <a:bodyPr/>
                    <a:lstStyle/>
                    <a:p>
                      <a:pPr algn="r" fontAlgn="ctr"/>
                      <a:r>
                        <a:rPr lang="en-US" sz="1300" b="0" i="0" u="none" strike="noStrike" dirty="0">
                          <a:solidFill>
                            <a:srgbClr val="000000"/>
                          </a:solidFill>
                          <a:effectLst/>
                          <a:latin typeface="Calibri"/>
                        </a:rPr>
                        <a:t>18,70%</a:t>
                      </a:r>
                    </a:p>
                  </a:txBody>
                  <a:tcPr marL="12700" marR="12700" marT="12700" marB="0" anchor="ctr"/>
                </a:tc>
                <a:tc>
                  <a:txBody>
                    <a:bodyPr/>
                    <a:lstStyle/>
                    <a:p>
                      <a:pPr algn="r" fontAlgn="ctr"/>
                      <a:r>
                        <a:rPr lang="en-US" sz="1300" b="0" i="0" u="none" strike="noStrike" dirty="0">
                          <a:solidFill>
                            <a:srgbClr val="000000"/>
                          </a:solidFill>
                          <a:effectLst/>
                          <a:latin typeface="Calibri"/>
                        </a:rPr>
                        <a:t>9,10%</a:t>
                      </a:r>
                    </a:p>
                  </a:txBody>
                  <a:tcPr marL="12700" marR="12700" marT="12700" marB="0" anchor="ctr"/>
                </a:tc>
              </a:tr>
            </a:tbl>
          </a:graphicData>
        </a:graphic>
      </p:graphicFrame>
      <p:sp>
        <p:nvSpPr>
          <p:cNvPr id="17" name="TextBox 16"/>
          <p:cNvSpPr txBox="1"/>
          <p:nvPr/>
        </p:nvSpPr>
        <p:spPr>
          <a:xfrm>
            <a:off x="0" y="5681803"/>
            <a:ext cx="9144000" cy="1169551"/>
          </a:xfrm>
          <a:prstGeom prst="rect">
            <a:avLst/>
          </a:prstGeom>
          <a:noFill/>
          <a:ln>
            <a:solidFill>
              <a:schemeClr val="accent1"/>
            </a:solidFill>
          </a:ln>
        </p:spPr>
        <p:txBody>
          <a:bodyPr wrap="square" rtlCol="0">
            <a:spAutoFit/>
          </a:bodyPr>
          <a:lstStyle>
            <a:defPPr>
              <a:defRPr lang="ru-RU"/>
            </a:defPPr>
            <a:lvl1pPr marL="342900" indent="-342900">
              <a:buFont typeface="Arial"/>
              <a:buChar char="•"/>
              <a:defRPr sz="1600">
                <a:solidFill>
                  <a:srgbClr val="10253F"/>
                </a:solidFill>
              </a:defRPr>
            </a:lvl1pPr>
          </a:lstStyle>
          <a:p>
            <a:pPr marL="18000" indent="126000"/>
            <a:r>
              <a:rPr lang="ru-RU" sz="1400" dirty="0" smtClean="0"/>
              <a:t>Для академических институтов особенно выделяется проблема неэффективного менеджмента</a:t>
            </a:r>
          </a:p>
          <a:p>
            <a:pPr marL="18000" indent="126000"/>
            <a:r>
              <a:rPr lang="ru-RU" sz="1400" dirty="0" smtClean="0"/>
              <a:t>Университеты хуже других ориентируются на нужды заказчиков</a:t>
            </a:r>
          </a:p>
          <a:p>
            <a:pPr marL="18000" indent="126000"/>
            <a:r>
              <a:rPr lang="ru-RU" sz="1400" dirty="0"/>
              <a:t>Отраслевые институты </a:t>
            </a:r>
            <a:r>
              <a:rPr lang="ru-RU" sz="1400" dirty="0" smtClean="0"/>
              <a:t>выделяются в лучшую сторону соответствием качества разработок потребностям заказчика</a:t>
            </a:r>
          </a:p>
          <a:p>
            <a:pPr marL="18000" indent="126000"/>
            <a:r>
              <a:rPr lang="ru-RU" sz="1400" dirty="0" smtClean="0"/>
              <a:t>Негативная история отношений побуждает обратиться к иностранному контрагенту</a:t>
            </a:r>
            <a:endParaRPr lang="en-US" sz="1400" dirty="0"/>
          </a:p>
        </p:txBody>
      </p:sp>
      <p:sp>
        <p:nvSpPr>
          <p:cNvPr id="5" name="Прямоугольник 4"/>
          <p:cNvSpPr/>
          <p:nvPr/>
        </p:nvSpPr>
        <p:spPr>
          <a:xfrm>
            <a:off x="395537" y="5373216"/>
            <a:ext cx="7484529" cy="276999"/>
          </a:xfrm>
          <a:prstGeom prst="rect">
            <a:avLst/>
          </a:prstGeom>
        </p:spPr>
        <p:txBody>
          <a:bodyPr wrap="square">
            <a:spAutoFit/>
          </a:bodyPr>
          <a:lstStyle/>
          <a:p>
            <a:r>
              <a:rPr lang="ru-RU" sz="1200" b="1" i="1" dirty="0"/>
              <a:t>И</a:t>
            </a:r>
            <a:r>
              <a:rPr lang="ru-RU" sz="1200" b="1" i="1" dirty="0" smtClean="0"/>
              <a:t>сточник:</a:t>
            </a:r>
            <a:r>
              <a:rPr lang="ru-RU" sz="1200" dirty="0" smtClean="0"/>
              <a:t> </a:t>
            </a:r>
            <a:r>
              <a:rPr lang="ru-RU" sz="1200" b="1" dirty="0" smtClean="0"/>
              <a:t>Межведомственный центр, оценки руководителей компаний, 2012 год </a:t>
            </a:r>
            <a:endParaRPr lang="ru-RU" sz="1200" b="1" dirty="0"/>
          </a:p>
        </p:txBody>
      </p:sp>
    </p:spTree>
    <p:extLst>
      <p:ext uri="{BB962C8B-B14F-4D97-AF65-F5344CB8AC3E}">
        <p14:creationId xmlns:p14="http://schemas.microsoft.com/office/powerpoint/2010/main" val="17433635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Box 14"/>
          <p:cNvSpPr txBox="1">
            <a:spLocks noChangeArrowheads="1"/>
          </p:cNvSpPr>
          <p:nvPr/>
        </p:nvSpPr>
        <p:spPr bwMode="auto">
          <a:xfrm>
            <a:off x="1" y="45785"/>
            <a:ext cx="9143999" cy="430887"/>
          </a:xfrm>
          <a:prstGeom prst="rect">
            <a:avLst/>
          </a:prstGeom>
          <a:noFill/>
          <a:ln w="9525">
            <a:noFill/>
            <a:miter lim="800000"/>
            <a:headEnd/>
            <a:tailEnd/>
          </a:ln>
        </p:spPr>
        <p:txBody>
          <a:bodyPr wrap="square">
            <a:spAutoFit/>
          </a:bodyPr>
          <a:lstStyle/>
          <a:p>
            <a:pPr algn="ctr">
              <a:defRPr/>
            </a:pPr>
            <a:r>
              <a:rPr lang="ru-RU" sz="2200" b="1" dirty="0" smtClean="0">
                <a:solidFill>
                  <a:schemeClr val="accent1">
                    <a:lumMod val="75000"/>
                  </a:schemeClr>
                </a:solidFill>
                <a:latin typeface="Calibri" pitchFamily="34" charset="0"/>
              </a:rPr>
              <a:t>Препятствия </a:t>
            </a:r>
            <a:r>
              <a:rPr lang="ru-RU" sz="2200" b="1" dirty="0">
                <a:solidFill>
                  <a:schemeClr val="accent1">
                    <a:lumMod val="75000"/>
                  </a:schemeClr>
                </a:solidFill>
                <a:latin typeface="Calibri" pitchFamily="34" charset="0"/>
              </a:rPr>
              <a:t>и </a:t>
            </a:r>
            <a:r>
              <a:rPr lang="ru-RU" sz="2200" b="1" dirty="0" smtClean="0">
                <a:solidFill>
                  <a:schemeClr val="accent1">
                    <a:lumMod val="75000"/>
                  </a:schemeClr>
                </a:solidFill>
                <a:latin typeface="Calibri" pitchFamily="34" charset="0"/>
              </a:rPr>
              <a:t>проблемы </a:t>
            </a:r>
            <a:r>
              <a:rPr lang="ru-RU" sz="2200" b="1" dirty="0">
                <a:solidFill>
                  <a:schemeClr val="accent1">
                    <a:lumMod val="75000"/>
                  </a:schemeClr>
                </a:solidFill>
                <a:latin typeface="Calibri" pitchFamily="34" charset="0"/>
              </a:rPr>
              <a:t>научно-производственной </a:t>
            </a:r>
            <a:r>
              <a:rPr lang="ru-RU" sz="2200" b="1" dirty="0" smtClean="0">
                <a:solidFill>
                  <a:schemeClr val="accent1">
                    <a:lumMod val="75000"/>
                  </a:schemeClr>
                </a:solidFill>
                <a:latin typeface="Calibri" pitchFamily="34" charset="0"/>
              </a:rPr>
              <a:t>кооперации (2015)</a:t>
            </a:r>
            <a:endParaRPr lang="ru-RU" sz="2200" b="1" dirty="0">
              <a:solidFill>
                <a:schemeClr val="accent1">
                  <a:lumMod val="75000"/>
                </a:schemeClr>
              </a:solidFill>
              <a:latin typeface="Calibri" pitchFamily="34" charset="0"/>
            </a:endParaRPr>
          </a:p>
        </p:txBody>
      </p:sp>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71800" y="476674"/>
            <a:ext cx="2592288" cy="284693"/>
          </a:xfrm>
          <a:prstGeom prst="rect">
            <a:avLst/>
          </a:prstGeom>
          <a:noFill/>
        </p:spPr>
        <p:txBody>
          <a:bodyPr wrap="square" rtlCol="0">
            <a:spAutoFit/>
          </a:bodyPr>
          <a:lstStyle/>
          <a:p>
            <a:pPr algn="ctr"/>
            <a:r>
              <a:rPr lang="ru-RU" sz="1250" b="1" dirty="0" smtClean="0"/>
              <a:t>Промышленные предприятия</a:t>
            </a:r>
            <a:endParaRPr lang="ru-RU" sz="1250" b="1" dirty="0"/>
          </a:p>
        </p:txBody>
      </p:sp>
      <p:pic>
        <p:nvPicPr>
          <p:cNvPr id="16" name="Picture 46"/>
          <p:cNvPicPr>
            <a:picLocks noChangeAspect="1" noChangeArrowheads="1"/>
          </p:cNvPicPr>
          <p:nvPr/>
        </p:nvPicPr>
        <p:blipFill>
          <a:blip r:embed="rId2" cstate="print"/>
          <a:srcRect/>
          <a:stretch>
            <a:fillRect/>
          </a:stretch>
        </p:blipFill>
        <p:spPr bwMode="auto">
          <a:xfrm>
            <a:off x="35497" y="764704"/>
            <a:ext cx="5472608" cy="2808312"/>
          </a:xfrm>
          <a:prstGeom prst="rect">
            <a:avLst/>
          </a:prstGeom>
          <a:noFill/>
          <a:ln w="1">
            <a:noFill/>
            <a:miter lim="800000"/>
            <a:headEnd/>
            <a:tailEnd type="none" w="med" len="med"/>
          </a:ln>
          <a:effectLst/>
        </p:spPr>
      </p:pic>
      <p:sp>
        <p:nvSpPr>
          <p:cNvPr id="17" name="Прямоугольник 16"/>
          <p:cNvSpPr/>
          <p:nvPr/>
        </p:nvSpPr>
        <p:spPr>
          <a:xfrm>
            <a:off x="395536" y="6585438"/>
            <a:ext cx="5472608" cy="230832"/>
          </a:xfrm>
          <a:prstGeom prst="rect">
            <a:avLst/>
          </a:prstGeom>
        </p:spPr>
        <p:txBody>
          <a:bodyPr wrap="square">
            <a:spAutoFit/>
          </a:bodyPr>
          <a:lstStyle/>
          <a:p>
            <a:pPr algn="just">
              <a:spcBef>
                <a:spcPts val="1200"/>
              </a:spcBef>
            </a:pPr>
            <a:r>
              <a:rPr lang="ru-RU" sz="900" dirty="0" smtClean="0">
                <a:solidFill>
                  <a:schemeClr val="tx1">
                    <a:lumMod val="65000"/>
                    <a:lumOff val="35000"/>
                  </a:schemeClr>
                </a:solidFill>
                <a:latin typeface="Times New Roman" pitchFamily="18" charset="0"/>
                <a:cs typeface="Times New Roman" pitchFamily="18" charset="0"/>
              </a:rPr>
              <a:t>Источники:</a:t>
            </a:r>
            <a:r>
              <a:rPr lang="en-US" sz="900" dirty="0" smtClean="0">
                <a:solidFill>
                  <a:schemeClr val="tx1">
                    <a:lumMod val="65000"/>
                    <a:lumOff val="35000"/>
                  </a:schemeClr>
                </a:solidFill>
                <a:latin typeface="Times New Roman" pitchFamily="18" charset="0"/>
                <a:cs typeface="Times New Roman" pitchFamily="18" charset="0"/>
              </a:rPr>
              <a:t> </a:t>
            </a:r>
            <a:r>
              <a:rPr lang="ru-RU" sz="900" dirty="0" smtClean="0">
                <a:solidFill>
                  <a:schemeClr val="tx1">
                    <a:lumMod val="65000"/>
                    <a:lumOff val="35000"/>
                  </a:schemeClr>
                </a:solidFill>
                <a:latin typeface="Times New Roman" pitchFamily="18" charset="0"/>
                <a:cs typeface="Times New Roman" pitchFamily="18" charset="0"/>
              </a:rPr>
              <a:t>Межведомственный центр. Результаты обследований предприятий и организаций 2015   </a:t>
            </a:r>
          </a:p>
        </p:txBody>
      </p:sp>
      <p:sp>
        <p:nvSpPr>
          <p:cNvPr id="21" name="TextBox 20"/>
          <p:cNvSpPr txBox="1"/>
          <p:nvPr/>
        </p:nvSpPr>
        <p:spPr>
          <a:xfrm>
            <a:off x="505231" y="836713"/>
            <a:ext cx="2193878" cy="219291"/>
          </a:xfrm>
          <a:prstGeom prst="rect">
            <a:avLst/>
          </a:prstGeom>
          <a:solidFill>
            <a:schemeClr val="bg1"/>
          </a:solidFill>
        </p:spPr>
        <p:txBody>
          <a:bodyPr wrap="square" rtlCol="0">
            <a:spAutoFit/>
          </a:bodyPr>
          <a:lstStyle/>
          <a:p>
            <a:pPr algn="r">
              <a:lnSpc>
                <a:spcPct val="70000"/>
              </a:lnSpc>
            </a:pPr>
            <a:r>
              <a:rPr lang="ru-RU" sz="1100" b="1" dirty="0" smtClean="0">
                <a:solidFill>
                  <a:schemeClr val="accent4">
                    <a:lumMod val="50000"/>
                  </a:schemeClr>
                </a:solidFill>
                <a:latin typeface="+mn-lt"/>
              </a:rPr>
              <a:t>высокая стоимость работ и услуг </a:t>
            </a:r>
            <a:endParaRPr lang="ru-RU" sz="1100" b="1" dirty="0">
              <a:solidFill>
                <a:schemeClr val="accent4">
                  <a:lumMod val="50000"/>
                </a:schemeClr>
              </a:solidFill>
              <a:latin typeface="+mn-lt"/>
            </a:endParaRPr>
          </a:p>
        </p:txBody>
      </p:sp>
      <p:sp>
        <p:nvSpPr>
          <p:cNvPr id="22" name="TextBox 21"/>
          <p:cNvSpPr txBox="1"/>
          <p:nvPr/>
        </p:nvSpPr>
        <p:spPr>
          <a:xfrm>
            <a:off x="0" y="1003440"/>
            <a:ext cx="2771116" cy="326628"/>
          </a:xfrm>
          <a:prstGeom prst="rect">
            <a:avLst/>
          </a:prstGeom>
          <a:solidFill>
            <a:schemeClr val="bg1"/>
          </a:solidFill>
        </p:spPr>
        <p:txBody>
          <a:bodyPr wrap="square" rtlCol="0" anchor="ctr">
            <a:spAutoFit/>
          </a:bodyPr>
          <a:lstStyle/>
          <a:p>
            <a:pPr algn="ctr">
              <a:lnSpc>
                <a:spcPct val="70000"/>
              </a:lnSpc>
            </a:pPr>
            <a:r>
              <a:rPr lang="ru-RU" sz="1050" b="1" dirty="0" smtClean="0">
                <a:solidFill>
                  <a:schemeClr val="accent4">
                    <a:lumMod val="50000"/>
                  </a:schemeClr>
                </a:solidFill>
                <a:latin typeface="+mn-lt"/>
              </a:rPr>
              <a:t>качество предлагаемых работ и услуг не отвечает потребностям бизнеса </a:t>
            </a:r>
            <a:endParaRPr lang="ru-RU" sz="1050" b="1" dirty="0">
              <a:solidFill>
                <a:schemeClr val="accent4">
                  <a:lumMod val="50000"/>
                </a:schemeClr>
              </a:solidFill>
              <a:latin typeface="+mn-lt"/>
            </a:endParaRPr>
          </a:p>
        </p:txBody>
      </p:sp>
      <p:pic>
        <p:nvPicPr>
          <p:cNvPr id="24" name="Изображение 23"/>
          <p:cNvPicPr>
            <a:picLocks noChangeAspect="1"/>
          </p:cNvPicPr>
          <p:nvPr/>
        </p:nvPicPr>
        <p:blipFill>
          <a:blip r:embed="rId3" cstate="print"/>
          <a:stretch>
            <a:fillRect/>
          </a:stretch>
        </p:blipFill>
        <p:spPr>
          <a:xfrm>
            <a:off x="179512" y="3740986"/>
            <a:ext cx="5616624" cy="2851517"/>
          </a:xfrm>
          <a:prstGeom prst="rect">
            <a:avLst/>
          </a:prstGeom>
        </p:spPr>
      </p:pic>
      <p:sp>
        <p:nvSpPr>
          <p:cNvPr id="25" name="TextBox 24"/>
          <p:cNvSpPr txBox="1"/>
          <p:nvPr/>
        </p:nvSpPr>
        <p:spPr>
          <a:xfrm>
            <a:off x="2915816" y="3576357"/>
            <a:ext cx="2592288" cy="284693"/>
          </a:xfrm>
          <a:prstGeom prst="rect">
            <a:avLst/>
          </a:prstGeom>
          <a:noFill/>
        </p:spPr>
        <p:txBody>
          <a:bodyPr wrap="square" rtlCol="0">
            <a:spAutoFit/>
          </a:bodyPr>
          <a:lstStyle/>
          <a:p>
            <a:pPr algn="ctr"/>
            <a:r>
              <a:rPr lang="ru-RU" sz="1250" b="1" dirty="0" smtClean="0"/>
              <a:t>Научные организации</a:t>
            </a:r>
            <a:endParaRPr lang="ru-RU" sz="1250" b="1" dirty="0"/>
          </a:p>
        </p:txBody>
      </p:sp>
      <p:pic>
        <p:nvPicPr>
          <p:cNvPr id="26" name="Изображение 25"/>
          <p:cNvPicPr>
            <a:picLocks noChangeAspect="1"/>
          </p:cNvPicPr>
          <p:nvPr/>
        </p:nvPicPr>
        <p:blipFill>
          <a:blip r:embed="rId4" cstate="print"/>
          <a:stretch>
            <a:fillRect/>
          </a:stretch>
        </p:blipFill>
        <p:spPr>
          <a:xfrm>
            <a:off x="5652120" y="3779923"/>
            <a:ext cx="2963911" cy="2805516"/>
          </a:xfrm>
          <a:prstGeom prst="rect">
            <a:avLst/>
          </a:prstGeom>
        </p:spPr>
      </p:pic>
      <p:sp>
        <p:nvSpPr>
          <p:cNvPr id="27" name="TextBox 26"/>
          <p:cNvSpPr txBox="1"/>
          <p:nvPr/>
        </p:nvSpPr>
        <p:spPr>
          <a:xfrm>
            <a:off x="5796136" y="3576357"/>
            <a:ext cx="2592288" cy="284693"/>
          </a:xfrm>
          <a:prstGeom prst="rect">
            <a:avLst/>
          </a:prstGeom>
          <a:noFill/>
        </p:spPr>
        <p:txBody>
          <a:bodyPr wrap="square" rtlCol="0">
            <a:spAutoFit/>
          </a:bodyPr>
          <a:lstStyle/>
          <a:p>
            <a:pPr algn="ctr"/>
            <a:r>
              <a:rPr lang="ru-RU" sz="1250" b="1" dirty="0" smtClean="0"/>
              <a:t>Вузы</a:t>
            </a:r>
            <a:endParaRPr lang="ru-RU" sz="1250" b="1" dirty="0"/>
          </a:p>
        </p:txBody>
      </p:sp>
      <p:sp>
        <p:nvSpPr>
          <p:cNvPr id="28" name="TextBox 27"/>
          <p:cNvSpPr txBox="1"/>
          <p:nvPr/>
        </p:nvSpPr>
        <p:spPr>
          <a:xfrm>
            <a:off x="5796136" y="1180490"/>
            <a:ext cx="2664296" cy="1600438"/>
          </a:xfrm>
          <a:prstGeom prst="rect">
            <a:avLst/>
          </a:prstGeom>
          <a:noFill/>
          <a:ln>
            <a:solidFill>
              <a:schemeClr val="accent5">
                <a:lumMod val="60000"/>
                <a:lumOff val="40000"/>
              </a:schemeClr>
            </a:solidFill>
          </a:ln>
        </p:spPr>
        <p:txBody>
          <a:bodyPr wrap="square" rtlCol="0">
            <a:spAutoFit/>
          </a:bodyPr>
          <a:lstStyle/>
          <a:p>
            <a:pPr algn="ctr"/>
            <a:r>
              <a:rPr lang="ru-RU" sz="1400" b="1" dirty="0" smtClean="0"/>
              <a:t>Главные проблемы кооперации являются «вскрывающимися»: их чаще отмечали руководители организаций, имеющих практический опыт взаимодействия</a:t>
            </a:r>
            <a:endParaRPr lang="ru-RU" sz="1400" b="1" dirty="0"/>
          </a:p>
        </p:txBody>
      </p:sp>
      <p:sp>
        <p:nvSpPr>
          <p:cNvPr id="29" name="TextBox 28"/>
          <p:cNvSpPr txBox="1"/>
          <p:nvPr/>
        </p:nvSpPr>
        <p:spPr>
          <a:xfrm>
            <a:off x="-7352" y="3779288"/>
            <a:ext cx="2736304" cy="336952"/>
          </a:xfrm>
          <a:prstGeom prst="rect">
            <a:avLst/>
          </a:prstGeom>
          <a:solidFill>
            <a:schemeClr val="bg1"/>
          </a:solidFill>
        </p:spPr>
        <p:txBody>
          <a:bodyPr wrap="square" rtlCol="0">
            <a:spAutoFit/>
          </a:bodyPr>
          <a:lstStyle/>
          <a:p>
            <a:pPr algn="ctr">
              <a:lnSpc>
                <a:spcPct val="70000"/>
              </a:lnSpc>
            </a:pPr>
            <a:r>
              <a:rPr lang="ru-RU" sz="1100" b="1" dirty="0" smtClean="0">
                <a:solidFill>
                  <a:schemeClr val="accent4">
                    <a:lumMod val="50000"/>
                  </a:schemeClr>
                </a:solidFill>
                <a:latin typeface="+mn-lt"/>
              </a:rPr>
              <a:t>низкая восприимчивость бизнеса к инновациям </a:t>
            </a:r>
            <a:endParaRPr lang="ru-RU" sz="1100" b="1" dirty="0">
              <a:solidFill>
                <a:schemeClr val="accent4">
                  <a:lumMod val="50000"/>
                </a:schemeClr>
              </a:solidFill>
              <a:latin typeface="+mn-lt"/>
            </a:endParaRPr>
          </a:p>
        </p:txBody>
      </p:sp>
      <p:sp>
        <p:nvSpPr>
          <p:cNvPr id="30" name="TextBox 29"/>
          <p:cNvSpPr txBox="1"/>
          <p:nvPr/>
        </p:nvSpPr>
        <p:spPr>
          <a:xfrm>
            <a:off x="-5128" y="4038235"/>
            <a:ext cx="2736304" cy="254160"/>
          </a:xfrm>
          <a:prstGeom prst="rect">
            <a:avLst/>
          </a:prstGeom>
          <a:solidFill>
            <a:schemeClr val="bg1"/>
          </a:solidFill>
        </p:spPr>
        <p:txBody>
          <a:bodyPr wrap="square" rtlCol="0">
            <a:noAutofit/>
          </a:bodyPr>
          <a:lstStyle/>
          <a:p>
            <a:pPr algn="ctr">
              <a:lnSpc>
                <a:spcPct val="70000"/>
              </a:lnSpc>
            </a:pPr>
            <a:r>
              <a:rPr lang="ru-RU" sz="1100" b="1" dirty="0" smtClean="0">
                <a:solidFill>
                  <a:schemeClr val="accent4">
                    <a:lumMod val="50000"/>
                  </a:schemeClr>
                </a:solidFill>
                <a:latin typeface="+mn-lt"/>
              </a:rPr>
              <a:t>недостаточное государственное стимулирование кооперации </a:t>
            </a:r>
            <a:endParaRPr lang="ru-RU" sz="1100" b="1" dirty="0">
              <a:solidFill>
                <a:schemeClr val="accent4">
                  <a:lumMod val="50000"/>
                </a:schemeClr>
              </a:solidFill>
              <a:latin typeface="+mn-lt"/>
            </a:endParaRPr>
          </a:p>
        </p:txBody>
      </p:sp>
      <p:sp>
        <p:nvSpPr>
          <p:cNvPr id="18" name="Oval 2"/>
          <p:cNvSpPr/>
          <p:nvPr/>
        </p:nvSpPr>
        <p:spPr>
          <a:xfrm>
            <a:off x="6228184" y="4725144"/>
            <a:ext cx="1046254" cy="484715"/>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1550491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66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tx2"/>
              </a:buClr>
              <a:buSzPct val="70000"/>
              <a:buFont typeface="Wingdings" pitchFamily="2" charset="2"/>
              <a:buNone/>
              <a:defRPr/>
            </a:pPr>
            <a:endParaRPr lang="ru-RU">
              <a:sym typeface="Wingdings 2" charset="0"/>
            </a:endParaRPr>
          </a:p>
        </p:txBody>
      </p:sp>
      <p:cxnSp>
        <p:nvCxnSpPr>
          <p:cNvPr id="73732" name="Прямая соединительная линия 12"/>
          <p:cNvCxnSpPr>
            <a:cxnSpLocks noChangeShapeType="1"/>
          </p:cNvCxnSpPr>
          <p:nvPr/>
        </p:nvCxnSpPr>
        <p:spPr bwMode="auto">
          <a:xfrm>
            <a:off x="0" y="161925"/>
            <a:ext cx="9144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cxnSp>
      <p:sp>
        <p:nvSpPr>
          <p:cNvPr id="14" name="Прямоугольник 13"/>
          <p:cNvSpPr/>
          <p:nvPr/>
        </p:nvSpPr>
        <p:spPr>
          <a:xfrm>
            <a:off x="0" y="115888"/>
            <a:ext cx="9144000" cy="641350"/>
          </a:xfrm>
          <a:prstGeom prst="rect">
            <a:avLst/>
          </a:prstGeom>
        </p:spPr>
        <p:txBody>
          <a:bodyPr>
            <a:spAutoFit/>
          </a:bodyPr>
          <a:lstStyle/>
          <a:p>
            <a:pPr algn="ctr">
              <a:defRPr/>
            </a:pPr>
            <a:r>
              <a:rPr lang="ru-RU" b="1" dirty="0">
                <a:solidFill>
                  <a:schemeClr val="tx2"/>
                </a:solidFill>
                <a:effectLst>
                  <a:outerShdw blurRad="38100" dist="38100" dir="2700000" algn="tl">
                    <a:srgbClr val="C0C0C0"/>
                  </a:outerShdw>
                </a:effectLst>
                <a:latin typeface="Calibri" pitchFamily="34" charset="0"/>
              </a:rPr>
              <a:t>Этапы в развитии российской государственной инновационной политики: разные условия, разные подходы …</a:t>
            </a:r>
          </a:p>
        </p:txBody>
      </p:sp>
      <p:sp>
        <p:nvSpPr>
          <p:cNvPr id="15" name="Прямоугольник 14"/>
          <p:cNvSpPr>
            <a:spLocks noChangeArrowheads="1"/>
          </p:cNvSpPr>
          <p:nvPr/>
        </p:nvSpPr>
        <p:spPr bwMode="auto">
          <a:xfrm>
            <a:off x="4775200" y="1052513"/>
            <a:ext cx="4178300" cy="1295400"/>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200" b="1" dirty="0">
                <a:solidFill>
                  <a:srgbClr val="404040"/>
                </a:solidFill>
                <a:latin typeface="Calibri" pitchFamily="34" charset="0"/>
              </a:rPr>
              <a:t> широкие бюджетные возможности</a:t>
            </a:r>
          </a:p>
          <a:p>
            <a:pPr>
              <a:buFont typeface="Wingdings" pitchFamily="2" charset="2"/>
              <a:buChar char="q"/>
              <a:defRPr/>
            </a:pPr>
            <a:r>
              <a:rPr lang="ru-RU" sz="1200" b="1" dirty="0">
                <a:solidFill>
                  <a:srgbClr val="404040"/>
                </a:solidFill>
                <a:latin typeface="Calibri" pitchFamily="34" charset="0"/>
              </a:rPr>
              <a:t> инновации – важное направление государственной политики</a:t>
            </a:r>
          </a:p>
          <a:p>
            <a:pPr>
              <a:buFont typeface="Wingdings" pitchFamily="2" charset="2"/>
              <a:buChar char="q"/>
              <a:defRPr/>
            </a:pPr>
            <a:r>
              <a:rPr lang="ru-RU" sz="1200" b="1" dirty="0">
                <a:solidFill>
                  <a:srgbClr val="404040"/>
                </a:solidFill>
                <a:latin typeface="Calibri" pitchFamily="34" charset="0"/>
              </a:rPr>
              <a:t> принятие стратегий, программ; расширение бюджетных расходов </a:t>
            </a:r>
          </a:p>
          <a:p>
            <a:pPr>
              <a:buFont typeface="Wingdings" pitchFamily="2" charset="2"/>
              <a:buChar char="q"/>
              <a:defRPr/>
            </a:pPr>
            <a:r>
              <a:rPr lang="ru-RU" sz="1200" b="1" dirty="0">
                <a:solidFill>
                  <a:srgbClr val="404040"/>
                </a:solidFill>
                <a:latin typeface="Calibri" pitchFamily="34" charset="0"/>
              </a:rPr>
              <a:t> налоговое стимулирование инноваций в бизнесе</a:t>
            </a:r>
          </a:p>
          <a:p>
            <a:pPr>
              <a:buFont typeface="Wingdings" pitchFamily="2" charset="2"/>
              <a:buChar char="q"/>
              <a:defRPr/>
            </a:pPr>
            <a:r>
              <a:rPr lang="ru-RU" sz="1200" b="1" dirty="0">
                <a:solidFill>
                  <a:srgbClr val="404040"/>
                </a:solidFill>
                <a:latin typeface="Calibri" pitchFamily="34" charset="0"/>
              </a:rPr>
              <a:t> создание крупных институтов развития </a:t>
            </a:r>
          </a:p>
        </p:txBody>
      </p:sp>
      <p:sp>
        <p:nvSpPr>
          <p:cNvPr id="18" name="Прямоугольник 17"/>
          <p:cNvSpPr>
            <a:spLocks noChangeArrowheads="1"/>
          </p:cNvSpPr>
          <p:nvPr/>
        </p:nvSpPr>
        <p:spPr bwMode="auto">
          <a:xfrm>
            <a:off x="4787900" y="2997200"/>
            <a:ext cx="4176713" cy="1368425"/>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200" b="1" dirty="0">
                <a:solidFill>
                  <a:srgbClr val="404040"/>
                </a:solidFill>
                <a:latin typeface="Calibri" pitchFamily="34" charset="0"/>
              </a:rPr>
              <a:t> резкое ограничение бюджетных возможностей</a:t>
            </a:r>
          </a:p>
          <a:p>
            <a:pPr>
              <a:buFont typeface="Wingdings" pitchFamily="2" charset="2"/>
              <a:buChar char="q"/>
              <a:defRPr/>
            </a:pPr>
            <a:r>
              <a:rPr lang="ru-RU" sz="1200" b="1" dirty="0">
                <a:solidFill>
                  <a:srgbClr val="404040"/>
                </a:solidFill>
                <a:latin typeface="Calibri" pitchFamily="34" charset="0"/>
              </a:rPr>
              <a:t> инновации – на первом плане в декларируемой политике</a:t>
            </a:r>
          </a:p>
          <a:p>
            <a:pPr>
              <a:buFont typeface="Wingdings" pitchFamily="2" charset="2"/>
              <a:buChar char="q"/>
              <a:defRPr/>
            </a:pPr>
            <a:r>
              <a:rPr lang="ru-RU" sz="1200" b="1" dirty="0">
                <a:solidFill>
                  <a:srgbClr val="404040"/>
                </a:solidFill>
                <a:latin typeface="Calibri" pitchFamily="34" charset="0"/>
              </a:rPr>
              <a:t> компенсационная направленность антикризисных мер</a:t>
            </a:r>
          </a:p>
          <a:p>
            <a:pPr>
              <a:buFont typeface="Wingdings" pitchFamily="2" charset="2"/>
              <a:buChar char="q"/>
              <a:defRPr/>
            </a:pPr>
            <a:r>
              <a:rPr lang="ru-RU" sz="1200" b="1" dirty="0">
                <a:solidFill>
                  <a:srgbClr val="404040"/>
                </a:solidFill>
                <a:latin typeface="Calibri" pitchFamily="34" charset="0"/>
              </a:rPr>
              <a:t> временные защитные меры, стимулирование внутреннего спроса</a:t>
            </a:r>
          </a:p>
          <a:p>
            <a:pPr>
              <a:buFont typeface="Wingdings" pitchFamily="2" charset="2"/>
              <a:buChar char="q"/>
              <a:defRPr/>
            </a:pPr>
            <a:r>
              <a:rPr lang="ru-RU" sz="1200" b="1" dirty="0">
                <a:solidFill>
                  <a:srgbClr val="404040"/>
                </a:solidFill>
                <a:latin typeface="Calibri" pitchFamily="34" charset="0"/>
              </a:rPr>
              <a:t> создание комиссий, приоритеты модернизации</a:t>
            </a:r>
          </a:p>
          <a:p>
            <a:pPr>
              <a:buFont typeface="Wingdings" pitchFamily="2" charset="2"/>
              <a:buChar char="q"/>
              <a:defRPr/>
            </a:pPr>
            <a:r>
              <a:rPr lang="ru-RU" sz="1200" b="1" dirty="0">
                <a:solidFill>
                  <a:srgbClr val="404040"/>
                </a:solidFill>
                <a:latin typeface="Calibri" pitchFamily="34" charset="0"/>
              </a:rPr>
              <a:t> запуск проектов в ручном режиме</a:t>
            </a:r>
          </a:p>
        </p:txBody>
      </p:sp>
      <p:sp>
        <p:nvSpPr>
          <p:cNvPr id="21" name="Прямоугольник 20"/>
          <p:cNvSpPr>
            <a:spLocks noChangeArrowheads="1"/>
          </p:cNvSpPr>
          <p:nvPr/>
        </p:nvSpPr>
        <p:spPr bwMode="auto">
          <a:xfrm>
            <a:off x="4787900" y="5157788"/>
            <a:ext cx="4176713" cy="1150937"/>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200" b="1" dirty="0">
                <a:solidFill>
                  <a:srgbClr val="404040"/>
                </a:solidFill>
                <a:latin typeface="Calibri" pitchFamily="34" charset="0"/>
              </a:rPr>
              <a:t>существенные бюджетные ограничения,  социально-ориентированный бюджет</a:t>
            </a:r>
          </a:p>
          <a:p>
            <a:pPr>
              <a:buFont typeface="Wingdings" pitchFamily="2" charset="2"/>
              <a:buChar char="q"/>
              <a:defRPr/>
            </a:pPr>
            <a:r>
              <a:rPr lang="ru-RU" sz="1200" b="1" dirty="0">
                <a:solidFill>
                  <a:srgbClr val="404040"/>
                </a:solidFill>
                <a:latin typeface="Calibri" pitchFamily="34" charset="0"/>
              </a:rPr>
              <a:t> инновации – приоритет в государственной политике</a:t>
            </a:r>
          </a:p>
          <a:p>
            <a:pPr>
              <a:buFont typeface="Wingdings" pitchFamily="2" charset="2"/>
              <a:buChar char="q"/>
              <a:defRPr/>
            </a:pPr>
            <a:r>
              <a:rPr lang="ru-RU" sz="1200" b="1" dirty="0">
                <a:solidFill>
                  <a:srgbClr val="404040"/>
                </a:solidFill>
                <a:latin typeface="Calibri" pitchFamily="34" charset="0"/>
              </a:rPr>
              <a:t>множественность «инновационных сигналов» от государства</a:t>
            </a:r>
          </a:p>
          <a:p>
            <a:pPr>
              <a:buFont typeface="Wingdings" pitchFamily="2" charset="2"/>
              <a:buChar char="q"/>
              <a:defRPr/>
            </a:pPr>
            <a:r>
              <a:rPr lang="ru-RU" sz="1200" b="1" dirty="0">
                <a:solidFill>
                  <a:srgbClr val="404040"/>
                </a:solidFill>
                <a:latin typeface="Calibri" pitchFamily="34" charset="0"/>
              </a:rPr>
              <a:t>«эксперименты без последствий»</a:t>
            </a:r>
          </a:p>
        </p:txBody>
      </p:sp>
      <p:sp>
        <p:nvSpPr>
          <p:cNvPr id="73737" name="Номер слайда 7"/>
          <p:cNvSpPr txBox="1">
            <a:spLocks noGrp="1"/>
          </p:cNvSpPr>
          <p:nvPr/>
        </p:nvSpPr>
        <p:spPr bwMode="auto">
          <a:xfrm>
            <a:off x="10018713" y="6159500"/>
            <a:ext cx="314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r"/>
            <a:fld id="{A6E27D1E-1E7E-2349-B16D-A3D3E84B29F7}" type="slidenum">
              <a:rPr kumimoji="0" lang="ru-RU" sz="1600">
                <a:solidFill>
                  <a:srgbClr val="D9D9D9"/>
                </a:solidFill>
                <a:latin typeface="Calibri" charset="0"/>
              </a:rPr>
              <a:pPr algn="r"/>
              <a:t>22</a:t>
            </a:fld>
            <a:endParaRPr kumimoji="0" lang="ru-RU" sz="1600">
              <a:solidFill>
                <a:srgbClr val="D9D9D9"/>
              </a:solidFill>
              <a:latin typeface="Calibri" charset="0"/>
            </a:endParaRPr>
          </a:p>
        </p:txBody>
      </p:sp>
      <p:cxnSp>
        <p:nvCxnSpPr>
          <p:cNvPr id="7" name="Прямая соединительная линия 6"/>
          <p:cNvCxnSpPr/>
          <p:nvPr/>
        </p:nvCxnSpPr>
        <p:spPr bwMode="auto">
          <a:xfrm rot="5400000">
            <a:off x="9906000" y="6380163"/>
            <a:ext cx="288925"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Прямоугольник 14"/>
          <p:cNvSpPr>
            <a:spLocks noChangeArrowheads="1"/>
          </p:cNvSpPr>
          <p:nvPr/>
        </p:nvSpPr>
        <p:spPr bwMode="auto">
          <a:xfrm>
            <a:off x="384175" y="1052513"/>
            <a:ext cx="4248150" cy="1295400"/>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200" b="1" dirty="0">
                <a:solidFill>
                  <a:srgbClr val="404040"/>
                </a:solidFill>
                <a:latin typeface="Calibri" pitchFamily="34" charset="0"/>
              </a:rPr>
              <a:t> расширение закупок для государственных нужд</a:t>
            </a:r>
          </a:p>
          <a:p>
            <a:pPr>
              <a:buFont typeface="Wingdings" pitchFamily="2" charset="2"/>
              <a:buChar char="q"/>
              <a:defRPr/>
            </a:pPr>
            <a:r>
              <a:rPr lang="ru-RU" sz="1200" b="1" dirty="0">
                <a:solidFill>
                  <a:srgbClr val="404040"/>
                </a:solidFill>
                <a:latin typeface="Calibri" pitchFamily="34" charset="0"/>
              </a:rPr>
              <a:t> стабильность условий хозяйствования</a:t>
            </a:r>
          </a:p>
          <a:p>
            <a:pPr>
              <a:buFont typeface="Wingdings" pitchFamily="2" charset="2"/>
              <a:buChar char="q"/>
              <a:defRPr/>
            </a:pPr>
            <a:r>
              <a:rPr lang="ru-RU" sz="1200" b="1" dirty="0">
                <a:solidFill>
                  <a:srgbClr val="404040"/>
                </a:solidFill>
                <a:latin typeface="Calibri" pitchFamily="34" charset="0"/>
              </a:rPr>
              <a:t> снижение налоговой нагрузки </a:t>
            </a:r>
          </a:p>
          <a:p>
            <a:pPr>
              <a:buFont typeface="Wingdings" pitchFamily="2" charset="2"/>
              <a:buChar char="q"/>
              <a:defRPr/>
            </a:pPr>
            <a:r>
              <a:rPr lang="ru-RU" sz="1200" b="1" dirty="0">
                <a:solidFill>
                  <a:srgbClr val="404040"/>
                </a:solidFill>
                <a:latin typeface="Calibri" pitchFamily="34" charset="0"/>
              </a:rPr>
              <a:t> бизнес - адаптационная модель инноваций </a:t>
            </a:r>
          </a:p>
          <a:p>
            <a:pPr>
              <a:buFont typeface="Wingdings" pitchFamily="2" charset="2"/>
              <a:buChar char="q"/>
              <a:defRPr/>
            </a:pPr>
            <a:r>
              <a:rPr lang="ru-RU" sz="1200" b="1" dirty="0">
                <a:solidFill>
                  <a:srgbClr val="404040"/>
                </a:solidFill>
                <a:latin typeface="Calibri" pitchFamily="34" charset="0"/>
              </a:rPr>
              <a:t> узкий круг </a:t>
            </a:r>
            <a:r>
              <a:rPr lang="ru-RU" sz="1200" b="1" dirty="0" err="1">
                <a:solidFill>
                  <a:srgbClr val="404040"/>
                </a:solidFill>
                <a:latin typeface="Calibri" pitchFamily="34" charset="0"/>
              </a:rPr>
              <a:t>инновационно-активных</a:t>
            </a:r>
            <a:r>
              <a:rPr lang="ru-RU" sz="1200" b="1" dirty="0">
                <a:solidFill>
                  <a:srgbClr val="404040"/>
                </a:solidFill>
                <a:latin typeface="Calibri" pitchFamily="34" charset="0"/>
              </a:rPr>
              <a:t> компаний</a:t>
            </a:r>
          </a:p>
        </p:txBody>
      </p:sp>
      <p:sp>
        <p:nvSpPr>
          <p:cNvPr id="3" name="Прямоугольник 17"/>
          <p:cNvSpPr>
            <a:spLocks noChangeArrowheads="1"/>
          </p:cNvSpPr>
          <p:nvPr/>
        </p:nvSpPr>
        <p:spPr bwMode="auto">
          <a:xfrm>
            <a:off x="395288" y="2997200"/>
            <a:ext cx="4248150" cy="1368425"/>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200" b="1" dirty="0">
                <a:solidFill>
                  <a:srgbClr val="404040"/>
                </a:solidFill>
                <a:latin typeface="Calibri" pitchFamily="34" charset="0"/>
              </a:rPr>
              <a:t> жесткие финансовые ограничения для компаний</a:t>
            </a:r>
          </a:p>
          <a:p>
            <a:pPr>
              <a:buFont typeface="Wingdings" pitchFamily="2" charset="2"/>
              <a:buChar char="q"/>
              <a:defRPr/>
            </a:pPr>
            <a:r>
              <a:rPr lang="ru-RU" sz="1200" b="1" dirty="0">
                <a:solidFill>
                  <a:srgbClr val="404040"/>
                </a:solidFill>
                <a:latin typeface="Calibri" pitchFamily="34" charset="0"/>
              </a:rPr>
              <a:t> поддержка крупных и сверхкрупных компаний </a:t>
            </a:r>
          </a:p>
          <a:p>
            <a:pPr>
              <a:buFont typeface="Wingdings" pitchFamily="2" charset="2"/>
              <a:buChar char="q"/>
              <a:defRPr/>
            </a:pPr>
            <a:r>
              <a:rPr lang="ru-RU" sz="1200" b="1" dirty="0">
                <a:solidFill>
                  <a:srgbClr val="404040"/>
                </a:solidFill>
                <a:latin typeface="Calibri" pitchFamily="34" charset="0"/>
              </a:rPr>
              <a:t> резкое снижение предсказуемости условий хозяйствования</a:t>
            </a:r>
          </a:p>
          <a:p>
            <a:pPr>
              <a:buFont typeface="Wingdings" pitchFamily="2" charset="2"/>
              <a:buChar char="q"/>
              <a:defRPr/>
            </a:pPr>
            <a:r>
              <a:rPr lang="ru-RU" sz="1200" b="1" dirty="0">
                <a:solidFill>
                  <a:srgbClr val="404040"/>
                </a:solidFill>
                <a:latin typeface="Calibri" pitchFamily="34" charset="0"/>
              </a:rPr>
              <a:t>сосредоточение инновационной деятельности в крупном бизнесе</a:t>
            </a:r>
          </a:p>
          <a:p>
            <a:pPr>
              <a:buFont typeface="Wingdings" pitchFamily="2" charset="2"/>
              <a:buChar char="q"/>
              <a:defRPr/>
            </a:pPr>
            <a:r>
              <a:rPr lang="ru-RU" sz="1200" b="1" dirty="0">
                <a:solidFill>
                  <a:srgbClr val="404040"/>
                </a:solidFill>
                <a:latin typeface="Calibri" pitchFamily="34" charset="0"/>
              </a:rPr>
              <a:t> бизнес - ориентация инноваций на снижение издержек</a:t>
            </a:r>
          </a:p>
        </p:txBody>
      </p:sp>
      <p:sp>
        <p:nvSpPr>
          <p:cNvPr id="5" name="Прямоугольник 20"/>
          <p:cNvSpPr>
            <a:spLocks noChangeArrowheads="1"/>
          </p:cNvSpPr>
          <p:nvPr/>
        </p:nvSpPr>
        <p:spPr bwMode="auto">
          <a:xfrm>
            <a:off x="395288" y="5157788"/>
            <a:ext cx="4248150" cy="1150937"/>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200" b="1" dirty="0">
                <a:solidFill>
                  <a:srgbClr val="404040"/>
                </a:solidFill>
                <a:latin typeface="Calibri" pitchFamily="34" charset="0"/>
              </a:rPr>
              <a:t>неопределенность </a:t>
            </a:r>
          </a:p>
          <a:p>
            <a:pPr>
              <a:buFont typeface="Wingdings" pitchFamily="2" charset="2"/>
              <a:buChar char="q"/>
              <a:defRPr/>
            </a:pPr>
            <a:r>
              <a:rPr lang="ru-RU" sz="1200" b="1" dirty="0">
                <a:solidFill>
                  <a:srgbClr val="404040"/>
                </a:solidFill>
                <a:latin typeface="Calibri" pitchFamily="34" charset="0"/>
              </a:rPr>
              <a:t>значительные изменения в регулировании </a:t>
            </a:r>
          </a:p>
          <a:p>
            <a:pPr>
              <a:buFont typeface="Wingdings" pitchFamily="2" charset="2"/>
              <a:buChar char="q"/>
              <a:defRPr/>
            </a:pPr>
            <a:r>
              <a:rPr lang="ru-RU" sz="1200" b="1" dirty="0">
                <a:solidFill>
                  <a:srgbClr val="404040"/>
                </a:solidFill>
                <a:latin typeface="Calibri" pitchFamily="34" charset="0"/>
              </a:rPr>
              <a:t> бизнес - выжидание, сосредоточение на завершающихся проектах </a:t>
            </a:r>
          </a:p>
          <a:p>
            <a:pPr>
              <a:buFont typeface="Wingdings" pitchFamily="2" charset="2"/>
              <a:buChar char="q"/>
              <a:defRPr/>
            </a:pPr>
            <a:r>
              <a:rPr lang="ru-RU" sz="1200" b="1" dirty="0">
                <a:solidFill>
                  <a:srgbClr val="404040"/>
                </a:solidFill>
                <a:latin typeface="Calibri" pitchFamily="34" charset="0"/>
              </a:rPr>
              <a:t> усиление актуальности задачи освоения новой продукции (услуг)</a:t>
            </a:r>
          </a:p>
        </p:txBody>
      </p:sp>
      <p:sp>
        <p:nvSpPr>
          <p:cNvPr id="8" name="Прямоугольник 7"/>
          <p:cNvSpPr/>
          <p:nvPr/>
        </p:nvSpPr>
        <p:spPr>
          <a:xfrm>
            <a:off x="3441700" y="2708275"/>
            <a:ext cx="2989263" cy="369888"/>
          </a:xfrm>
          <a:prstGeom prst="rect">
            <a:avLst/>
          </a:prstGeom>
        </p:spPr>
        <p:txBody>
          <a:bodyPr wrap="none">
            <a:spAutoFit/>
          </a:bodyPr>
          <a:lstStyle/>
          <a:p>
            <a:pPr>
              <a:defRPr/>
            </a:pPr>
            <a:r>
              <a:rPr lang="ru-RU" b="1" dirty="0">
                <a:solidFill>
                  <a:schemeClr val="tx2"/>
                </a:solidFill>
                <a:effectLst>
                  <a:outerShdw blurRad="38100" dist="38100" dir="2700000" algn="tl">
                    <a:srgbClr val="C0C0C0"/>
                  </a:outerShdw>
                </a:effectLst>
                <a:latin typeface="Calibri" pitchFamily="34" charset="0"/>
              </a:rPr>
              <a:t>Кризисный: 20</a:t>
            </a:r>
            <a:r>
              <a:rPr lang="en-US" b="1" dirty="0">
                <a:solidFill>
                  <a:schemeClr val="tx2"/>
                </a:solidFill>
                <a:effectLst>
                  <a:outerShdw blurRad="38100" dist="38100" dir="2700000" algn="tl">
                    <a:srgbClr val="C0C0C0"/>
                  </a:outerShdw>
                </a:effectLst>
                <a:latin typeface="Calibri" pitchFamily="34" charset="0"/>
              </a:rPr>
              <a:t>09</a:t>
            </a:r>
            <a:r>
              <a:rPr lang="ru-RU" b="1" dirty="0">
                <a:solidFill>
                  <a:schemeClr val="tx2"/>
                </a:solidFill>
                <a:effectLst>
                  <a:outerShdw blurRad="38100" dist="38100" dir="2700000" algn="tl">
                    <a:srgbClr val="C0C0C0"/>
                  </a:outerShdw>
                </a:effectLst>
                <a:latin typeface="Calibri" pitchFamily="34" charset="0"/>
              </a:rPr>
              <a:t>-20</a:t>
            </a:r>
            <a:r>
              <a:rPr lang="en-US" b="1" dirty="0">
                <a:solidFill>
                  <a:schemeClr val="tx2"/>
                </a:solidFill>
                <a:effectLst>
                  <a:outerShdw blurRad="38100" dist="38100" dir="2700000" algn="tl">
                    <a:srgbClr val="C0C0C0"/>
                  </a:outerShdw>
                </a:effectLst>
                <a:latin typeface="Calibri" pitchFamily="34" charset="0"/>
              </a:rPr>
              <a:t>10</a:t>
            </a:r>
            <a:r>
              <a:rPr lang="ru-RU" b="1" dirty="0">
                <a:solidFill>
                  <a:schemeClr val="tx2"/>
                </a:solidFill>
                <a:effectLst>
                  <a:outerShdw blurRad="38100" dist="38100" dir="2700000" algn="tl">
                    <a:srgbClr val="C0C0C0"/>
                  </a:outerShdw>
                </a:effectLst>
                <a:latin typeface="Calibri" pitchFamily="34" charset="0"/>
              </a:rPr>
              <a:t> годы</a:t>
            </a:r>
          </a:p>
        </p:txBody>
      </p:sp>
      <p:sp>
        <p:nvSpPr>
          <p:cNvPr id="16" name="Прямоугольник 15"/>
          <p:cNvSpPr/>
          <p:nvPr/>
        </p:nvSpPr>
        <p:spPr>
          <a:xfrm>
            <a:off x="3508375" y="4868863"/>
            <a:ext cx="3429000" cy="369887"/>
          </a:xfrm>
          <a:prstGeom prst="rect">
            <a:avLst/>
          </a:prstGeom>
        </p:spPr>
        <p:txBody>
          <a:bodyPr wrap="none">
            <a:spAutoFit/>
          </a:bodyPr>
          <a:lstStyle/>
          <a:p>
            <a:pPr>
              <a:defRPr/>
            </a:pPr>
            <a:r>
              <a:rPr lang="ru-RU" b="1" dirty="0" err="1">
                <a:solidFill>
                  <a:schemeClr val="tx2"/>
                </a:solidFill>
                <a:effectLst>
                  <a:outerShdw blurRad="38100" dist="38100" dir="2700000" algn="tl">
                    <a:srgbClr val="C0C0C0"/>
                  </a:outerShdw>
                </a:effectLst>
                <a:latin typeface="Calibri" pitchFamily="34" charset="0"/>
              </a:rPr>
              <a:t>Посткризисный</a:t>
            </a:r>
            <a:r>
              <a:rPr lang="ru-RU" b="1" dirty="0">
                <a:solidFill>
                  <a:schemeClr val="tx2"/>
                </a:solidFill>
                <a:effectLst>
                  <a:outerShdw blurRad="38100" dist="38100" dir="2700000" algn="tl">
                    <a:srgbClr val="C0C0C0"/>
                  </a:outerShdw>
                </a:effectLst>
                <a:latin typeface="Calibri" pitchFamily="34" charset="0"/>
              </a:rPr>
              <a:t>: 20</a:t>
            </a:r>
            <a:r>
              <a:rPr lang="en-US" b="1" dirty="0">
                <a:solidFill>
                  <a:schemeClr val="tx2"/>
                </a:solidFill>
                <a:effectLst>
                  <a:outerShdw blurRad="38100" dist="38100" dir="2700000" algn="tl">
                    <a:srgbClr val="C0C0C0"/>
                  </a:outerShdw>
                </a:effectLst>
                <a:latin typeface="Calibri" pitchFamily="34" charset="0"/>
              </a:rPr>
              <a:t>11</a:t>
            </a:r>
            <a:r>
              <a:rPr lang="ru-RU" b="1" dirty="0">
                <a:solidFill>
                  <a:schemeClr val="tx2"/>
                </a:solidFill>
                <a:effectLst>
                  <a:outerShdw blurRad="38100" dist="38100" dir="2700000" algn="tl">
                    <a:srgbClr val="C0C0C0"/>
                  </a:outerShdw>
                </a:effectLst>
                <a:latin typeface="Calibri" pitchFamily="34" charset="0"/>
              </a:rPr>
              <a:t>-20</a:t>
            </a:r>
            <a:r>
              <a:rPr lang="en-US" b="1" dirty="0">
                <a:solidFill>
                  <a:schemeClr val="tx2"/>
                </a:solidFill>
                <a:effectLst>
                  <a:outerShdw blurRad="38100" dist="38100" dir="2700000" algn="tl">
                    <a:srgbClr val="C0C0C0"/>
                  </a:outerShdw>
                </a:effectLst>
                <a:latin typeface="Calibri" pitchFamily="34" charset="0"/>
              </a:rPr>
              <a:t>12</a:t>
            </a:r>
            <a:r>
              <a:rPr lang="ru-RU" b="1" dirty="0">
                <a:solidFill>
                  <a:schemeClr val="tx2"/>
                </a:solidFill>
                <a:effectLst>
                  <a:outerShdw blurRad="38100" dist="38100" dir="2700000" algn="tl">
                    <a:srgbClr val="C0C0C0"/>
                  </a:outerShdw>
                </a:effectLst>
                <a:latin typeface="Calibri" pitchFamily="34" charset="0"/>
              </a:rPr>
              <a:t> годы</a:t>
            </a:r>
          </a:p>
        </p:txBody>
      </p:sp>
      <p:sp>
        <p:nvSpPr>
          <p:cNvPr id="17" name="Прямоугольник 16"/>
          <p:cNvSpPr/>
          <p:nvPr/>
        </p:nvSpPr>
        <p:spPr>
          <a:xfrm>
            <a:off x="3430588" y="763588"/>
            <a:ext cx="3492500" cy="369887"/>
          </a:xfrm>
          <a:prstGeom prst="rect">
            <a:avLst/>
          </a:prstGeom>
        </p:spPr>
        <p:txBody>
          <a:bodyPr wrap="none">
            <a:spAutoFit/>
          </a:bodyPr>
          <a:lstStyle/>
          <a:p>
            <a:pPr>
              <a:defRPr/>
            </a:pPr>
            <a:r>
              <a:rPr lang="ru-RU" b="1" dirty="0">
                <a:solidFill>
                  <a:schemeClr val="tx2"/>
                </a:solidFill>
                <a:effectLst>
                  <a:outerShdw blurRad="38100" dist="38100" dir="2700000" algn="tl">
                    <a:srgbClr val="C0C0C0"/>
                  </a:outerShdw>
                </a:effectLst>
                <a:latin typeface="Calibri" pitchFamily="34" charset="0"/>
              </a:rPr>
              <a:t>Предкризисный: </a:t>
            </a:r>
            <a:r>
              <a:rPr lang="ru-RU" b="1" dirty="0">
                <a:solidFill>
                  <a:schemeClr val="tx2"/>
                </a:solidFill>
                <a:effectLst>
                  <a:outerShdw blurRad="38100" dist="38100" dir="2700000" algn="tl">
                    <a:srgbClr val="C0C0C0"/>
                  </a:outerShdw>
                </a:effectLst>
                <a:latin typeface="Calibri" pitchFamily="34" charset="0"/>
              </a:rPr>
              <a:t>20</a:t>
            </a:r>
            <a:r>
              <a:rPr lang="en-US" b="1" dirty="0">
                <a:solidFill>
                  <a:schemeClr val="tx2"/>
                </a:solidFill>
                <a:effectLst>
                  <a:outerShdw blurRad="38100" dist="38100" dir="2700000" algn="tl">
                    <a:srgbClr val="C0C0C0"/>
                  </a:outerShdw>
                </a:effectLst>
                <a:latin typeface="Calibri" pitchFamily="34" charset="0"/>
              </a:rPr>
              <a:t>0</a:t>
            </a:r>
            <a:r>
              <a:rPr lang="ru-RU" b="1" dirty="0">
                <a:solidFill>
                  <a:schemeClr val="tx2"/>
                </a:solidFill>
                <a:effectLst>
                  <a:outerShdw blurRad="38100" dist="38100" dir="2700000" algn="tl">
                    <a:srgbClr val="C0C0C0"/>
                  </a:outerShdw>
                </a:effectLst>
                <a:latin typeface="Calibri" pitchFamily="34" charset="0"/>
              </a:rPr>
              <a:t>6-</a:t>
            </a:r>
            <a:r>
              <a:rPr lang="ru-RU" b="1" dirty="0">
                <a:solidFill>
                  <a:schemeClr val="tx2"/>
                </a:solidFill>
                <a:effectLst>
                  <a:outerShdw blurRad="38100" dist="38100" dir="2700000" algn="tl">
                    <a:srgbClr val="C0C0C0"/>
                  </a:outerShdw>
                </a:effectLst>
                <a:latin typeface="Calibri" pitchFamily="34" charset="0"/>
              </a:rPr>
              <a:t>20</a:t>
            </a:r>
            <a:r>
              <a:rPr lang="en-US" b="1" dirty="0">
                <a:solidFill>
                  <a:schemeClr val="tx2"/>
                </a:solidFill>
                <a:effectLst>
                  <a:outerShdw blurRad="38100" dist="38100" dir="2700000" algn="tl">
                    <a:srgbClr val="C0C0C0"/>
                  </a:outerShdw>
                </a:effectLst>
                <a:latin typeface="Calibri" pitchFamily="34" charset="0"/>
              </a:rPr>
              <a:t>08</a:t>
            </a:r>
            <a:r>
              <a:rPr lang="ru-RU" b="1" dirty="0">
                <a:solidFill>
                  <a:schemeClr val="tx2"/>
                </a:solidFill>
                <a:effectLst>
                  <a:outerShdw blurRad="38100" dist="38100" dir="2700000" algn="tl">
                    <a:srgbClr val="C0C0C0"/>
                  </a:outerShdw>
                </a:effectLst>
                <a:latin typeface="Calibri" pitchFamily="34" charset="0"/>
              </a:rPr>
              <a:t> годы</a:t>
            </a:r>
            <a:endParaRPr lang="ru-RU" b="1" dirty="0">
              <a:solidFill>
                <a:srgbClr val="9BBB59"/>
              </a:solidFill>
              <a:latin typeface="Calibri" pitchFamily="34" charset="0"/>
            </a:endParaRPr>
          </a:p>
        </p:txBody>
      </p:sp>
      <p:sp>
        <p:nvSpPr>
          <p:cNvPr id="19" name="Прямоугольник 14"/>
          <p:cNvSpPr>
            <a:spLocks noChangeArrowheads="1"/>
          </p:cNvSpPr>
          <p:nvPr/>
        </p:nvSpPr>
        <p:spPr bwMode="auto">
          <a:xfrm>
            <a:off x="373063" y="2419350"/>
            <a:ext cx="8586787" cy="2889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defRPr/>
            </a:pPr>
            <a:r>
              <a:rPr lang="ru-RU" sz="1200" b="1" dirty="0">
                <a:solidFill>
                  <a:srgbClr val="404040"/>
                </a:solidFill>
                <a:latin typeface="Calibri" pitchFamily="34" charset="0"/>
              </a:rPr>
              <a:t>«Грубые», фронтальные инструменты поддержки инноваций; сильное искажение рыночных сигналов</a:t>
            </a:r>
          </a:p>
        </p:txBody>
      </p:sp>
      <p:sp>
        <p:nvSpPr>
          <p:cNvPr id="20" name="Прямоугольник 14"/>
          <p:cNvSpPr>
            <a:spLocks noChangeArrowheads="1"/>
          </p:cNvSpPr>
          <p:nvPr/>
        </p:nvSpPr>
        <p:spPr bwMode="auto">
          <a:xfrm>
            <a:off x="384175" y="4508500"/>
            <a:ext cx="8575675" cy="2889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defRPr/>
            </a:pPr>
            <a:r>
              <a:rPr lang="ru-RU" sz="1200" b="1" dirty="0">
                <a:solidFill>
                  <a:srgbClr val="404040"/>
                </a:solidFill>
                <a:latin typeface="Calibri" pitchFamily="34" charset="0"/>
              </a:rPr>
              <a:t>«Отнятые» у </a:t>
            </a:r>
            <a:r>
              <a:rPr lang="ru-RU" sz="1200" b="1" dirty="0" err="1">
                <a:solidFill>
                  <a:srgbClr val="404040"/>
                </a:solidFill>
                <a:latin typeface="Calibri" pitchFamily="34" charset="0"/>
              </a:rPr>
              <a:t>инновационно-активных</a:t>
            </a:r>
            <a:r>
              <a:rPr lang="ru-RU" sz="1200" b="1" dirty="0">
                <a:solidFill>
                  <a:srgbClr val="404040"/>
                </a:solidFill>
                <a:latin typeface="Calibri" pitchFamily="34" charset="0"/>
              </a:rPr>
              <a:t> компаний выгоды; акцент на социальной стабильности в ущерб экономической эффективности</a:t>
            </a:r>
          </a:p>
        </p:txBody>
      </p:sp>
      <p:sp>
        <p:nvSpPr>
          <p:cNvPr id="22" name="Прямоугольник 14"/>
          <p:cNvSpPr>
            <a:spLocks noChangeArrowheads="1"/>
          </p:cNvSpPr>
          <p:nvPr/>
        </p:nvSpPr>
        <p:spPr bwMode="auto">
          <a:xfrm>
            <a:off x="384175" y="6453188"/>
            <a:ext cx="8575675" cy="2889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defRPr/>
            </a:pPr>
            <a:r>
              <a:rPr lang="ru-RU" sz="1200" b="1" dirty="0">
                <a:solidFill>
                  <a:srgbClr val="404040"/>
                </a:solidFill>
                <a:latin typeface="Calibri" pitchFamily="34" charset="0"/>
              </a:rPr>
              <a:t>Неопределенность условий хозяйственной деятельности; </a:t>
            </a:r>
            <a:r>
              <a:rPr lang="ru-RU" sz="1200" b="1" dirty="0" err="1">
                <a:solidFill>
                  <a:srgbClr val="404040"/>
                </a:solidFill>
                <a:latin typeface="Calibri" pitchFamily="34" charset="0"/>
              </a:rPr>
              <a:t>отложенность</a:t>
            </a:r>
            <a:r>
              <a:rPr lang="ru-RU" sz="1200" b="1" dirty="0">
                <a:solidFill>
                  <a:srgbClr val="404040"/>
                </a:solidFill>
                <a:latin typeface="Calibri" pitchFamily="34" charset="0"/>
              </a:rPr>
              <a:t> ключевых государственных решений </a:t>
            </a:r>
          </a:p>
        </p:txBody>
      </p:sp>
    </p:spTree>
    <p:extLst>
      <p:ext uri="{BB962C8B-B14F-4D97-AF65-F5344CB8AC3E}">
        <p14:creationId xmlns:p14="http://schemas.microsoft.com/office/powerpoint/2010/main" val="26736024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p:cNvSpPr txBox="1">
            <a:spLocks noChangeArrowheads="1"/>
          </p:cNvSpPr>
          <p:nvPr/>
        </p:nvSpPr>
        <p:spPr bwMode="auto">
          <a:xfrm>
            <a:off x="0" y="908720"/>
            <a:ext cx="9144000" cy="5837494"/>
          </a:xfrm>
          <a:prstGeom prst="rect">
            <a:avLst/>
          </a:prstGeom>
          <a:noFill/>
          <a:ln w="9525">
            <a:noFill/>
            <a:miter lim="800000"/>
            <a:headEnd/>
            <a:tailEnd/>
          </a:ln>
        </p:spPr>
        <p:txBody>
          <a:bodyPr wrap="square">
            <a:spAutoFit/>
          </a:bodyPr>
          <a:lstStyle/>
          <a:p>
            <a:pPr marL="285750" indent="-285750">
              <a:spcBef>
                <a:spcPts val="1000"/>
              </a:spcBef>
              <a:buClr>
                <a:schemeClr val="tx2">
                  <a:lumMod val="75000"/>
                </a:schemeClr>
              </a:buClr>
              <a:buSzPct val="110000"/>
              <a:buFont typeface="Wingdings" charset="2"/>
              <a:buChar char="§"/>
            </a:pPr>
            <a:r>
              <a:rPr lang="ru-RU" sz="1700" dirty="0" smtClean="0">
                <a:solidFill>
                  <a:srgbClr val="595959"/>
                </a:solidFill>
                <a:latin typeface="Calibri" pitchFamily="34" charset="0"/>
              </a:rPr>
              <a:t>Недостаток кооперации и координации </a:t>
            </a:r>
            <a:r>
              <a:rPr lang="ru-RU" sz="1700" dirty="0" err="1" smtClean="0">
                <a:solidFill>
                  <a:srgbClr val="595959"/>
                </a:solidFill>
                <a:latin typeface="Calibri" pitchFamily="34" charset="0"/>
              </a:rPr>
              <a:t>акторов</a:t>
            </a:r>
            <a:r>
              <a:rPr lang="ru-RU" sz="1700" dirty="0" smtClean="0">
                <a:solidFill>
                  <a:srgbClr val="595959"/>
                </a:solidFill>
                <a:latin typeface="Calibri" pitchFamily="34" charset="0"/>
              </a:rPr>
              <a:t> инновационной деятельности является одним из ключевых системных провалов (</a:t>
            </a:r>
            <a:r>
              <a:rPr lang="en-US" sz="1700" dirty="0" smtClean="0">
                <a:solidFill>
                  <a:srgbClr val="595959"/>
                </a:solidFill>
                <a:latin typeface="Calibri" pitchFamily="34" charset="0"/>
              </a:rPr>
              <a:t>Smith</a:t>
            </a:r>
            <a:r>
              <a:rPr lang="ru-RU" sz="1700" dirty="0" smtClean="0">
                <a:solidFill>
                  <a:srgbClr val="595959"/>
                </a:solidFill>
                <a:latin typeface="Calibri" pitchFamily="34" charset="0"/>
              </a:rPr>
              <a:t>, 1990; </a:t>
            </a:r>
            <a:r>
              <a:rPr lang="en-US" sz="1700" dirty="0" err="1" smtClean="0">
                <a:solidFill>
                  <a:srgbClr val="595959"/>
                </a:solidFill>
                <a:latin typeface="Calibri" pitchFamily="34" charset="0"/>
              </a:rPr>
              <a:t>Gok</a:t>
            </a:r>
            <a:r>
              <a:rPr lang="ru-RU" sz="1700" dirty="0" smtClean="0">
                <a:solidFill>
                  <a:srgbClr val="595959"/>
                </a:solidFill>
                <a:latin typeface="Calibri" pitchFamily="34" charset="0"/>
              </a:rPr>
              <a:t>, </a:t>
            </a:r>
            <a:r>
              <a:rPr lang="en-US" sz="1700" dirty="0" smtClean="0">
                <a:solidFill>
                  <a:srgbClr val="595959"/>
                </a:solidFill>
                <a:latin typeface="Calibri" pitchFamily="34" charset="0"/>
              </a:rPr>
              <a:t>Elder</a:t>
            </a:r>
            <a:r>
              <a:rPr lang="ru-RU" sz="1700" dirty="0" smtClean="0">
                <a:solidFill>
                  <a:srgbClr val="595959"/>
                </a:solidFill>
                <a:latin typeface="Calibri" pitchFamily="34" charset="0"/>
              </a:rPr>
              <a:t>, 2011). </a:t>
            </a:r>
          </a:p>
          <a:p>
            <a:pPr marL="285750" indent="-285750">
              <a:spcBef>
                <a:spcPts val="1000"/>
              </a:spcBef>
              <a:buClr>
                <a:schemeClr val="tx2">
                  <a:lumMod val="75000"/>
                </a:schemeClr>
              </a:buClr>
              <a:buSzPct val="110000"/>
              <a:buFont typeface="Wingdings" charset="2"/>
              <a:buChar char="§"/>
            </a:pPr>
            <a:r>
              <a:rPr lang="ru-RU" sz="1700" dirty="0" smtClean="0">
                <a:solidFill>
                  <a:srgbClr val="595959"/>
                </a:solidFill>
                <a:latin typeface="Calibri" pitchFamily="34" charset="0"/>
              </a:rPr>
              <a:t>Существует объективная  потребность в государственном стимулировании кооперации и партнерств и обеспечении «потоков знаний» между наукой и бизнесом, даже если это не в полной мере отвечает принципам совершенного рынка (</a:t>
            </a:r>
            <a:r>
              <a:rPr lang="en-US" sz="1700" dirty="0" smtClean="0">
                <a:solidFill>
                  <a:srgbClr val="595959"/>
                </a:solidFill>
                <a:latin typeface="Calibri" pitchFamily="34" charset="0"/>
              </a:rPr>
              <a:t>Smith</a:t>
            </a:r>
            <a:r>
              <a:rPr lang="ru-RU" sz="1700" dirty="0" smtClean="0">
                <a:solidFill>
                  <a:srgbClr val="595959"/>
                </a:solidFill>
                <a:latin typeface="Calibri" pitchFamily="34" charset="0"/>
              </a:rPr>
              <a:t>, 1990; Симачев и др., 2014). </a:t>
            </a:r>
          </a:p>
          <a:p>
            <a:pPr marL="285750" indent="-285750">
              <a:spcBef>
                <a:spcPts val="1000"/>
              </a:spcBef>
              <a:buClr>
                <a:schemeClr val="tx2">
                  <a:lumMod val="75000"/>
                </a:schemeClr>
              </a:buClr>
              <a:buSzPct val="110000"/>
              <a:buFont typeface="Wingdings" charset="2"/>
              <a:buChar char="§"/>
            </a:pPr>
            <a:r>
              <a:rPr lang="ru-RU" sz="1700" dirty="0" smtClean="0">
                <a:solidFill>
                  <a:srgbClr val="595959"/>
                </a:solidFill>
                <a:latin typeface="Calibri" pitchFamily="34" charset="0"/>
              </a:rPr>
              <a:t>В рамках «тройной спирали» наука-производство-государство последнее отвечает, прежде всего, за создание благоприятных условий и стимулирование интенсивного взаимодействия науки и производства (</a:t>
            </a:r>
            <a:r>
              <a:rPr lang="en-US" sz="1700" dirty="0" err="1" smtClean="0">
                <a:solidFill>
                  <a:srgbClr val="595959"/>
                </a:solidFill>
                <a:latin typeface="Calibri" pitchFamily="34" charset="0"/>
              </a:rPr>
              <a:t>Etzkowitz</a:t>
            </a:r>
            <a:r>
              <a:rPr lang="ru-RU" sz="1700" dirty="0" smtClean="0">
                <a:solidFill>
                  <a:srgbClr val="595959"/>
                </a:solidFill>
                <a:latin typeface="Calibri" pitchFamily="34" charset="0"/>
              </a:rPr>
              <a:t>, </a:t>
            </a:r>
            <a:r>
              <a:rPr lang="en-US" sz="1700" dirty="0" err="1" smtClean="0">
                <a:solidFill>
                  <a:srgbClr val="595959"/>
                </a:solidFill>
                <a:latin typeface="Calibri" pitchFamily="34" charset="0"/>
              </a:rPr>
              <a:t>Leydesdorff</a:t>
            </a:r>
            <a:r>
              <a:rPr lang="ru-RU" sz="1700" dirty="0" smtClean="0">
                <a:solidFill>
                  <a:srgbClr val="595959"/>
                </a:solidFill>
                <a:latin typeface="Calibri" pitchFamily="34" charset="0"/>
              </a:rPr>
              <a:t>, 2000; </a:t>
            </a:r>
            <a:r>
              <a:rPr lang="ru-RU" sz="1700" dirty="0" err="1" smtClean="0">
                <a:solidFill>
                  <a:srgbClr val="595959"/>
                </a:solidFill>
                <a:latin typeface="Calibri" pitchFamily="34" charset="0"/>
              </a:rPr>
              <a:t>Tether</a:t>
            </a:r>
            <a:r>
              <a:rPr lang="ru-RU" sz="1700" dirty="0" smtClean="0">
                <a:solidFill>
                  <a:srgbClr val="595959"/>
                </a:solidFill>
                <a:latin typeface="Calibri" pitchFamily="34" charset="0"/>
              </a:rPr>
              <a:t>, </a:t>
            </a:r>
            <a:r>
              <a:rPr lang="ru-RU" sz="1700" dirty="0" err="1" smtClean="0">
                <a:solidFill>
                  <a:srgbClr val="595959"/>
                </a:solidFill>
                <a:latin typeface="Calibri" pitchFamily="34" charset="0"/>
              </a:rPr>
              <a:t>Tajar</a:t>
            </a:r>
            <a:r>
              <a:rPr lang="ru-RU" sz="1700" dirty="0" smtClean="0">
                <a:solidFill>
                  <a:srgbClr val="595959"/>
                </a:solidFill>
                <a:latin typeface="Calibri" pitchFamily="34" charset="0"/>
              </a:rPr>
              <a:t>, 2008). Иначе говоря, важная функция государства в «тройной спирали» заключается в согласовании «векторов» развития исследований и их использования производством (</a:t>
            </a:r>
            <a:r>
              <a:rPr lang="ru-RU" sz="1700" dirty="0" err="1" smtClean="0">
                <a:solidFill>
                  <a:srgbClr val="595959"/>
                </a:solidFill>
                <a:latin typeface="Calibri" pitchFamily="34" charset="0"/>
              </a:rPr>
              <a:t>Дежина</a:t>
            </a:r>
            <a:r>
              <a:rPr lang="ru-RU" sz="1700" dirty="0" smtClean="0">
                <a:solidFill>
                  <a:srgbClr val="595959"/>
                </a:solidFill>
                <a:latin typeface="Calibri" pitchFamily="34" charset="0"/>
              </a:rPr>
              <a:t>, Киселева, 2007).</a:t>
            </a:r>
          </a:p>
          <a:p>
            <a:pPr marL="285750" indent="-285750">
              <a:spcBef>
                <a:spcPts val="1000"/>
              </a:spcBef>
              <a:buClr>
                <a:schemeClr val="tx2">
                  <a:lumMod val="75000"/>
                </a:schemeClr>
              </a:buClr>
              <a:buSzPct val="110000"/>
              <a:buFont typeface="Wingdings" charset="2"/>
              <a:buChar char="§"/>
            </a:pPr>
            <a:r>
              <a:rPr lang="ru-RU" sz="1700" dirty="0" smtClean="0">
                <a:solidFill>
                  <a:srgbClr val="595959"/>
                </a:solidFill>
                <a:latin typeface="Calibri" pitchFamily="34" charset="0"/>
              </a:rPr>
              <a:t>Если целесообразность государственной поддержки кооперации науки и бизнеса на сегодняшний день можно считать общепризнанной, то в отношении эффективности практических шагов государства в данной сфере порой высказываются сомнения (см., например, </a:t>
            </a:r>
            <a:r>
              <a:rPr lang="en-US" sz="1700" dirty="0" err="1" smtClean="0">
                <a:solidFill>
                  <a:srgbClr val="595959"/>
                </a:solidFill>
                <a:latin typeface="Calibri" pitchFamily="34" charset="0"/>
              </a:rPr>
              <a:t>Caloffi</a:t>
            </a:r>
            <a:r>
              <a:rPr lang="ru-RU" sz="1700" dirty="0" smtClean="0">
                <a:solidFill>
                  <a:srgbClr val="595959"/>
                </a:solidFill>
                <a:latin typeface="Calibri" pitchFamily="34" charset="0"/>
              </a:rPr>
              <a:t>, 2016).</a:t>
            </a:r>
          </a:p>
          <a:p>
            <a:pPr marL="285750" indent="-285750">
              <a:spcBef>
                <a:spcPts val="1000"/>
              </a:spcBef>
              <a:buClr>
                <a:schemeClr val="tx2">
                  <a:lumMod val="75000"/>
                </a:schemeClr>
              </a:buClr>
              <a:buSzPct val="110000"/>
              <a:buFont typeface="Wingdings" charset="2"/>
              <a:buChar char="§"/>
            </a:pPr>
            <a:r>
              <a:rPr lang="ru-RU" sz="1700" dirty="0" smtClean="0">
                <a:solidFill>
                  <a:srgbClr val="595959"/>
                </a:solidFill>
                <a:latin typeface="Calibri" pitchFamily="34" charset="0"/>
              </a:rPr>
              <a:t>В большинстве эмпирических работ, посвященных анализу эффекта воздействия различных инструментов и мер государственной политики на развитие кооперации, выявлялось положительное (хотя порой и весьма слабое) влияние оказываемой государством поддержки на взаимодействие науки и бизнеса (</a:t>
            </a:r>
            <a:r>
              <a:rPr lang="en-US" sz="1700" dirty="0" err="1" smtClean="0">
                <a:solidFill>
                  <a:srgbClr val="595959"/>
                </a:solidFill>
                <a:latin typeface="Calibri" pitchFamily="34" charset="0"/>
              </a:rPr>
              <a:t>Georghiou</a:t>
            </a:r>
            <a:r>
              <a:rPr lang="en-US" sz="1700" dirty="0" smtClean="0">
                <a:solidFill>
                  <a:srgbClr val="595959"/>
                </a:solidFill>
                <a:latin typeface="Calibri" pitchFamily="34" charset="0"/>
              </a:rPr>
              <a:t> et al</a:t>
            </a:r>
            <a:r>
              <a:rPr lang="ru-RU" sz="1700" dirty="0" smtClean="0">
                <a:solidFill>
                  <a:srgbClr val="595959"/>
                </a:solidFill>
                <a:latin typeface="Calibri" pitchFamily="34" charset="0"/>
              </a:rPr>
              <a:t>., 2005; </a:t>
            </a:r>
            <a:r>
              <a:rPr lang="en-US" sz="1700" dirty="0" smtClean="0">
                <a:solidFill>
                  <a:srgbClr val="595959"/>
                </a:solidFill>
                <a:latin typeface="Calibri" pitchFamily="34" charset="0"/>
              </a:rPr>
              <a:t>Pegler</a:t>
            </a:r>
            <a:r>
              <a:rPr lang="ru-RU" sz="1700" dirty="0" smtClean="0">
                <a:solidFill>
                  <a:srgbClr val="595959"/>
                </a:solidFill>
                <a:latin typeface="Calibri" pitchFamily="34" charset="0"/>
              </a:rPr>
              <a:t>, 2005; </a:t>
            </a:r>
            <a:r>
              <a:rPr lang="en-US" sz="1700" dirty="0" smtClean="0">
                <a:solidFill>
                  <a:srgbClr val="595959"/>
                </a:solidFill>
                <a:latin typeface="Calibri" pitchFamily="34" charset="0"/>
              </a:rPr>
              <a:t>Falk</a:t>
            </a:r>
            <a:r>
              <a:rPr lang="ru-RU" sz="1700" dirty="0" smtClean="0">
                <a:solidFill>
                  <a:srgbClr val="595959"/>
                </a:solidFill>
                <a:latin typeface="Calibri" pitchFamily="34" charset="0"/>
              </a:rPr>
              <a:t>, 2007; </a:t>
            </a:r>
            <a:r>
              <a:rPr lang="en-US" sz="1700" dirty="0" smtClean="0">
                <a:solidFill>
                  <a:srgbClr val="595959"/>
                </a:solidFill>
                <a:latin typeface="Calibri" pitchFamily="34" charset="0"/>
              </a:rPr>
              <a:t>H</a:t>
            </a:r>
            <a:r>
              <a:rPr lang="ru-RU" sz="1700" dirty="0" err="1" smtClean="0">
                <a:solidFill>
                  <a:srgbClr val="595959"/>
                </a:solidFill>
                <a:latin typeface="Calibri" pitchFamily="34" charset="0"/>
              </a:rPr>
              <a:t>æ</a:t>
            </a:r>
            <a:r>
              <a:rPr lang="en-US" sz="1700" dirty="0" err="1" smtClean="0">
                <a:solidFill>
                  <a:srgbClr val="595959"/>
                </a:solidFill>
                <a:latin typeface="Calibri" pitchFamily="34" charset="0"/>
              </a:rPr>
              <a:t>geland</a:t>
            </a:r>
            <a:r>
              <a:rPr lang="ru-RU" sz="1700" dirty="0" smtClean="0">
                <a:solidFill>
                  <a:srgbClr val="595959"/>
                </a:solidFill>
                <a:latin typeface="Calibri" pitchFamily="34" charset="0"/>
              </a:rPr>
              <a:t>, </a:t>
            </a:r>
            <a:r>
              <a:rPr lang="en-US" sz="1700" dirty="0" smtClean="0">
                <a:solidFill>
                  <a:srgbClr val="595959"/>
                </a:solidFill>
                <a:latin typeface="Calibri" pitchFamily="34" charset="0"/>
              </a:rPr>
              <a:t>M</a:t>
            </a:r>
            <a:r>
              <a:rPr lang="ru-RU" sz="1700" dirty="0" err="1" smtClean="0">
                <a:solidFill>
                  <a:srgbClr val="595959"/>
                </a:solidFill>
                <a:latin typeface="Calibri" pitchFamily="34" charset="0"/>
              </a:rPr>
              <a:t>ø</a:t>
            </a:r>
            <a:r>
              <a:rPr lang="en-US" sz="1700" dirty="0" smtClean="0">
                <a:solidFill>
                  <a:srgbClr val="595959"/>
                </a:solidFill>
                <a:latin typeface="Calibri" pitchFamily="34" charset="0"/>
              </a:rPr>
              <a:t>en</a:t>
            </a:r>
            <a:r>
              <a:rPr lang="ru-RU" sz="1700" dirty="0" smtClean="0">
                <a:solidFill>
                  <a:srgbClr val="595959"/>
                </a:solidFill>
                <a:latin typeface="Calibri" pitchFamily="34" charset="0"/>
              </a:rPr>
              <a:t>, 2007; </a:t>
            </a:r>
            <a:r>
              <a:rPr lang="en-US" sz="1700" dirty="0" err="1" smtClean="0">
                <a:solidFill>
                  <a:srgbClr val="595959"/>
                </a:solidFill>
                <a:latin typeface="Calibri" pitchFamily="34" charset="0"/>
              </a:rPr>
              <a:t>Busom</a:t>
            </a:r>
            <a:r>
              <a:rPr lang="ru-RU" sz="1700" dirty="0" smtClean="0">
                <a:solidFill>
                  <a:srgbClr val="595959"/>
                </a:solidFill>
                <a:latin typeface="Calibri" pitchFamily="34" charset="0"/>
              </a:rPr>
              <a:t>, </a:t>
            </a:r>
            <a:r>
              <a:rPr lang="en-US" sz="1700" dirty="0" smtClean="0">
                <a:solidFill>
                  <a:srgbClr val="595959"/>
                </a:solidFill>
                <a:latin typeface="Calibri" pitchFamily="34" charset="0"/>
              </a:rPr>
              <a:t>Fernandez </a:t>
            </a:r>
            <a:r>
              <a:rPr lang="en-US" sz="1700" dirty="0" err="1" smtClean="0">
                <a:solidFill>
                  <a:srgbClr val="595959"/>
                </a:solidFill>
                <a:latin typeface="Calibri" pitchFamily="34" charset="0"/>
              </a:rPr>
              <a:t>Ribas</a:t>
            </a:r>
            <a:r>
              <a:rPr lang="ru-RU" sz="1700" dirty="0" smtClean="0">
                <a:solidFill>
                  <a:srgbClr val="595959"/>
                </a:solidFill>
                <a:latin typeface="Calibri" pitchFamily="34" charset="0"/>
              </a:rPr>
              <a:t>, 2008; </a:t>
            </a:r>
            <a:r>
              <a:rPr lang="en-US" sz="1700" dirty="0" err="1" smtClean="0">
                <a:solidFill>
                  <a:srgbClr val="595959"/>
                </a:solidFill>
                <a:latin typeface="Calibri" pitchFamily="34" charset="0"/>
              </a:rPr>
              <a:t>Marzucchi</a:t>
            </a:r>
            <a:r>
              <a:rPr lang="ru-RU" sz="1700" dirty="0" smtClean="0">
                <a:solidFill>
                  <a:srgbClr val="595959"/>
                </a:solidFill>
                <a:latin typeface="Calibri" pitchFamily="34" charset="0"/>
              </a:rPr>
              <a:t>, </a:t>
            </a:r>
            <a:r>
              <a:rPr lang="en-US" sz="1700" dirty="0" err="1" smtClean="0">
                <a:solidFill>
                  <a:srgbClr val="595959"/>
                </a:solidFill>
                <a:latin typeface="Calibri" pitchFamily="34" charset="0"/>
              </a:rPr>
              <a:t>Montresor</a:t>
            </a:r>
            <a:r>
              <a:rPr lang="ru-RU" sz="1700" dirty="0" smtClean="0">
                <a:solidFill>
                  <a:srgbClr val="595959"/>
                </a:solidFill>
                <a:latin typeface="Calibri" pitchFamily="34" charset="0"/>
              </a:rPr>
              <a:t>, 2013; </a:t>
            </a:r>
            <a:r>
              <a:rPr lang="en-US" sz="1700" dirty="0" err="1" smtClean="0">
                <a:solidFill>
                  <a:srgbClr val="595959"/>
                </a:solidFill>
                <a:latin typeface="Calibri" pitchFamily="34" charset="0"/>
              </a:rPr>
              <a:t>Wanzenblock</a:t>
            </a:r>
            <a:r>
              <a:rPr lang="en-US" sz="1700" dirty="0" smtClean="0">
                <a:solidFill>
                  <a:srgbClr val="595959"/>
                </a:solidFill>
                <a:latin typeface="Calibri" pitchFamily="34" charset="0"/>
              </a:rPr>
              <a:t> et al</a:t>
            </a:r>
            <a:r>
              <a:rPr lang="ru-RU" sz="1700" dirty="0" smtClean="0">
                <a:solidFill>
                  <a:srgbClr val="595959"/>
                </a:solidFill>
                <a:latin typeface="Calibri" pitchFamily="34" charset="0"/>
              </a:rPr>
              <a:t>., 2013; </a:t>
            </a:r>
            <a:r>
              <a:rPr lang="en-US" sz="1700" dirty="0" err="1" smtClean="0">
                <a:solidFill>
                  <a:srgbClr val="595959"/>
                </a:solidFill>
                <a:latin typeface="Calibri" pitchFamily="34" charset="0"/>
              </a:rPr>
              <a:t>Lohmann</a:t>
            </a:r>
            <a:r>
              <a:rPr lang="ru-RU" sz="1700" dirty="0" smtClean="0">
                <a:solidFill>
                  <a:srgbClr val="595959"/>
                </a:solidFill>
                <a:latin typeface="Calibri" pitchFamily="34" charset="0"/>
              </a:rPr>
              <a:t>, 2014).</a:t>
            </a:r>
          </a:p>
        </p:txBody>
      </p:sp>
      <p:cxnSp>
        <p:nvCxnSpPr>
          <p:cNvPr id="6" name="Прямая соединительная линия 5"/>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0" y="0"/>
            <a:ext cx="9144000" cy="83671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Государственная поддержка научно-производственной кооперации: предпосылки</a:t>
            </a:r>
            <a:endParaRPr lang="ru-RU"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79982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0"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14"/>
          <p:cNvSpPr txBox="1">
            <a:spLocks noChangeArrowheads="1"/>
          </p:cNvSpPr>
          <p:nvPr/>
        </p:nvSpPr>
        <p:spPr bwMode="auto">
          <a:xfrm>
            <a:off x="1" y="44624"/>
            <a:ext cx="9143999" cy="769441"/>
          </a:xfrm>
          <a:prstGeom prst="rect">
            <a:avLst/>
          </a:prstGeom>
          <a:noFill/>
          <a:ln w="9525">
            <a:noFill/>
            <a:miter lim="800000"/>
            <a:headEnd/>
            <a:tailEnd/>
          </a:ln>
        </p:spPr>
        <p:txBody>
          <a:bodyPr wrap="square">
            <a:spAutoFit/>
          </a:bodyPr>
          <a:lstStyle/>
          <a:p>
            <a:pPr algn="ctr">
              <a:defRPr/>
            </a:pPr>
            <a:r>
              <a:rPr lang="ru-RU" sz="2200" b="1" dirty="0" smtClean="0">
                <a:solidFill>
                  <a:schemeClr val="accent1">
                    <a:lumMod val="75000"/>
                  </a:schemeClr>
                </a:solidFill>
                <a:latin typeface="Calibri" pitchFamily="34" charset="0"/>
              </a:rPr>
              <a:t>Государственная политика в сфере развития научно-производственной кооперации</a:t>
            </a:r>
            <a:endParaRPr lang="ru-RU" sz="2200" b="1" dirty="0">
              <a:solidFill>
                <a:schemeClr val="accent1">
                  <a:lumMod val="75000"/>
                </a:schemeClr>
              </a:solidFill>
              <a:latin typeface="Calibri" pitchFamily="34" charset="0"/>
            </a:endParaRPr>
          </a:p>
        </p:txBody>
      </p:sp>
      <p:graphicFrame>
        <p:nvGraphicFramePr>
          <p:cNvPr id="14" name="Таблица 13"/>
          <p:cNvGraphicFramePr>
            <a:graphicFrameLocks noGrp="1"/>
          </p:cNvGraphicFramePr>
          <p:nvPr/>
        </p:nvGraphicFramePr>
        <p:xfrm>
          <a:off x="2" y="920478"/>
          <a:ext cx="9164318" cy="5781678"/>
        </p:xfrm>
        <a:graphic>
          <a:graphicData uri="http://schemas.openxmlformats.org/drawingml/2006/table">
            <a:tbl>
              <a:tblPr/>
              <a:tblGrid>
                <a:gridCol w="1777686"/>
                <a:gridCol w="577487"/>
                <a:gridCol w="601951"/>
                <a:gridCol w="525595"/>
                <a:gridCol w="531718"/>
                <a:gridCol w="520390"/>
                <a:gridCol w="282917"/>
                <a:gridCol w="237473"/>
                <a:gridCol w="540082"/>
                <a:gridCol w="648654"/>
                <a:gridCol w="607141"/>
                <a:gridCol w="640265"/>
                <a:gridCol w="593006"/>
                <a:gridCol w="549132"/>
                <a:gridCol w="67039"/>
                <a:gridCol w="463782"/>
              </a:tblGrid>
              <a:tr h="0">
                <a:tc>
                  <a:txBody>
                    <a:bodyPr/>
                    <a:lstStyle/>
                    <a:p>
                      <a:pPr algn="ctr">
                        <a:lnSpc>
                          <a:spcPct val="90000"/>
                        </a:lnSpc>
                        <a:spcBef>
                          <a:spcPts val="600"/>
                        </a:spcBef>
                        <a:spcAft>
                          <a:spcPts val="600"/>
                        </a:spcAft>
                      </a:pPr>
                      <a:endParaRPr lang="ru-RU" sz="500" dirty="0">
                        <a:latin typeface="Times New Roman"/>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gridSpan="6">
                  <a:txBody>
                    <a:bodyPr/>
                    <a:lstStyle/>
                    <a:p>
                      <a:pPr algn="ctr">
                        <a:lnSpc>
                          <a:spcPct val="90000"/>
                        </a:lnSpc>
                        <a:spcAft>
                          <a:spcPts val="0"/>
                        </a:spcAft>
                      </a:pPr>
                      <a:r>
                        <a:rPr lang="ru-RU" sz="1000" b="1" i="1" dirty="0">
                          <a:solidFill>
                            <a:schemeClr val="bg1"/>
                          </a:solidFill>
                          <a:latin typeface="Times New Roman"/>
                          <a:ea typeface="Calibri"/>
                          <a:cs typeface="Times New Roman"/>
                        </a:rPr>
                        <a:t>Устойчивый рост</a:t>
                      </a:r>
                      <a:endParaRPr lang="ru-RU" sz="1000" b="1" i="1" dirty="0">
                        <a:solidFill>
                          <a:schemeClr val="bg1"/>
                        </a:solidFill>
                        <a:latin typeface="Calibri"/>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90000"/>
                        </a:lnSpc>
                        <a:spcAft>
                          <a:spcPts val="0"/>
                        </a:spcAft>
                      </a:pPr>
                      <a:r>
                        <a:rPr lang="ru-RU" sz="1000" b="1" i="1" dirty="0">
                          <a:solidFill>
                            <a:schemeClr val="bg1"/>
                          </a:solidFill>
                          <a:latin typeface="Times New Roman"/>
                          <a:ea typeface="Calibri"/>
                          <a:cs typeface="Times New Roman"/>
                        </a:rPr>
                        <a:t>Кризис</a:t>
                      </a:r>
                      <a:endParaRPr lang="ru-RU" sz="1000" b="1" i="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hMerge="1">
                  <a:txBody>
                    <a:bodyPr/>
                    <a:lstStyle/>
                    <a:p>
                      <a:endParaRPr lang="ru-RU"/>
                    </a:p>
                  </a:txBody>
                  <a:tcPr/>
                </a:tc>
                <a:tc gridSpan="3">
                  <a:txBody>
                    <a:bodyPr/>
                    <a:lstStyle/>
                    <a:p>
                      <a:pPr algn="ctr">
                        <a:lnSpc>
                          <a:spcPct val="90000"/>
                        </a:lnSpc>
                        <a:spcAft>
                          <a:spcPts val="0"/>
                        </a:spcAft>
                      </a:pPr>
                      <a:r>
                        <a:rPr lang="ru-RU" sz="1000" b="1" i="1" dirty="0">
                          <a:solidFill>
                            <a:schemeClr val="bg1"/>
                          </a:solidFill>
                          <a:latin typeface="Times New Roman"/>
                          <a:ea typeface="Calibri"/>
                          <a:cs typeface="Times New Roman"/>
                        </a:rPr>
                        <a:t>Восстановление</a:t>
                      </a:r>
                      <a:endParaRPr lang="ru-RU" sz="1000" b="1" i="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hMerge="1">
                  <a:txBody>
                    <a:bodyPr/>
                    <a:lstStyle/>
                    <a:p>
                      <a:endParaRPr lang="ru-RU"/>
                    </a:p>
                  </a:txBody>
                  <a:tcPr/>
                </a:tc>
                <a:tc hMerge="1">
                  <a:txBody>
                    <a:bodyPr/>
                    <a:lstStyle/>
                    <a:p>
                      <a:endParaRPr lang="ru-RU"/>
                    </a:p>
                  </a:txBody>
                  <a:tcPr/>
                </a:tc>
                <a:tc gridSpan="4">
                  <a:txBody>
                    <a:bodyPr/>
                    <a:lstStyle/>
                    <a:p>
                      <a:pPr algn="ctr">
                        <a:lnSpc>
                          <a:spcPct val="90000"/>
                        </a:lnSpc>
                        <a:spcAft>
                          <a:spcPts val="0"/>
                        </a:spcAft>
                      </a:pPr>
                      <a:r>
                        <a:rPr lang="ru-RU" sz="1000" b="1" i="1" dirty="0">
                          <a:solidFill>
                            <a:schemeClr val="bg1"/>
                          </a:solidFill>
                          <a:latin typeface="Times New Roman"/>
                          <a:ea typeface="Calibri"/>
                          <a:cs typeface="Times New Roman"/>
                        </a:rPr>
                        <a:t>Неопределенность</a:t>
                      </a:r>
                      <a:endParaRPr lang="ru-RU" sz="1000" b="1" i="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66492">
                <a:tc>
                  <a:txBody>
                    <a:bodyPr/>
                    <a:lstStyle/>
                    <a:p>
                      <a:pPr algn="just">
                        <a:lnSpc>
                          <a:spcPct val="90000"/>
                        </a:lnSpc>
                        <a:spcBef>
                          <a:spcPts val="600"/>
                        </a:spcBef>
                        <a:spcAft>
                          <a:spcPts val="600"/>
                        </a:spcAft>
                      </a:pPr>
                      <a:endParaRPr lang="ru-RU" sz="500" dirty="0">
                        <a:latin typeface="Times New Roman"/>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2003</a:t>
                      </a:r>
                      <a:endParaRPr lang="ru-RU" sz="1000" b="1" dirty="0">
                        <a:solidFill>
                          <a:schemeClr val="bg1"/>
                        </a:solidFill>
                        <a:latin typeface="Calibri"/>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2004</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2005</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2006</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2007</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gridSpan="2">
                  <a:txBody>
                    <a:bodyPr/>
                    <a:lstStyle/>
                    <a:p>
                      <a:pPr algn="ctr">
                        <a:lnSpc>
                          <a:spcPct val="90000"/>
                        </a:lnSpc>
                        <a:spcAft>
                          <a:spcPts val="0"/>
                        </a:spcAft>
                      </a:pPr>
                      <a:r>
                        <a:rPr lang="ru-RU" sz="1000" b="1" dirty="0">
                          <a:solidFill>
                            <a:schemeClr val="bg1"/>
                          </a:solidFill>
                          <a:latin typeface="Times New Roman"/>
                          <a:ea typeface="Calibri"/>
                          <a:cs typeface="Times New Roman"/>
                        </a:rPr>
                        <a:t>2008</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hMerge="1">
                  <a:txBody>
                    <a:bodyPr/>
                    <a:lstStyle/>
                    <a:p>
                      <a:endParaRPr lang="ru-RU"/>
                    </a:p>
                  </a:txBody>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2009</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2010</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2011</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2012</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a:txBody>
                    <a:bodyPr/>
                    <a:lstStyle/>
                    <a:p>
                      <a:pPr algn="ctr">
                        <a:lnSpc>
                          <a:spcPct val="90000"/>
                        </a:lnSpc>
                        <a:spcAft>
                          <a:spcPts val="0"/>
                        </a:spcAft>
                      </a:pPr>
                      <a:r>
                        <a:rPr lang="ru-RU" sz="1000" b="1" dirty="0">
                          <a:solidFill>
                            <a:schemeClr val="bg1"/>
                          </a:solidFill>
                          <a:latin typeface="Times New Roman"/>
                          <a:ea typeface="Calibri"/>
                          <a:cs typeface="Times New Roman"/>
                        </a:rPr>
                        <a:t>2013</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gridSpan="2">
                  <a:txBody>
                    <a:bodyPr/>
                    <a:lstStyle/>
                    <a:p>
                      <a:pPr algn="ctr">
                        <a:lnSpc>
                          <a:spcPct val="90000"/>
                        </a:lnSpc>
                        <a:spcAft>
                          <a:spcPts val="0"/>
                        </a:spcAft>
                      </a:pPr>
                      <a:r>
                        <a:rPr lang="ru-RU" sz="1000" b="1" dirty="0">
                          <a:solidFill>
                            <a:schemeClr val="bg1"/>
                          </a:solidFill>
                          <a:latin typeface="Times New Roman"/>
                          <a:ea typeface="Calibri"/>
                          <a:cs typeface="Times New Roman"/>
                        </a:rPr>
                        <a:t>2014</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c hMerge="1">
                  <a:txBody>
                    <a:bodyPr/>
                    <a:lstStyle/>
                    <a:p>
                      <a:endParaRPr lang="ru-RU"/>
                    </a:p>
                  </a:txBody>
                  <a:tcPr/>
                </a:tc>
                <a:tc>
                  <a:txBody>
                    <a:bodyPr/>
                    <a:lstStyle/>
                    <a:p>
                      <a:pPr algn="ctr">
                        <a:lnSpc>
                          <a:spcPct val="90000"/>
                        </a:lnSpc>
                        <a:spcAft>
                          <a:spcPts val="0"/>
                        </a:spcAft>
                      </a:pPr>
                      <a:r>
                        <a:rPr lang="en-US" sz="1000" b="1" dirty="0">
                          <a:solidFill>
                            <a:schemeClr val="bg1"/>
                          </a:solidFill>
                          <a:latin typeface="Times New Roman"/>
                          <a:ea typeface="Calibri"/>
                          <a:cs typeface="Times New Roman"/>
                        </a:rPr>
                        <a:t>2015</a:t>
                      </a:r>
                      <a:endParaRPr lang="ru-RU" sz="1000" b="1" dirty="0">
                        <a:solidFill>
                          <a:schemeClr val="bg1"/>
                        </a:solidFill>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5283BE"/>
                    </a:solidFill>
                  </a:tcPr>
                </a:tc>
              </a:tr>
              <a:tr h="301250">
                <a:tc>
                  <a:txBody>
                    <a:bodyPr/>
                    <a:lstStyle/>
                    <a:p>
                      <a:pPr algn="ctr">
                        <a:lnSpc>
                          <a:spcPct val="90000"/>
                        </a:lnSpc>
                        <a:spcBef>
                          <a:spcPts val="600"/>
                        </a:spcBef>
                        <a:spcAft>
                          <a:spcPts val="600"/>
                        </a:spcAft>
                      </a:pPr>
                      <a:r>
                        <a:rPr lang="ru-RU" sz="800" dirty="0">
                          <a:latin typeface="Times New Roman"/>
                          <a:ea typeface="Calibri"/>
                          <a:cs typeface="Times New Roman"/>
                        </a:rPr>
                        <a:t>ВИП (</a:t>
                      </a:r>
                      <a:r>
                        <a:rPr lang="ru-RU" sz="800" dirty="0" err="1">
                          <a:latin typeface="Times New Roman"/>
                          <a:ea typeface="Calibri"/>
                          <a:cs typeface="Times New Roman"/>
                        </a:rPr>
                        <a:t>Мегапроекты</a:t>
                      </a:r>
                      <a:r>
                        <a:rPr lang="ru-RU" sz="800" dirty="0">
                          <a:latin typeface="Times New Roman"/>
                          <a:ea typeface="Calibri"/>
                          <a:cs typeface="Times New Roman"/>
                        </a:rPr>
                        <a:t>)</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ctr">
                        <a:lnSpc>
                          <a:spcPct val="90000"/>
                        </a:lnSpc>
                        <a:spcAft>
                          <a:spcPts val="0"/>
                        </a:spcAft>
                      </a:pPr>
                      <a:r>
                        <a:rPr lang="ru-RU" sz="600" dirty="0" err="1" smtClean="0">
                          <a:latin typeface="Times New Roman"/>
                          <a:ea typeface="Calibri"/>
                          <a:cs typeface="Times New Roman"/>
                        </a:rPr>
                        <a:t>Минпром-науки</a:t>
                      </a:r>
                      <a:endParaRPr lang="ru-RU" sz="600" dirty="0">
                        <a:latin typeface="Calibri"/>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8">
                  <a:txBody>
                    <a:bodyPr/>
                    <a:lstStyle/>
                    <a:p>
                      <a:pPr algn="ctr">
                        <a:lnSpc>
                          <a:spcPct val="90000"/>
                        </a:lnSpc>
                        <a:spcAft>
                          <a:spcPts val="0"/>
                        </a:spcAft>
                      </a:pPr>
                      <a:r>
                        <a:rPr lang="ru-RU" sz="600" dirty="0" err="1">
                          <a:latin typeface="Times New Roman"/>
                          <a:ea typeface="Calibri"/>
                          <a:cs typeface="Times New Roman"/>
                        </a:rPr>
                        <a:t>Минпромэнерго</a:t>
                      </a:r>
                      <a:r>
                        <a:rPr lang="ru-RU" sz="600" dirty="0">
                          <a:latin typeface="Times New Roman"/>
                          <a:ea typeface="Calibri"/>
                          <a:cs typeface="Times New Roman"/>
                        </a:rPr>
                        <a:t>/</a:t>
                      </a:r>
                      <a:r>
                        <a:rPr lang="ru-RU" sz="600" dirty="0" err="1">
                          <a:latin typeface="Times New Roman"/>
                          <a:ea typeface="Calibri"/>
                          <a:cs typeface="Times New Roman"/>
                        </a:rPr>
                        <a:t>Минпромторг</a:t>
                      </a:r>
                      <a:endParaRPr lang="ru-RU" sz="600" dirty="0">
                        <a:latin typeface="Calibri"/>
                        <a:ea typeface="Calibri"/>
                        <a:cs typeface="Times New Roman"/>
                      </a:endParaRPr>
                    </a:p>
                    <a:p>
                      <a:pPr algn="ctr">
                        <a:lnSpc>
                          <a:spcPct val="90000"/>
                        </a:lnSpc>
                        <a:spcAft>
                          <a:spcPts val="0"/>
                        </a:spcAft>
                      </a:pPr>
                      <a:r>
                        <a:rPr lang="ru-RU" sz="600" dirty="0" err="1">
                          <a:latin typeface="Times New Roman"/>
                          <a:ea typeface="Calibri"/>
                          <a:cs typeface="Times New Roman"/>
                        </a:rPr>
                        <a:t>Минобрнауки</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r">
                        <a:lnSpc>
                          <a:spcPct val="90000"/>
                        </a:lnSpc>
                        <a:spcAft>
                          <a:spcPts val="0"/>
                        </a:spcAft>
                      </a:pPr>
                      <a:endParaRPr lang="ru-RU" sz="600" dirty="0">
                        <a:latin typeface="Calibri"/>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lnSpc>
                          <a:spcPct val="90000"/>
                        </a:lnSpc>
                        <a:spcAft>
                          <a:spcPts val="0"/>
                        </a:spcAft>
                      </a:pPr>
                      <a:r>
                        <a:rPr lang="ru-RU" sz="600" dirty="0" err="1" smtClean="0">
                          <a:latin typeface="Times New Roman"/>
                          <a:ea typeface="Calibri"/>
                          <a:cs typeface="Times New Roman"/>
                        </a:rPr>
                        <a:t>Минпромторг</a:t>
                      </a: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r>
              <a:tr h="101381">
                <a:tc>
                  <a:txBody>
                    <a:bodyPr/>
                    <a:lstStyle/>
                    <a:p>
                      <a:pPr algn="ctr">
                        <a:lnSpc>
                          <a:spcPct val="90000"/>
                        </a:lnSpc>
                        <a:spcBef>
                          <a:spcPts val="600"/>
                        </a:spcBef>
                        <a:spcAft>
                          <a:spcPts val="600"/>
                        </a:spcAft>
                      </a:pPr>
                      <a:r>
                        <a:rPr lang="ru-RU" sz="800" dirty="0">
                          <a:latin typeface="Times New Roman"/>
                          <a:ea typeface="Calibri"/>
                          <a:cs typeface="Times New Roman"/>
                        </a:rPr>
                        <a:t>Программа «ТЕМП» Фонда </a:t>
                      </a:r>
                      <a:r>
                        <a:rPr lang="ru-RU" sz="800" dirty="0" smtClean="0">
                          <a:latin typeface="Times New Roman"/>
                          <a:ea typeface="Calibri"/>
                          <a:cs typeface="Times New Roman"/>
                        </a:rPr>
                        <a:t>содействия инновациям</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gridSpan="8">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r>
              <a:tr h="109728">
                <a:tc>
                  <a:txBody>
                    <a:bodyPr/>
                    <a:lstStyle/>
                    <a:p>
                      <a:pPr marL="0" indent="0" algn="ctr">
                        <a:lnSpc>
                          <a:spcPct val="90000"/>
                        </a:lnSpc>
                        <a:spcBef>
                          <a:spcPts val="600"/>
                        </a:spcBef>
                        <a:spcAft>
                          <a:spcPts val="600"/>
                        </a:spcAft>
                      </a:pPr>
                      <a:r>
                        <a:rPr lang="ru-RU" sz="800" dirty="0">
                          <a:latin typeface="Times New Roman"/>
                          <a:ea typeface="Calibri"/>
                          <a:cs typeface="Times New Roman"/>
                        </a:rPr>
                        <a:t>Программа «</a:t>
                      </a:r>
                      <a:r>
                        <a:rPr lang="ru-RU" sz="700" dirty="0">
                          <a:latin typeface="Times New Roman"/>
                          <a:ea typeface="Calibri"/>
                          <a:cs typeface="Times New Roman"/>
                        </a:rPr>
                        <a:t>ПУСК</a:t>
                      </a:r>
                      <a:r>
                        <a:rPr lang="ru-RU" sz="800" dirty="0">
                          <a:latin typeface="Times New Roman"/>
                          <a:ea typeface="Calibri"/>
                          <a:cs typeface="Times New Roman"/>
                        </a:rPr>
                        <a:t>» Фонда </a:t>
                      </a:r>
                      <a:r>
                        <a:rPr lang="ru-RU" sz="800" dirty="0" smtClean="0">
                          <a:latin typeface="Times New Roman"/>
                          <a:ea typeface="Calibri"/>
                          <a:cs typeface="Times New Roman"/>
                        </a:rPr>
                        <a:t>содействия</a:t>
                      </a:r>
                      <a:endParaRPr lang="ru-RU" sz="800" dirty="0">
                        <a:latin typeface="Calibri"/>
                        <a:ea typeface="Calibri"/>
                        <a:cs typeface="Times New Roman"/>
                      </a:endParaRPr>
                    </a:p>
                  </a:txBody>
                  <a:tcPr marL="36000" marR="36000" marT="3600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5">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grid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ru-RU"/>
                    </a:p>
                  </a:txBody>
                  <a:tcPr/>
                </a:tc>
                <a:tc row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r>
              <a:tr h="0">
                <a:tc>
                  <a:txBody>
                    <a:bodyPr/>
                    <a:lstStyle/>
                    <a:p>
                      <a:pPr marL="0" indent="0" algn="ctr">
                        <a:lnSpc>
                          <a:spcPct val="90000"/>
                        </a:lnSpc>
                        <a:spcBef>
                          <a:spcPts val="600"/>
                        </a:spcBef>
                        <a:spcAft>
                          <a:spcPts val="600"/>
                        </a:spcAft>
                      </a:pPr>
                      <a:r>
                        <a:rPr lang="ru-RU" sz="800" baseline="0" dirty="0" smtClean="0">
                          <a:latin typeface="Times New Roman" pitchFamily="18" charset="0"/>
                          <a:ea typeface="Calibri"/>
                          <a:cs typeface="Times New Roman" pitchFamily="18" charset="0"/>
                        </a:rPr>
                        <a:t>и </a:t>
                      </a:r>
                      <a:r>
                        <a:rPr lang="ru-RU" sz="800" baseline="0" dirty="0" err="1" smtClean="0">
                          <a:latin typeface="Times New Roman" pitchFamily="18" charset="0"/>
                          <a:ea typeface="Calibri"/>
                          <a:cs typeface="Times New Roman" pitchFamily="18" charset="0"/>
                        </a:rPr>
                        <a:t>Роснауки</a:t>
                      </a:r>
                      <a:endParaRPr lang="ru-RU" sz="800" dirty="0">
                        <a:latin typeface="Times New Roman" pitchFamily="18" charset="0"/>
                        <a:ea typeface="Calibri"/>
                        <a:cs typeface="Times New Roman" pitchFamily="18" charset="0"/>
                      </a:endParaRPr>
                    </a:p>
                  </a:txBody>
                  <a:tcPr marL="36000" marR="36000" marT="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381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vMerge="1">
                  <a:txBody>
                    <a:bodyPr/>
                    <a:lstStyle/>
                    <a:p>
                      <a:endParaRPr lang="ru-RU"/>
                    </a:p>
                  </a:txBody>
                  <a:tcPr/>
                </a:tc>
                <a:tc vMerge="1">
                  <a:txBody>
                    <a:bodyPr/>
                    <a:lstStyle/>
                    <a:p>
                      <a:endParaRPr lang="ru-RU"/>
                    </a:p>
                  </a:txBody>
                  <a:tcPr/>
                </a:tc>
                <a:tc vMerge="1">
                  <a:txBody>
                    <a:bodyPr/>
                    <a:lstStyle/>
                    <a:p>
                      <a:endParaRPr lang="ru-RU"/>
                    </a:p>
                  </a:txBody>
                  <a:tcPr/>
                </a:tc>
                <a:tc gridSpan="5">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r>
              <a:tr h="333115">
                <a:tc>
                  <a:txBody>
                    <a:bodyPr/>
                    <a:lstStyle/>
                    <a:p>
                      <a:pPr algn="ctr">
                        <a:lnSpc>
                          <a:spcPct val="90000"/>
                        </a:lnSpc>
                        <a:spcBef>
                          <a:spcPts val="600"/>
                        </a:spcBef>
                        <a:spcAft>
                          <a:spcPts val="600"/>
                        </a:spcAft>
                      </a:pPr>
                      <a:r>
                        <a:rPr lang="ru-RU" sz="800" dirty="0">
                          <a:latin typeface="Times New Roman"/>
                          <a:ea typeface="Calibri"/>
                          <a:cs typeface="Times New Roman"/>
                        </a:rPr>
                        <a:t>Смягчение порядка учета расходов на НИОКР при налогообложении прибыли</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ru-RU" sz="600" dirty="0">
                          <a:latin typeface="Times New Roman"/>
                          <a:ea typeface="Calibri"/>
                          <a:cs typeface="Times New Roman"/>
                        </a:rPr>
                        <a:t>успешные -2 года, без результата-100%</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nSpc>
                          <a:spcPct val="90000"/>
                        </a:lnSpc>
                        <a:spcAft>
                          <a:spcPts val="0"/>
                        </a:spcAft>
                      </a:pPr>
                      <a:r>
                        <a:rPr lang="ru-RU" sz="600" dirty="0">
                          <a:latin typeface="Times New Roman"/>
                          <a:ea typeface="Calibri"/>
                          <a:cs typeface="Times New Roman"/>
                        </a:rPr>
                        <a:t>1 год</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nSpc>
                          <a:spcPct val="90000"/>
                        </a:lnSpc>
                        <a:spcAft>
                          <a:spcPts val="0"/>
                        </a:spcAft>
                      </a:pPr>
                      <a:r>
                        <a:rPr lang="ru-RU" sz="600" dirty="0">
                          <a:latin typeface="Times New Roman"/>
                          <a:ea typeface="Calibri"/>
                          <a:cs typeface="Times New Roman"/>
                        </a:rPr>
                        <a:t>в налоговый период завершения НИОКР</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9869">
                <a:tc>
                  <a:txBody>
                    <a:bodyPr/>
                    <a:lstStyle/>
                    <a:p>
                      <a:pPr algn="ctr">
                        <a:lnSpc>
                          <a:spcPct val="90000"/>
                        </a:lnSpc>
                        <a:spcBef>
                          <a:spcPts val="600"/>
                        </a:spcBef>
                        <a:spcAft>
                          <a:spcPts val="600"/>
                        </a:spcAft>
                      </a:pPr>
                      <a:r>
                        <a:rPr lang="ru-RU" sz="800" dirty="0">
                          <a:latin typeface="Times New Roman"/>
                          <a:ea typeface="Calibri"/>
                          <a:cs typeface="Times New Roman"/>
                        </a:rPr>
                        <a:t>Проекты коммерциализации технологий по тематике, предлагаемой бизнесом</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5">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r>
              <a:tr h="133246">
                <a:tc>
                  <a:txBody>
                    <a:bodyPr/>
                    <a:lstStyle/>
                    <a:p>
                      <a:pPr algn="ctr">
                        <a:lnSpc>
                          <a:spcPct val="90000"/>
                        </a:lnSpc>
                        <a:spcBef>
                          <a:spcPts val="600"/>
                        </a:spcBef>
                        <a:spcAft>
                          <a:spcPts val="600"/>
                        </a:spcAft>
                      </a:pPr>
                      <a:r>
                        <a:rPr lang="ru-RU" sz="800" dirty="0">
                          <a:latin typeface="Times New Roman"/>
                          <a:ea typeface="Calibri"/>
                          <a:cs typeface="Times New Roman"/>
                        </a:rPr>
                        <a:t>Проекты НИОКР по тематике, предлагаемой бизнесом</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8">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r>
              <a:tr h="253196">
                <a:tc>
                  <a:txBody>
                    <a:bodyPr/>
                    <a:lstStyle/>
                    <a:p>
                      <a:pPr algn="ctr">
                        <a:lnSpc>
                          <a:spcPct val="90000"/>
                        </a:lnSpc>
                        <a:spcBef>
                          <a:spcPts val="600"/>
                        </a:spcBef>
                        <a:spcAft>
                          <a:spcPts val="600"/>
                        </a:spcAft>
                      </a:pPr>
                      <a:r>
                        <a:rPr lang="ru-RU" sz="800" dirty="0">
                          <a:latin typeface="Times New Roman"/>
                          <a:ea typeface="Calibri"/>
                          <a:cs typeface="Times New Roman"/>
                        </a:rPr>
                        <a:t>Освобожде6ние от НДС отдельных видов НИОКР</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10">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66492">
                <a:tc>
                  <a:txBody>
                    <a:bodyPr/>
                    <a:lstStyle/>
                    <a:p>
                      <a:pPr algn="ctr">
                        <a:lnSpc>
                          <a:spcPct val="90000"/>
                        </a:lnSpc>
                        <a:spcBef>
                          <a:spcPts val="600"/>
                        </a:spcBef>
                        <a:spcAft>
                          <a:spcPts val="600"/>
                        </a:spcAft>
                      </a:pPr>
                      <a:r>
                        <a:rPr lang="ru-RU" sz="800" dirty="0">
                          <a:latin typeface="Times New Roman"/>
                          <a:ea typeface="Calibri"/>
                          <a:cs typeface="Times New Roman"/>
                        </a:rPr>
                        <a:t>Льгота по налогу на прибыль в отношении расходов на НИОКР по специальному перечню</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3">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ru-RU"/>
                    </a:p>
                  </a:txBody>
                  <a:tcPr/>
                </a:tc>
                <a:tc hMerge="1">
                  <a:txBody>
                    <a:bodyPr/>
                    <a:lstStyle/>
                    <a:p>
                      <a:endParaRPr lang="ru-RU"/>
                    </a:p>
                  </a:txBody>
                  <a:tcPr/>
                </a:tc>
                <a:tc gridSpan="5">
                  <a:txBody>
                    <a:bodyPr/>
                    <a:lstStyle/>
                    <a:p>
                      <a:pPr>
                        <a:lnSpc>
                          <a:spcPct val="90000"/>
                        </a:lnSpc>
                        <a:spcAft>
                          <a:spcPts val="0"/>
                        </a:spcAft>
                      </a:pPr>
                      <a:r>
                        <a:rPr lang="ru-RU" sz="600" dirty="0">
                          <a:latin typeface="Times New Roman"/>
                          <a:ea typeface="Calibri"/>
                          <a:cs typeface="Times New Roman"/>
                        </a:rPr>
                        <a:t>требование о предоставлении отчета в налоговые органы </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3246">
                <a:tc rowSpan="2">
                  <a:txBody>
                    <a:bodyPr/>
                    <a:lstStyle/>
                    <a:p>
                      <a:pPr algn="ctr">
                        <a:lnSpc>
                          <a:spcPct val="90000"/>
                        </a:lnSpc>
                        <a:spcBef>
                          <a:spcPts val="600"/>
                        </a:spcBef>
                        <a:spcAft>
                          <a:spcPts val="600"/>
                        </a:spcAft>
                      </a:pPr>
                      <a:r>
                        <a:rPr lang="ru-RU" sz="800" dirty="0">
                          <a:latin typeface="Times New Roman"/>
                          <a:ea typeface="Calibri"/>
                          <a:cs typeface="Times New Roman"/>
                        </a:rPr>
                        <a:t>Стимулирование создания бюджетными учреждениями МИП</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gridSpan="2">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ru-RU"/>
                    </a:p>
                  </a:txBody>
                  <a:tcPr/>
                </a:tc>
                <a:tc gridSpan="2">
                  <a:txBody>
                    <a:bodyPr/>
                    <a:lstStyle/>
                    <a:p>
                      <a:pPr>
                        <a:lnSpc>
                          <a:spcPct val="90000"/>
                        </a:lnSpc>
                        <a:spcAft>
                          <a:spcPts val="0"/>
                        </a:spcAft>
                      </a:pPr>
                      <a:r>
                        <a:rPr lang="ru-RU" sz="600" dirty="0">
                          <a:latin typeface="Times New Roman"/>
                          <a:ea typeface="Calibri"/>
                          <a:cs typeface="Times New Roman"/>
                        </a:rPr>
                        <a:t>упрощение порядка создания МИП</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ru-RU"/>
                    </a:p>
                  </a:txBody>
                  <a:tcPr/>
                </a:tc>
                <a:tc gridSpan="6">
                  <a:txBody>
                    <a:bodyPr/>
                    <a:lstStyle/>
                    <a:p>
                      <a:pPr>
                        <a:lnSpc>
                          <a:spcPct val="90000"/>
                        </a:lnSpc>
                        <a:spcAft>
                          <a:spcPts val="0"/>
                        </a:spcAft>
                      </a:pPr>
                      <a:r>
                        <a:rPr lang="ru-RU" sz="600" dirty="0">
                          <a:latin typeface="Times New Roman"/>
                          <a:ea typeface="Calibri"/>
                          <a:cs typeface="Times New Roman"/>
                        </a:rPr>
                        <a:t>расширение прав учреждений по распоряжению </a:t>
                      </a:r>
                      <a:r>
                        <a:rPr lang="ru-RU" sz="600" dirty="0" smtClean="0">
                          <a:latin typeface="Times New Roman"/>
                          <a:ea typeface="Calibri"/>
                          <a:cs typeface="Times New Roman"/>
                        </a:rPr>
                        <a:t>имуществом</a:t>
                      </a:r>
                      <a:endParaRPr lang="ru-RU" sz="600" dirty="0">
                        <a:latin typeface="Calibri"/>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11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ru-RU" sz="600" dirty="0">
                          <a:latin typeface="Times New Roman"/>
                          <a:ea typeface="Calibri"/>
                          <a:cs typeface="Times New Roman"/>
                        </a:rPr>
                        <a:t>поддержка партнерств МИП и НОЦ</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gridSpan="6">
                  <a:txBody>
                    <a:bodyPr/>
                    <a:lstStyle/>
                    <a:p>
                      <a:pPr>
                        <a:lnSpc>
                          <a:spcPct val="90000"/>
                        </a:lnSpc>
                        <a:spcAft>
                          <a:spcPts val="0"/>
                        </a:spcAft>
                      </a:pPr>
                      <a:r>
                        <a:rPr lang="ru-RU" sz="600" dirty="0">
                          <a:latin typeface="Times New Roman"/>
                          <a:ea typeface="Calibri"/>
                          <a:cs typeface="Times New Roman"/>
                        </a:rPr>
                        <a:t>возможность применения МИП упрощенной системы налогообложения, снижение для МИП ставок платежей во внебюджетные фонды</a:t>
                      </a:r>
                      <a:endParaRPr lang="ru-RU" sz="600" dirty="0">
                        <a:latin typeface="Calibri"/>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8112">
                <a:tc>
                  <a:txBody>
                    <a:bodyPr/>
                    <a:lstStyle/>
                    <a:p>
                      <a:pPr algn="ctr">
                        <a:lnSpc>
                          <a:spcPct val="90000"/>
                        </a:lnSpc>
                        <a:spcBef>
                          <a:spcPts val="600"/>
                        </a:spcBef>
                        <a:spcAft>
                          <a:spcPts val="600"/>
                        </a:spcAft>
                      </a:pPr>
                      <a:r>
                        <a:rPr lang="ru-RU" sz="800" dirty="0">
                          <a:latin typeface="Times New Roman"/>
                          <a:ea typeface="Calibri"/>
                          <a:cs typeface="Times New Roman"/>
                        </a:rPr>
                        <a:t>Совместные проекты компаний с вузами и научными учреждениями</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nSpc>
                          <a:spcPct val="90000"/>
                        </a:lnSpc>
                        <a:spcAft>
                          <a:spcPts val="0"/>
                        </a:spcAft>
                      </a:pPr>
                      <a:r>
                        <a:rPr lang="ru-RU" sz="600" dirty="0">
                          <a:latin typeface="Times New Roman"/>
                          <a:ea typeface="Calibri"/>
                          <a:cs typeface="Times New Roman"/>
                        </a:rPr>
                        <a:t>вузы</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gridSpan="5">
                  <a:txBody>
                    <a:bodyPr/>
                    <a:lstStyle/>
                    <a:p>
                      <a:pPr marL="0" algn="l" defTabSz="914400" rtl="0" eaLnBrk="1" latinLnBrk="0" hangingPunct="1">
                        <a:lnSpc>
                          <a:spcPct val="90000"/>
                        </a:lnSpc>
                        <a:spcAft>
                          <a:spcPts val="0"/>
                        </a:spcAft>
                      </a:pPr>
                      <a:r>
                        <a:rPr lang="ru-RU" sz="600" kern="1200" dirty="0">
                          <a:solidFill>
                            <a:schemeClr val="tx1"/>
                          </a:solidFill>
                          <a:latin typeface="Times New Roman"/>
                          <a:ea typeface="Calibri"/>
                          <a:cs typeface="Times New Roman"/>
                        </a:rPr>
                        <a:t>вузы и научные учреждения</a:t>
                      </a: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FBFBF"/>
                    </a:solidFill>
                  </a:tcPr>
                </a:tc>
              </a:tr>
              <a:tr h="199869">
                <a:tc>
                  <a:txBody>
                    <a:bodyPr/>
                    <a:lstStyle/>
                    <a:p>
                      <a:pPr algn="ctr">
                        <a:lnSpc>
                          <a:spcPct val="90000"/>
                        </a:lnSpc>
                        <a:spcBef>
                          <a:spcPts val="600"/>
                        </a:spcBef>
                        <a:spcAft>
                          <a:spcPts val="600"/>
                        </a:spcAft>
                      </a:pPr>
                      <a:r>
                        <a:rPr lang="ru-RU" sz="800" dirty="0">
                          <a:latin typeface="Times New Roman"/>
                          <a:ea typeface="Calibri"/>
                          <a:cs typeface="Times New Roman"/>
                        </a:rPr>
                        <a:t>Программы развития инновационной инфраструктуры вузов</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3">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r>
              <a:tr h="145728">
                <a:tc rowSpan="2">
                  <a:txBody>
                    <a:bodyPr/>
                    <a:lstStyle/>
                    <a:p>
                      <a:pPr algn="ctr">
                        <a:lnSpc>
                          <a:spcPct val="90000"/>
                        </a:lnSpc>
                        <a:spcBef>
                          <a:spcPts val="600"/>
                        </a:spcBef>
                        <a:spcAft>
                          <a:spcPts val="600"/>
                        </a:spcAft>
                      </a:pPr>
                      <a:r>
                        <a:rPr lang="ru-RU" sz="800" dirty="0">
                          <a:latin typeface="Times New Roman"/>
                          <a:ea typeface="Calibri"/>
                          <a:cs typeface="Times New Roman"/>
                        </a:rPr>
                        <a:t>Создание и развитие технологических платформ</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gridSpan="2">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ru-RU"/>
                    </a:p>
                  </a:txBody>
                  <a:tcPr/>
                </a:tc>
                <a:tc rowSpan="2">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600" dirty="0" smtClean="0">
                          <a:latin typeface="Times New Roman"/>
                          <a:ea typeface="Calibri"/>
                          <a:cs typeface="Times New Roman"/>
                        </a:rPr>
                        <a:t>формирование перечня платформ</a:t>
                      </a:r>
                      <a:endParaRPr lang="ru-RU" sz="600" dirty="0" smtClean="0">
                        <a:latin typeface="+mn-lt"/>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ru-RU"/>
                    </a:p>
                  </a:txBody>
                  <a:tcPr/>
                </a:tc>
                <a:tc gridSpan="4">
                  <a:txBody>
                    <a:bodyPr/>
                    <a:lstStyle/>
                    <a:p>
                      <a:pPr>
                        <a:lnSpc>
                          <a:spcPct val="90000"/>
                        </a:lnSpc>
                        <a:spcAft>
                          <a:spcPts val="0"/>
                        </a:spcAft>
                      </a:pPr>
                      <a:r>
                        <a:rPr lang="ru-RU" sz="600" dirty="0" smtClean="0">
                          <a:latin typeface="Times New Roman"/>
                          <a:ea typeface="Calibri"/>
                          <a:cs typeface="Times New Roman"/>
                        </a:rPr>
                        <a:t>финансирование НИОКР</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457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gridSpan="6">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600" kern="1200" dirty="0" smtClean="0">
                          <a:solidFill>
                            <a:schemeClr val="tx1"/>
                          </a:solidFill>
                          <a:latin typeface="Times New Roman"/>
                          <a:ea typeface="Calibri"/>
                          <a:cs typeface="Times New Roman"/>
                        </a:rPr>
                        <a:t>финансирование со  стороны РФТР/ФРП</a:t>
                      </a: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ru-RU"/>
                    </a:p>
                  </a:txBody>
                  <a:tcPr/>
                </a:tc>
                <a:tc hMerge="1">
                  <a:txBody>
                    <a:bodyPr/>
                    <a:lstStyle/>
                    <a:p>
                      <a:pPr>
                        <a:lnSpc>
                          <a:spcPct val="90000"/>
                        </a:lnSpc>
                        <a:spcAft>
                          <a:spcPts val="0"/>
                        </a:spcAft>
                      </a:pP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99869">
                <a:tc>
                  <a:txBody>
                    <a:bodyPr/>
                    <a:lstStyle/>
                    <a:p>
                      <a:pPr algn="ctr">
                        <a:lnSpc>
                          <a:spcPct val="90000"/>
                        </a:lnSpc>
                        <a:spcBef>
                          <a:spcPts val="600"/>
                        </a:spcBef>
                        <a:spcAft>
                          <a:spcPts val="600"/>
                        </a:spcAft>
                      </a:pPr>
                      <a:r>
                        <a:rPr lang="ru-RU" sz="800" dirty="0">
                          <a:latin typeface="Times New Roman"/>
                          <a:ea typeface="Calibri"/>
                          <a:cs typeface="Times New Roman"/>
                        </a:rPr>
                        <a:t>Программы инновационного развития крупнейших госкомпаний</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ru-RU" sz="600">
                          <a:latin typeface="Times New Roman"/>
                          <a:ea typeface="Calibri"/>
                          <a:cs typeface="Times New Roman"/>
                        </a:rPr>
                        <a:t>47 компаний</a:t>
                      </a:r>
                      <a:endParaRPr lang="ru-RU" sz="60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FBFBF"/>
                    </a:solidFill>
                  </a:tcPr>
                </a:tc>
                <a:tc gridSpan="5">
                  <a:txBody>
                    <a:bodyPr/>
                    <a:lstStyle/>
                    <a:p>
                      <a:pPr>
                        <a:lnSpc>
                          <a:spcPct val="90000"/>
                        </a:lnSpc>
                        <a:spcAft>
                          <a:spcPts val="0"/>
                        </a:spcAft>
                      </a:pPr>
                      <a:r>
                        <a:rPr lang="ru-RU" sz="600" dirty="0">
                          <a:latin typeface="Times New Roman"/>
                          <a:ea typeface="Calibri"/>
                          <a:cs typeface="Times New Roman"/>
                        </a:rPr>
                        <a:t>60 компаний</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66492">
                <a:tc>
                  <a:txBody>
                    <a:bodyPr/>
                    <a:lstStyle/>
                    <a:p>
                      <a:pPr algn="ctr">
                        <a:lnSpc>
                          <a:spcPct val="90000"/>
                        </a:lnSpc>
                        <a:spcBef>
                          <a:spcPts val="600"/>
                        </a:spcBef>
                        <a:spcAft>
                          <a:spcPts val="600"/>
                        </a:spcAft>
                      </a:pPr>
                      <a:r>
                        <a:rPr lang="ru-RU" sz="800" dirty="0">
                          <a:latin typeface="Times New Roman"/>
                          <a:ea typeface="Calibri"/>
                          <a:cs typeface="Times New Roman"/>
                        </a:rPr>
                        <a:t>Возможность снижения налогооблагаемой прибыли за счет резервов расходов на будущие НИОКР</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5">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1154">
                <a:tc>
                  <a:txBody>
                    <a:bodyPr/>
                    <a:lstStyle/>
                    <a:p>
                      <a:pPr algn="ctr">
                        <a:lnSpc>
                          <a:spcPct val="90000"/>
                        </a:lnSpc>
                        <a:spcBef>
                          <a:spcPts val="600"/>
                        </a:spcBef>
                        <a:spcAft>
                          <a:spcPts val="600"/>
                        </a:spcAft>
                      </a:pPr>
                      <a:r>
                        <a:rPr lang="ru-RU" sz="800" dirty="0">
                          <a:latin typeface="Times New Roman"/>
                          <a:ea typeface="Calibri"/>
                          <a:cs typeface="Times New Roman"/>
                        </a:rPr>
                        <a:t>Программы развития инновационных территориальных кластеров</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ru-RU" sz="600" dirty="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0"/>
                        </a:spcAft>
                      </a:pPr>
                      <a:r>
                        <a:rPr lang="ru-RU" sz="600" dirty="0" smtClean="0">
                          <a:latin typeface="Times New Roman"/>
                          <a:ea typeface="Calibri"/>
                          <a:cs typeface="Times New Roman"/>
                        </a:rPr>
                        <a:t>15 ИТК (отобрано 25)</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3">
                  <a:txBody>
                    <a:bodyPr/>
                    <a:lstStyle/>
                    <a:p>
                      <a:pPr>
                        <a:lnSpc>
                          <a:spcPct val="90000"/>
                        </a:lnSpc>
                        <a:spcAft>
                          <a:spcPts val="0"/>
                        </a:spcAft>
                      </a:pPr>
                      <a:r>
                        <a:rPr lang="ru-RU" sz="600" dirty="0" smtClean="0">
                          <a:latin typeface="Times New Roman"/>
                          <a:ea typeface="Calibri"/>
                          <a:cs typeface="Times New Roman"/>
                        </a:rPr>
                        <a:t>25 ИТК</a:t>
                      </a: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c hMerge="1">
                  <a:txBody>
                    <a:bodyPr/>
                    <a:lstStyle/>
                    <a:p>
                      <a:endParaRPr lang="ru-RU"/>
                    </a:p>
                  </a:txBody>
                  <a:tcPr/>
                </a:tc>
              </a:tr>
              <a:tr h="199869">
                <a:tc>
                  <a:txBody>
                    <a:bodyPr/>
                    <a:lstStyle/>
                    <a:p>
                      <a:pPr algn="ctr">
                        <a:lnSpc>
                          <a:spcPct val="90000"/>
                        </a:lnSpc>
                        <a:spcBef>
                          <a:spcPts val="600"/>
                        </a:spcBef>
                        <a:spcAft>
                          <a:spcPts val="600"/>
                        </a:spcAft>
                      </a:pPr>
                      <a:r>
                        <a:rPr lang="ru-RU" sz="800" dirty="0">
                          <a:latin typeface="Times New Roman"/>
                          <a:ea typeface="Calibri"/>
                          <a:cs typeface="Times New Roman"/>
                        </a:rPr>
                        <a:t>Поддержка </a:t>
                      </a:r>
                      <a:r>
                        <a:rPr lang="ru-RU" sz="800" dirty="0" smtClean="0">
                          <a:latin typeface="Times New Roman"/>
                          <a:ea typeface="Calibri"/>
                          <a:cs typeface="Times New Roman"/>
                        </a:rPr>
                        <a:t>проектов </a:t>
                      </a:r>
                      <a:r>
                        <a:rPr lang="ru-RU" sz="800" dirty="0">
                          <a:latin typeface="Times New Roman"/>
                          <a:ea typeface="Calibri"/>
                          <a:cs typeface="Times New Roman"/>
                        </a:rPr>
                        <a:t>создания инжиниринговых центров при </a:t>
                      </a:r>
                      <a:r>
                        <a:rPr lang="ru-RU" sz="800" dirty="0" smtClean="0">
                          <a:latin typeface="Times New Roman"/>
                          <a:ea typeface="Calibri"/>
                          <a:cs typeface="Times New Roman"/>
                        </a:rPr>
                        <a:t>вузах</a:t>
                      </a:r>
                      <a:endParaRPr lang="ru-RU" sz="800" dirty="0">
                        <a:latin typeface="Calibri"/>
                        <a:ea typeface="Calibri"/>
                        <a:cs typeface="Times New Roman"/>
                      </a:endParaRPr>
                    </a:p>
                  </a:txBody>
                  <a:tcPr marL="36000" marR="36000" marT="36000" marB="3600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endParaRPr lang="ru-RU" sz="600"/>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dirty="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just">
                        <a:lnSpc>
                          <a:spcPct val="90000"/>
                        </a:lnSpc>
                        <a:spcAft>
                          <a:spcPts val="0"/>
                        </a:spcAft>
                      </a:pPr>
                      <a:endParaRPr lang="ru-RU" sz="600">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endParaRPr lang="ru-RU" sz="600" dirty="0">
                        <a:latin typeface="Calibri"/>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600" kern="1200" dirty="0" smtClean="0">
                          <a:solidFill>
                            <a:schemeClr val="tx1"/>
                          </a:solidFill>
                          <a:latin typeface="Times New Roman"/>
                          <a:ea typeface="Calibri"/>
                          <a:cs typeface="Times New Roman"/>
                        </a:rPr>
                        <a:t>11 ИЦ</a:t>
                      </a: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600" kern="1200" dirty="0" smtClean="0">
                          <a:solidFill>
                            <a:schemeClr val="tx1"/>
                          </a:solidFill>
                          <a:latin typeface="Times New Roman"/>
                          <a:ea typeface="Calibri"/>
                          <a:cs typeface="Times New Roman"/>
                        </a:rPr>
                        <a:t>20 ИЦ</a:t>
                      </a:r>
                      <a:endParaRPr lang="ru-RU" sz="600" kern="1200" dirty="0">
                        <a:solidFill>
                          <a:schemeClr val="tx1"/>
                        </a:solidFill>
                        <a:latin typeface="Times New Roman"/>
                        <a:ea typeface="Calibri"/>
                        <a:cs typeface="Times New Roman"/>
                      </a:endParaRP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600" kern="1200" dirty="0" smtClean="0">
                          <a:solidFill>
                            <a:schemeClr val="tx1"/>
                          </a:solidFill>
                          <a:latin typeface="Times New Roman"/>
                          <a:ea typeface="Calibri"/>
                          <a:cs typeface="Times New Roman"/>
                        </a:rPr>
                        <a:t>29 ИЦ (всего</a:t>
                      </a:r>
                      <a:r>
                        <a:rPr lang="ru-RU" sz="600" kern="1200" baseline="0" dirty="0" smtClean="0">
                          <a:solidFill>
                            <a:schemeClr val="tx1"/>
                          </a:solidFill>
                          <a:latin typeface="Times New Roman"/>
                          <a:ea typeface="Calibri"/>
                          <a:cs typeface="Times New Roman"/>
                        </a:rPr>
                        <a:t> </a:t>
                      </a:r>
                      <a:r>
                        <a:rPr lang="ru-RU" sz="600" kern="1200" dirty="0" smtClean="0">
                          <a:solidFill>
                            <a:schemeClr val="tx1"/>
                          </a:solidFill>
                          <a:latin typeface="Times New Roman"/>
                          <a:ea typeface="Calibri"/>
                          <a:cs typeface="Times New Roman"/>
                        </a:rPr>
                        <a:t>действует 30)</a:t>
                      </a:r>
                    </a:p>
                  </a:txBody>
                  <a:tcPr marL="41639" marR="41639" marT="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ru-RU"/>
                    </a:p>
                  </a:txBody>
                  <a:tcPr/>
                </a:tc>
              </a:tr>
            </a:tbl>
          </a:graphicData>
        </a:graphic>
      </p:graphicFrame>
    </p:spTree>
    <p:extLst>
      <p:ext uri="{BB962C8B-B14F-4D97-AF65-F5344CB8AC3E}">
        <p14:creationId xmlns:p14="http://schemas.microsoft.com/office/powerpoint/2010/main" val="11326261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55590178"/>
              </p:ext>
            </p:extLst>
          </p:nvPr>
        </p:nvGraphicFramePr>
        <p:xfrm>
          <a:off x="45723" y="1027549"/>
          <a:ext cx="9043415" cy="5692107"/>
        </p:xfrm>
        <a:graphic>
          <a:graphicData uri="http://schemas.openxmlformats.org/drawingml/2006/table">
            <a:tbl>
              <a:tblPr firstRow="1" bandRow="1">
                <a:tableStyleId>{7DF18680-E054-41AD-8BC1-D1AEF772440D}</a:tableStyleId>
              </a:tblPr>
              <a:tblGrid>
                <a:gridCol w="2595878"/>
                <a:gridCol w="1594224"/>
                <a:gridCol w="1479184"/>
                <a:gridCol w="3374129"/>
              </a:tblGrid>
              <a:tr h="297147">
                <a:tc>
                  <a:txBody>
                    <a:bodyPr/>
                    <a:lstStyle/>
                    <a:p>
                      <a:pPr algn="ctr"/>
                      <a:r>
                        <a:rPr lang="ru-RU" sz="1200" dirty="0" smtClean="0">
                          <a:solidFill>
                            <a:schemeClr val="accent5">
                              <a:lumMod val="75000"/>
                            </a:schemeClr>
                          </a:solidFill>
                          <a:latin typeface="Arial Narrow" pitchFamily="34" charset="0"/>
                        </a:rPr>
                        <a:t>Инструмент</a:t>
                      </a:r>
                      <a:endParaRPr lang="ru-RU" sz="1200" dirty="0">
                        <a:solidFill>
                          <a:schemeClr val="accent5">
                            <a:lumMod val="75000"/>
                          </a:schemeClr>
                        </a:solidFill>
                        <a:latin typeface="Arial Narrow" pitchFamily="34" charset="0"/>
                      </a:endParaRPr>
                    </a:p>
                  </a:txBody>
                  <a:tcPr anchor="ctr">
                    <a:noFill/>
                  </a:tcPr>
                </a:tc>
                <a:tc>
                  <a:txBody>
                    <a:bodyPr/>
                    <a:lstStyle/>
                    <a:p>
                      <a:pPr algn="ctr"/>
                      <a:r>
                        <a:rPr lang="ru-RU" sz="1200" dirty="0" smtClean="0">
                          <a:solidFill>
                            <a:schemeClr val="accent5">
                              <a:lumMod val="75000"/>
                            </a:schemeClr>
                          </a:solidFill>
                          <a:latin typeface="Arial Narrow" pitchFamily="34" charset="0"/>
                        </a:rPr>
                        <a:t>Тип</a:t>
                      </a:r>
                      <a:endParaRPr lang="ru-RU" sz="1200" dirty="0">
                        <a:solidFill>
                          <a:schemeClr val="accent5">
                            <a:lumMod val="75000"/>
                          </a:schemeClr>
                        </a:solidFill>
                        <a:latin typeface="Arial Narrow" pitchFamily="34" charset="0"/>
                      </a:endParaRPr>
                    </a:p>
                  </a:txBody>
                  <a:tcPr anchor="ctr">
                    <a:noFill/>
                  </a:tcPr>
                </a:tc>
                <a:tc>
                  <a:txBody>
                    <a:bodyPr/>
                    <a:lstStyle/>
                    <a:p>
                      <a:pPr algn="ctr"/>
                      <a:r>
                        <a:rPr lang="ru-RU" sz="1200" dirty="0" smtClean="0">
                          <a:solidFill>
                            <a:schemeClr val="accent5">
                              <a:lumMod val="75000"/>
                            </a:schemeClr>
                          </a:solidFill>
                          <a:latin typeface="Arial Narrow" pitchFamily="34" charset="0"/>
                        </a:rPr>
                        <a:t>Начало применения</a:t>
                      </a:r>
                      <a:endParaRPr lang="ru-RU" sz="1200" dirty="0">
                        <a:solidFill>
                          <a:schemeClr val="accent5">
                            <a:lumMod val="75000"/>
                          </a:schemeClr>
                        </a:solidFill>
                        <a:latin typeface="Arial Narrow" pitchFamily="34" charset="0"/>
                      </a:endParaRPr>
                    </a:p>
                  </a:txBody>
                  <a:tcPr anchor="ctr">
                    <a:noFill/>
                  </a:tcPr>
                </a:tc>
                <a:tc>
                  <a:txBody>
                    <a:bodyPr/>
                    <a:lstStyle/>
                    <a:p>
                      <a:pPr algn="ctr"/>
                      <a:r>
                        <a:rPr lang="ru-RU" sz="1200" dirty="0" smtClean="0">
                          <a:solidFill>
                            <a:schemeClr val="accent5">
                              <a:lumMod val="75000"/>
                            </a:schemeClr>
                          </a:solidFill>
                          <a:latin typeface="Arial Narrow" pitchFamily="34" charset="0"/>
                        </a:rPr>
                        <a:t>Масштаб </a:t>
                      </a:r>
                      <a:endParaRPr lang="ru-RU" sz="1200" dirty="0">
                        <a:solidFill>
                          <a:schemeClr val="accent5">
                            <a:lumMod val="75000"/>
                          </a:schemeClr>
                        </a:solidFill>
                        <a:latin typeface="Arial Narrow" pitchFamily="34" charset="0"/>
                      </a:endParaRPr>
                    </a:p>
                  </a:txBody>
                  <a:tcPr anchor="ctr">
                    <a:noFill/>
                  </a:tcPr>
                </a:tc>
              </a:tr>
              <a:tr h="427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Arial Narrow" pitchFamily="34" charset="0"/>
                        </a:rPr>
                        <a:t>Льгота по налогу на прибыль в отношении расходов на НИОКР, включенных в специальный перечень</a:t>
                      </a:r>
                      <a:endParaRPr lang="ru-RU" sz="1200" b="0" dirty="0" smtClean="0">
                        <a:solidFill>
                          <a:schemeClr val="accent1">
                            <a:lumMod val="75000"/>
                          </a:schemeClr>
                        </a:solidFill>
                        <a:latin typeface="Arial Narrow"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latin typeface="Arial Narrow" pitchFamily="34" charset="0"/>
                        </a:rPr>
                        <a:t>налоговый</a:t>
                      </a:r>
                      <a:endParaRPr lang="ru-RU" sz="1200" b="0" kern="1200" dirty="0">
                        <a:solidFill>
                          <a:schemeClr val="accent1">
                            <a:lumMod val="75000"/>
                          </a:schemeClr>
                        </a:solidFill>
                        <a:latin typeface="Arial Narrow"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2009</a:t>
                      </a:r>
                      <a:endParaRPr lang="ru-RU" sz="1200" kern="1200" dirty="0">
                        <a:solidFill>
                          <a:schemeClr val="dk1"/>
                        </a:solidFill>
                        <a:latin typeface="Arial Narrow"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latin typeface="Arial Narrow" pitchFamily="34" charset="0"/>
                        </a:rPr>
                        <a:t>объем расходов,</a:t>
                      </a:r>
                      <a:r>
                        <a:rPr lang="ru-RU" sz="1200" kern="1200" baseline="0" dirty="0" smtClean="0">
                          <a:latin typeface="Arial Narrow" pitchFamily="34" charset="0"/>
                        </a:rPr>
                        <a:t> подпадающих под действие льготы – 6-9 млрд рублей в год</a:t>
                      </a:r>
                      <a:endParaRPr lang="ru-RU" sz="1200" b="0" kern="1200" dirty="0">
                        <a:solidFill>
                          <a:schemeClr val="accent1">
                            <a:lumMod val="75000"/>
                          </a:schemeClr>
                        </a:solidFill>
                        <a:latin typeface="Arial Narrow" pitchFamily="34" charset="0"/>
                        <a:ea typeface="+mn-ea"/>
                        <a:cs typeface="+mn-cs"/>
                      </a:endParaRPr>
                    </a:p>
                  </a:txBody>
                  <a:tcPr anchor="ctr"/>
                </a:tc>
              </a:tr>
              <a:tr h="534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latin typeface="Arial Narrow" pitchFamily="34" charset="0"/>
                        </a:rPr>
                        <a:t>Стимулирование создания бюджетными научными и образовательными учреждениями внедренческих фирм</a:t>
                      </a:r>
                      <a:endParaRPr lang="ru-RU" sz="1200" b="0" kern="1200" dirty="0" smtClean="0">
                        <a:solidFill>
                          <a:schemeClr val="accent1">
                            <a:lumMod val="75000"/>
                          </a:schemeClr>
                        </a:solidFill>
                        <a:latin typeface="Arial Narrow"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регулятивный, налоговый  (платежи во внебюджетные фонды)</a:t>
                      </a:r>
                      <a:endParaRPr lang="ru-RU" sz="1200" kern="1200" dirty="0">
                        <a:solidFill>
                          <a:schemeClr val="dk1"/>
                        </a:solidFill>
                        <a:latin typeface="Arial Narrow"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2009</a:t>
                      </a:r>
                      <a:endParaRPr lang="ru-RU" sz="1200" kern="1200" dirty="0">
                        <a:solidFill>
                          <a:schemeClr val="dk1"/>
                        </a:solidFill>
                        <a:latin typeface="Arial Narrow" pitchFamily="34" charset="0"/>
                        <a:ea typeface="+mn-ea"/>
                        <a:cs typeface="+mn-cs"/>
                      </a:endParaRPr>
                    </a:p>
                  </a:txBody>
                  <a:tcPr anchor="ctr"/>
                </a:tc>
                <a:tc>
                  <a:txBody>
                    <a:bodyPr/>
                    <a:lstStyle/>
                    <a:p>
                      <a:r>
                        <a:rPr lang="ru-RU" sz="1200" dirty="0" smtClean="0">
                          <a:latin typeface="Arial Narrow" pitchFamily="34" charset="0"/>
                        </a:rPr>
                        <a:t>создано около 3 тыс. внедренческих фирм</a:t>
                      </a:r>
                      <a:endParaRPr lang="ru-RU" sz="1200" dirty="0">
                        <a:latin typeface="Arial Narrow" pitchFamily="34" charset="0"/>
                      </a:endParaRPr>
                    </a:p>
                  </a:txBody>
                  <a:tcPr anchor="ctr"/>
                </a:tc>
              </a:tr>
              <a:tr h="802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latin typeface="Arial Narrow" pitchFamily="34" charset="0"/>
                        </a:rPr>
                        <a:t>Поддержка проектов создания высокотехнологичных производств, реализуемых компаниями совместно с вузами или государственными научными учреждениями (постановление №218)</a:t>
                      </a:r>
                      <a:endParaRPr lang="ru-RU" sz="1200" b="0" kern="1200" dirty="0" smtClean="0">
                        <a:solidFill>
                          <a:schemeClr val="accent1">
                            <a:lumMod val="75000"/>
                          </a:schemeClr>
                        </a:solidFill>
                        <a:latin typeface="Arial Narrow"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latin typeface="Arial Narrow" pitchFamily="34" charset="0"/>
                        </a:rPr>
                        <a:t>финансовый, кооперационный</a:t>
                      </a:r>
                      <a:endParaRPr lang="ru-RU" sz="1200" b="0" kern="1200" dirty="0">
                        <a:solidFill>
                          <a:schemeClr val="accent1">
                            <a:lumMod val="75000"/>
                          </a:schemeClr>
                        </a:solidFill>
                        <a:latin typeface="Arial Narrow"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2010</a:t>
                      </a:r>
                      <a:endParaRPr lang="ru-RU" sz="1200" kern="1200" dirty="0">
                        <a:solidFill>
                          <a:schemeClr val="dk1"/>
                        </a:solidFill>
                        <a:latin typeface="Arial Narrow"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latin typeface="Arial Narrow" pitchFamily="34" charset="0"/>
                        </a:rPr>
                        <a:t>реализовано (реализуется) свыше 300 проектов, годовой объем бюджетного финансирования – 5-7 млрд руб.</a:t>
                      </a:r>
                      <a:endParaRPr lang="ru-RU" sz="1200" b="0" kern="1200" dirty="0">
                        <a:solidFill>
                          <a:schemeClr val="accent1">
                            <a:lumMod val="75000"/>
                          </a:schemeClr>
                        </a:solidFill>
                        <a:latin typeface="Arial Narrow" pitchFamily="34" charset="0"/>
                        <a:ea typeface="+mn-ea"/>
                        <a:cs typeface="+mn-cs"/>
                      </a:endParaRPr>
                    </a:p>
                  </a:txBody>
                  <a:tcPr anchor="ctr"/>
                </a:tc>
              </a:tr>
              <a:tr h="653724">
                <a:tc>
                  <a:txBody>
                    <a:bodyPr/>
                    <a:lstStyle/>
                    <a:p>
                      <a:pPr marL="0" algn="l" defTabSz="914400" rtl="0" eaLnBrk="1" latinLnBrk="0" hangingPunct="1"/>
                      <a:r>
                        <a:rPr lang="ru-RU" sz="1200" kern="1200" dirty="0" smtClean="0">
                          <a:latin typeface="Arial Narrow" pitchFamily="34" charset="0"/>
                        </a:rPr>
                        <a:t>Технологические платформы</a:t>
                      </a:r>
                      <a:endParaRPr lang="ru-RU" sz="1200" kern="1200" dirty="0">
                        <a:solidFill>
                          <a:srgbClr val="376092"/>
                        </a:solidFill>
                        <a:latin typeface="Arial Narrow" pitchFamily="34" charset="0"/>
                        <a:ea typeface="+mn-ea"/>
                        <a:cs typeface="+mn-cs"/>
                      </a:endParaRPr>
                    </a:p>
                  </a:txBody>
                  <a:tcPr anchor="ctr"/>
                </a:tc>
                <a:tc>
                  <a:txBody>
                    <a:bodyPr/>
                    <a:lstStyle/>
                    <a:p>
                      <a:pPr marL="0" algn="l" defTabSz="914400" rtl="0" eaLnBrk="1" latinLnBrk="0" hangingPunct="1"/>
                      <a:r>
                        <a:rPr lang="ru-RU" sz="1200" kern="1200" dirty="0" smtClean="0">
                          <a:latin typeface="Arial Narrow" pitchFamily="34" charset="0"/>
                        </a:rPr>
                        <a:t>кооперационный, коммуникационный, финансовый – доступ к бюджетному финансированию</a:t>
                      </a:r>
                      <a:endParaRPr lang="ru-RU" sz="1200" kern="1200" dirty="0">
                        <a:solidFill>
                          <a:srgbClr val="376092"/>
                        </a:solidFill>
                        <a:latin typeface="Arial Narrow"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2011</a:t>
                      </a:r>
                      <a:endParaRPr lang="ru-RU" sz="1200" kern="1200" dirty="0">
                        <a:solidFill>
                          <a:schemeClr val="dk1"/>
                        </a:solidFill>
                        <a:latin typeface="Arial Narrow" pitchFamily="34" charset="0"/>
                        <a:ea typeface="+mn-ea"/>
                        <a:cs typeface="+mn-cs"/>
                      </a:endParaRPr>
                    </a:p>
                  </a:txBody>
                  <a:tcPr anchor="ctr"/>
                </a:tc>
                <a:tc>
                  <a:txBody>
                    <a:bodyPr/>
                    <a:lstStyle/>
                    <a:p>
                      <a:pPr marL="0" algn="l" defTabSz="914400" rtl="0" eaLnBrk="1" latinLnBrk="0" hangingPunct="1"/>
                      <a:r>
                        <a:rPr lang="ru-RU" sz="1200" kern="1200" dirty="0" smtClean="0">
                          <a:latin typeface="Arial Narrow" pitchFamily="34" charset="0"/>
                        </a:rPr>
                        <a:t>создано 35 технологических платформ, объединяющие свыше 3,5 тыс</a:t>
                      </a:r>
                      <a:r>
                        <a:rPr lang="ru-RU" sz="1200" kern="1200" smtClean="0">
                          <a:latin typeface="Arial Narrow" pitchFamily="34" charset="0"/>
                        </a:rPr>
                        <a:t>. предприятий и организаций</a:t>
                      </a:r>
                      <a:r>
                        <a:rPr lang="ru-RU" sz="1200" kern="1200" dirty="0" smtClean="0">
                          <a:latin typeface="Arial Narrow" pitchFamily="34" charset="0"/>
                        </a:rPr>
                        <a:t>; объем бюджетного финансирования НИОКР, проводимых под эгидой платформ, в 2013-2014 годах </a:t>
                      </a:r>
                      <a:r>
                        <a:rPr lang="ru-RU" sz="1200" kern="1200" smtClean="0">
                          <a:latin typeface="Arial Narrow" pitchFamily="34" charset="0"/>
                        </a:rPr>
                        <a:t>составил порядка </a:t>
                      </a:r>
                      <a:r>
                        <a:rPr lang="ru-RU" sz="1200" kern="1200" dirty="0" smtClean="0">
                          <a:latin typeface="Arial Narrow" pitchFamily="34" charset="0"/>
                        </a:rPr>
                        <a:t>5 млрд руб. </a:t>
                      </a:r>
                      <a:endParaRPr lang="ru-RU" sz="1200" kern="1200" dirty="0">
                        <a:solidFill>
                          <a:srgbClr val="376092"/>
                        </a:solidFill>
                        <a:latin typeface="Arial Narrow" pitchFamily="34" charset="0"/>
                        <a:ea typeface="+mn-ea"/>
                        <a:cs typeface="+mn-cs"/>
                      </a:endParaRPr>
                    </a:p>
                  </a:txBody>
                  <a:tcPr anchor="ctr"/>
                </a:tc>
              </a:tr>
              <a:tr h="297147">
                <a:tc>
                  <a:txBody>
                    <a:bodyPr/>
                    <a:lstStyle/>
                    <a:p>
                      <a:pPr marL="0" algn="l" defTabSz="914400" rtl="0" eaLnBrk="1" latinLnBrk="0" hangingPunct="1"/>
                      <a:r>
                        <a:rPr lang="ru-RU" sz="1200" kern="1200" dirty="0" smtClean="0">
                          <a:solidFill>
                            <a:schemeClr val="dk1"/>
                          </a:solidFill>
                          <a:latin typeface="Arial Narrow" pitchFamily="34" charset="0"/>
                          <a:ea typeface="+mn-ea"/>
                          <a:cs typeface="+mn-cs"/>
                        </a:rPr>
                        <a:t>Программы инновационного развития крупнейших компаний госсектора</a:t>
                      </a:r>
                      <a:endParaRPr lang="ru-RU" sz="1200" kern="1200" dirty="0">
                        <a:solidFill>
                          <a:schemeClr val="dk1"/>
                        </a:solidFill>
                        <a:latin typeface="Arial Narrow" pitchFamily="34" charset="0"/>
                        <a:ea typeface="+mn-ea"/>
                        <a:cs typeface="+mn-cs"/>
                      </a:endParaRPr>
                    </a:p>
                  </a:txBody>
                  <a:tcPr anchor="ctr"/>
                </a:tc>
                <a:tc>
                  <a:txBody>
                    <a:bodyPr/>
                    <a:lstStyle/>
                    <a:p>
                      <a:pPr marL="0" algn="l" defTabSz="914400" rtl="0" eaLnBrk="1" latinLnBrk="0" hangingPunct="1"/>
                      <a:r>
                        <a:rPr lang="ru-RU" sz="1200" kern="1200" dirty="0" smtClean="0">
                          <a:solidFill>
                            <a:schemeClr val="dk1"/>
                          </a:solidFill>
                          <a:latin typeface="Arial Narrow" pitchFamily="34" charset="0"/>
                          <a:ea typeface="+mn-ea"/>
                          <a:cs typeface="+mn-cs"/>
                        </a:rPr>
                        <a:t>административный,  директивный</a:t>
                      </a:r>
                      <a:endParaRPr lang="ru-RU" sz="1200" kern="1200" dirty="0">
                        <a:solidFill>
                          <a:schemeClr val="dk1"/>
                        </a:solidFill>
                        <a:latin typeface="Arial Narrow"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2011</a:t>
                      </a:r>
                      <a:endParaRPr lang="ru-RU" sz="1200" kern="1200" dirty="0">
                        <a:solidFill>
                          <a:schemeClr val="dk1"/>
                        </a:solidFill>
                        <a:latin typeface="Arial Narrow" pitchFamily="34" charset="0"/>
                        <a:ea typeface="+mn-ea"/>
                        <a:cs typeface="+mn-cs"/>
                      </a:endParaRPr>
                    </a:p>
                  </a:txBody>
                  <a:tcPr anchor="ctr"/>
                </a:tc>
                <a:tc>
                  <a:txBody>
                    <a:bodyPr/>
                    <a:lstStyle/>
                    <a:p>
                      <a:pPr marL="0" algn="l" defTabSz="914400" rtl="0" eaLnBrk="1" latinLnBrk="0" hangingPunct="1"/>
                      <a:r>
                        <a:rPr lang="ru-RU" sz="1200" kern="1200" dirty="0" smtClean="0">
                          <a:solidFill>
                            <a:schemeClr val="dk1"/>
                          </a:solidFill>
                          <a:latin typeface="Arial Narrow" pitchFamily="34" charset="0"/>
                          <a:ea typeface="+mn-ea"/>
                          <a:cs typeface="+mn-cs"/>
                        </a:rPr>
                        <a:t>утверждены и реализуются программы инновационного развития 60 компаний</a:t>
                      </a:r>
                      <a:endParaRPr lang="ru-RU" sz="1200" kern="1200" dirty="0">
                        <a:solidFill>
                          <a:schemeClr val="dk1"/>
                        </a:solidFill>
                        <a:latin typeface="Arial Narrow" pitchFamily="34" charset="0"/>
                        <a:ea typeface="+mn-ea"/>
                        <a:cs typeface="+mn-cs"/>
                      </a:endParaRPr>
                    </a:p>
                  </a:txBody>
                  <a:tcPr anchor="ctr"/>
                </a:tc>
              </a:tr>
              <a:tr h="297147">
                <a:tc>
                  <a:txBody>
                    <a:bodyPr/>
                    <a:lstStyle/>
                    <a:p>
                      <a:pPr marL="0" algn="l" defTabSz="914400" rtl="0" eaLnBrk="1" latinLnBrk="0" hangingPunct="1"/>
                      <a:r>
                        <a:rPr lang="ru-RU" sz="1200" kern="1200" dirty="0" smtClean="0">
                          <a:solidFill>
                            <a:schemeClr val="dk1"/>
                          </a:solidFill>
                          <a:latin typeface="Arial Narrow" pitchFamily="34" charset="0"/>
                          <a:ea typeface="+mn-ea"/>
                          <a:cs typeface="+mn-cs"/>
                        </a:rPr>
                        <a:t>Поддержка создания инжиниринговых центров при вузах</a:t>
                      </a:r>
                    </a:p>
                  </a:txBody>
                  <a:tcPr anchor="ctr"/>
                </a:tc>
                <a:tc>
                  <a:txBody>
                    <a:bodyPr/>
                    <a:lstStyle/>
                    <a:p>
                      <a:r>
                        <a:rPr lang="ru-RU" sz="1200" dirty="0" smtClean="0">
                          <a:latin typeface="Arial Narrow" pitchFamily="34" charset="0"/>
                        </a:rPr>
                        <a:t>финансовый, инфраструктурный</a:t>
                      </a:r>
                      <a:endParaRPr lang="ru-RU" sz="1200" dirty="0">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2013</a:t>
                      </a:r>
                    </a:p>
                  </a:txBody>
                  <a:tcPr anchor="ctr"/>
                </a:tc>
                <a:tc>
                  <a:txBody>
                    <a:bodyPr/>
                    <a:lstStyle/>
                    <a:p>
                      <a:pPr marL="0" algn="l" defTabSz="914400" rtl="0" eaLnBrk="1" latinLnBrk="0" hangingPunct="1"/>
                      <a:r>
                        <a:rPr lang="ru-RU" sz="1200" kern="1200" dirty="0" smtClean="0">
                          <a:solidFill>
                            <a:schemeClr val="dk1"/>
                          </a:solidFill>
                          <a:latin typeface="Arial Narrow" pitchFamily="34" charset="0"/>
                          <a:ea typeface="+mn-ea"/>
                          <a:cs typeface="+mn-cs"/>
                        </a:rPr>
                        <a:t>создано 49 центров в 30 субъектах РФ, годовой объем бюджетного финансирования – 0,5-1 </a:t>
                      </a:r>
                      <a:r>
                        <a:rPr lang="ru-RU" sz="1200" kern="1200" dirty="0" err="1" smtClean="0">
                          <a:solidFill>
                            <a:schemeClr val="dk1"/>
                          </a:solidFill>
                          <a:latin typeface="Arial Narrow" pitchFamily="34" charset="0"/>
                          <a:ea typeface="+mn-ea"/>
                          <a:cs typeface="+mn-cs"/>
                        </a:rPr>
                        <a:t>млрд</a:t>
                      </a:r>
                      <a:r>
                        <a:rPr lang="ru-RU" sz="1200" kern="1200" dirty="0" smtClean="0">
                          <a:solidFill>
                            <a:schemeClr val="dk1"/>
                          </a:solidFill>
                          <a:latin typeface="Arial Narrow" pitchFamily="34" charset="0"/>
                          <a:ea typeface="+mn-ea"/>
                          <a:cs typeface="+mn-cs"/>
                        </a:rPr>
                        <a:t> руб.</a:t>
                      </a:r>
                      <a:endParaRPr lang="ru-RU" sz="1200" kern="1200" dirty="0">
                        <a:solidFill>
                          <a:schemeClr val="dk1"/>
                        </a:solidFill>
                        <a:latin typeface="Arial Narrow" pitchFamily="34" charset="0"/>
                        <a:ea typeface="+mn-ea"/>
                        <a:cs typeface="+mn-cs"/>
                      </a:endParaRPr>
                    </a:p>
                  </a:txBody>
                  <a:tcPr anchor="ctr"/>
                </a:tc>
              </a:tr>
              <a:tr h="891441">
                <a:tc>
                  <a:txBody>
                    <a:bodyPr/>
                    <a:lstStyle/>
                    <a:p>
                      <a:pPr marL="0" algn="l" defTabSz="914400" rtl="0" eaLnBrk="1" latinLnBrk="0" hangingPunct="1"/>
                      <a:r>
                        <a:rPr lang="ru-RU" sz="1200" kern="1200" dirty="0" smtClean="0">
                          <a:latin typeface="Arial Narrow" pitchFamily="34" charset="0"/>
                        </a:rPr>
                        <a:t>Инновационные территориальные кластеры / кластеры-лидеры инвестиционной привлекательности мирового уровня</a:t>
                      </a:r>
                      <a:endParaRPr lang="ru-RU" sz="1200" kern="1200" dirty="0">
                        <a:solidFill>
                          <a:srgbClr val="376092"/>
                        </a:solidFill>
                        <a:latin typeface="Arial Narrow" pitchFamily="34" charset="0"/>
                        <a:ea typeface="+mn-ea"/>
                        <a:cs typeface="+mn-cs"/>
                      </a:endParaRPr>
                    </a:p>
                  </a:txBody>
                  <a:tcPr anchor="ctr"/>
                </a:tc>
                <a:tc>
                  <a:txBody>
                    <a:bodyPr/>
                    <a:lstStyle/>
                    <a:p>
                      <a:pPr marL="0" algn="l" defTabSz="914400" rtl="0" eaLnBrk="1" latinLnBrk="0" hangingPunct="1"/>
                      <a:r>
                        <a:rPr lang="ru-RU" sz="1200" kern="1200" dirty="0" smtClean="0">
                          <a:latin typeface="Arial Narrow" pitchFamily="34" charset="0"/>
                        </a:rPr>
                        <a:t>кооперационный, инфраструктурный, финансовый</a:t>
                      </a:r>
                      <a:endParaRPr lang="ru-RU" sz="1200" kern="1200" dirty="0">
                        <a:solidFill>
                          <a:srgbClr val="376092"/>
                        </a:solidFill>
                        <a:latin typeface="Arial Narrow"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Arial Narrow" pitchFamily="34" charset="0"/>
                          <a:ea typeface="+mn-ea"/>
                          <a:cs typeface="+mn-cs"/>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smtClean="0">
                          <a:solidFill>
                            <a:schemeClr val="dk1"/>
                          </a:solidFill>
                          <a:latin typeface="Arial Narrow" pitchFamily="34" charset="0"/>
                          <a:ea typeface="+mn-ea"/>
                          <a:cs typeface="+mn-cs"/>
                        </a:rPr>
                        <a:t>/ 2016</a:t>
                      </a:r>
                      <a:endParaRPr lang="ru-RU" sz="1200" kern="1200" dirty="0">
                        <a:solidFill>
                          <a:schemeClr val="dk1"/>
                        </a:solidFill>
                        <a:latin typeface="Arial Narrow" pitchFamily="34" charset="0"/>
                        <a:ea typeface="+mn-ea"/>
                        <a:cs typeface="+mn-cs"/>
                      </a:endParaRPr>
                    </a:p>
                  </a:txBody>
                  <a:tcPr anchor="ctr"/>
                </a:tc>
                <a:tc>
                  <a:txBody>
                    <a:bodyPr/>
                    <a:lstStyle/>
                    <a:p>
                      <a:pPr marL="0" algn="l" defTabSz="914400" rtl="0" eaLnBrk="1" latinLnBrk="0" hangingPunct="1"/>
                      <a:r>
                        <a:rPr lang="ru-RU" sz="1200" kern="1200" dirty="0" smtClean="0">
                          <a:latin typeface="Arial Narrow" pitchFamily="34" charset="0"/>
                        </a:rPr>
                        <a:t>- в 2013-2016 годах отобрано 27 </a:t>
                      </a:r>
                      <a:r>
                        <a:rPr lang="ru-RU" sz="1200" kern="1200" dirty="0" err="1" smtClean="0">
                          <a:latin typeface="Arial Narrow" pitchFamily="34" charset="0"/>
                        </a:rPr>
                        <a:t>пилотных</a:t>
                      </a:r>
                      <a:r>
                        <a:rPr lang="ru-RU" sz="1200" kern="1200" dirty="0" smtClean="0">
                          <a:latin typeface="Arial Narrow" pitchFamily="34" charset="0"/>
                        </a:rPr>
                        <a:t> кластеров в 21 субъекте РФ, объединяющих около 1 тыс. организаций; годовой объем финансирования из федерального бюджета – 1,25 -2,5 млрд руб.</a:t>
                      </a:r>
                    </a:p>
                    <a:p>
                      <a:pPr marL="0" algn="l" defTabSz="914400" rtl="0" eaLnBrk="1" latinLnBrk="0" hangingPunct="1"/>
                      <a:r>
                        <a:rPr lang="ru-RU" sz="1200" kern="1200" dirty="0" smtClean="0">
                          <a:solidFill>
                            <a:schemeClr val="dk1"/>
                          </a:solidFill>
                          <a:latin typeface="Arial Narrow" pitchFamily="34" charset="0"/>
                          <a:ea typeface="+mn-ea"/>
                          <a:cs typeface="+mn-cs"/>
                        </a:rPr>
                        <a:t>- в 2016-2017 отобрано 12 кластеров-лидеров в 12 субъектах РФ</a:t>
                      </a:r>
                      <a:endParaRPr lang="ru-RU" sz="1200" kern="1200" dirty="0">
                        <a:solidFill>
                          <a:schemeClr val="dk1"/>
                        </a:solidFill>
                        <a:latin typeface="Arial Narrow" pitchFamily="34" charset="0"/>
                        <a:ea typeface="+mn-ea"/>
                        <a:cs typeface="+mn-cs"/>
                      </a:endParaRPr>
                    </a:p>
                  </a:txBody>
                  <a:tcPr anchor="ctr"/>
                </a:tc>
              </a:tr>
            </a:tbl>
          </a:graphicData>
        </a:graphic>
      </p:graphicFrame>
      <p:sp>
        <p:nvSpPr>
          <p:cNvPr id="7" name="Прямоугольник 6"/>
          <p:cNvSpPr/>
          <p:nvPr/>
        </p:nvSpPr>
        <p:spPr>
          <a:xfrm>
            <a:off x="0" y="0"/>
            <a:ext cx="9144000" cy="83671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Применяемые в России инструменты государственного стимулирования научно-производственной кооперации</a:t>
            </a:r>
            <a:endParaRPr lang="ru-RU"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202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66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tx2"/>
              </a:buClr>
              <a:buSzPct val="70000"/>
              <a:buFont typeface="Wingdings" pitchFamily="2" charset="2"/>
              <a:buNone/>
              <a:defRPr/>
            </a:pPr>
            <a:endParaRPr lang="ru-RU">
              <a:sym typeface="Wingdings 2" charset="0"/>
            </a:endParaRPr>
          </a:p>
        </p:txBody>
      </p:sp>
      <p:cxnSp>
        <p:nvCxnSpPr>
          <p:cNvPr id="76804" name="Прямая соединительная линия 12"/>
          <p:cNvCxnSpPr>
            <a:cxnSpLocks noChangeShapeType="1"/>
          </p:cNvCxnSpPr>
          <p:nvPr/>
        </p:nvCxnSpPr>
        <p:spPr bwMode="auto">
          <a:xfrm>
            <a:off x="0" y="161925"/>
            <a:ext cx="9144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cxnSp>
      <p:sp>
        <p:nvSpPr>
          <p:cNvPr id="14" name="Прямоугольник 13"/>
          <p:cNvSpPr/>
          <p:nvPr/>
        </p:nvSpPr>
        <p:spPr>
          <a:xfrm>
            <a:off x="0" y="115888"/>
            <a:ext cx="9144000" cy="400050"/>
          </a:xfrm>
          <a:prstGeom prst="rect">
            <a:avLst/>
          </a:prstGeom>
        </p:spPr>
        <p:txBody>
          <a:bodyPr>
            <a:spAutoFit/>
          </a:bodyPr>
          <a:lstStyle/>
          <a:p>
            <a:pPr algn="ctr">
              <a:defRPr/>
            </a:pPr>
            <a:r>
              <a:rPr lang="ru-RU" sz="2000" b="1" dirty="0">
                <a:solidFill>
                  <a:schemeClr val="tx2"/>
                </a:solidFill>
                <a:effectLst>
                  <a:outerShdw blurRad="38100" dist="38100" dir="2700000" algn="tl">
                    <a:srgbClr val="C0C0C0"/>
                  </a:outerShdw>
                </a:effectLst>
                <a:latin typeface="Calibri" pitchFamily="34" charset="0"/>
              </a:rPr>
              <a:t>Различные инструменты стимулирования инноваций: где же идеал? </a:t>
            </a:r>
          </a:p>
        </p:txBody>
      </p:sp>
      <p:sp>
        <p:nvSpPr>
          <p:cNvPr id="15" name="Прямоугольник 14"/>
          <p:cNvSpPr>
            <a:spLocks noChangeArrowheads="1"/>
          </p:cNvSpPr>
          <p:nvPr/>
        </p:nvSpPr>
        <p:spPr bwMode="auto">
          <a:xfrm>
            <a:off x="4775200" y="765175"/>
            <a:ext cx="4178300" cy="1295400"/>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a:solidFill>
                  <a:srgbClr val="404040"/>
                </a:solidFill>
                <a:latin typeface="Calibri" pitchFamily="34" charset="0"/>
              </a:rPr>
              <a:t>не содержат существенных барьеров для доступа</a:t>
            </a:r>
          </a:p>
          <a:p>
            <a:pPr>
              <a:buFont typeface="Wingdings" pitchFamily="2" charset="2"/>
              <a:buChar char="q"/>
              <a:defRPr/>
            </a:pPr>
            <a:r>
              <a:rPr lang="ru-RU" sz="1400" b="1">
                <a:solidFill>
                  <a:srgbClr val="404040"/>
                </a:solidFill>
                <a:latin typeface="Calibri" pitchFamily="34" charset="0"/>
              </a:rPr>
              <a:t> разумные издержки по администрированию</a:t>
            </a:r>
          </a:p>
          <a:p>
            <a:pPr>
              <a:buFont typeface="Wingdings" pitchFamily="2" charset="2"/>
              <a:buChar char="q"/>
              <a:defRPr/>
            </a:pPr>
            <a:r>
              <a:rPr lang="ru-RU" sz="1400" b="1">
                <a:solidFill>
                  <a:srgbClr val="404040"/>
                </a:solidFill>
                <a:latin typeface="Calibri" pitchFamily="34" charset="0"/>
              </a:rPr>
              <a:t> в целом нейтральны</a:t>
            </a:r>
          </a:p>
          <a:p>
            <a:pPr>
              <a:buFont typeface="Wingdings" pitchFamily="2" charset="2"/>
              <a:buChar char="q"/>
              <a:defRPr/>
            </a:pPr>
            <a:r>
              <a:rPr lang="ru-RU" sz="1400" b="1">
                <a:solidFill>
                  <a:srgbClr val="404040"/>
                </a:solidFill>
                <a:latin typeface="Calibri" pitchFamily="34" charset="0"/>
              </a:rPr>
              <a:t> наиболее широкий охват</a:t>
            </a:r>
          </a:p>
        </p:txBody>
      </p:sp>
      <p:sp>
        <p:nvSpPr>
          <p:cNvPr id="18" name="Прямоугольник 17"/>
          <p:cNvSpPr>
            <a:spLocks noChangeArrowheads="1"/>
          </p:cNvSpPr>
          <p:nvPr/>
        </p:nvSpPr>
        <p:spPr bwMode="auto">
          <a:xfrm>
            <a:off x="4775200" y="2420938"/>
            <a:ext cx="4178300" cy="1368425"/>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dirty="0">
                <a:solidFill>
                  <a:srgbClr val="404040"/>
                </a:solidFill>
                <a:latin typeface="Calibri" pitchFamily="34" charset="0"/>
              </a:rPr>
              <a:t>ориентированы на конечные результаты инноваций</a:t>
            </a:r>
          </a:p>
          <a:p>
            <a:pPr>
              <a:buFont typeface="Wingdings" pitchFamily="2" charset="2"/>
              <a:buChar char="q"/>
              <a:defRPr/>
            </a:pPr>
            <a:r>
              <a:rPr lang="ru-RU" sz="1400" b="1" dirty="0">
                <a:solidFill>
                  <a:srgbClr val="404040"/>
                </a:solidFill>
                <a:latin typeface="Calibri" pitchFamily="34" charset="0"/>
              </a:rPr>
              <a:t>возможность </a:t>
            </a:r>
            <a:r>
              <a:rPr lang="ru-RU" sz="1400" b="1" dirty="0" err="1">
                <a:solidFill>
                  <a:srgbClr val="404040"/>
                </a:solidFill>
                <a:latin typeface="Calibri" pitchFamily="34" charset="0"/>
              </a:rPr>
              <a:t>акцентации</a:t>
            </a:r>
            <a:r>
              <a:rPr lang="ru-RU" sz="1400" b="1" dirty="0">
                <a:solidFill>
                  <a:srgbClr val="404040"/>
                </a:solidFill>
                <a:latin typeface="Calibri" pitchFamily="34" charset="0"/>
              </a:rPr>
              <a:t> на проектах с высокой общественной значимостью</a:t>
            </a:r>
          </a:p>
          <a:p>
            <a:pPr>
              <a:buFont typeface="Wingdings" pitchFamily="2" charset="2"/>
              <a:buChar char="q"/>
              <a:defRPr/>
            </a:pPr>
            <a:r>
              <a:rPr lang="ru-RU" sz="1400" b="1" dirty="0">
                <a:solidFill>
                  <a:srgbClr val="404040"/>
                </a:solidFill>
                <a:latin typeface="Calibri" pitchFamily="34" charset="0"/>
              </a:rPr>
              <a:t> контроль за направлениями затрат</a:t>
            </a:r>
          </a:p>
          <a:p>
            <a:pPr>
              <a:buFont typeface="Wingdings" pitchFamily="2" charset="2"/>
              <a:buChar char="q"/>
              <a:defRPr/>
            </a:pPr>
            <a:r>
              <a:rPr lang="ru-RU" sz="1400" b="1" dirty="0">
                <a:solidFill>
                  <a:srgbClr val="404040"/>
                </a:solidFill>
                <a:latin typeface="Calibri" pitchFamily="34" charset="0"/>
              </a:rPr>
              <a:t> новые проекты и направления, удлинение горизонтов</a:t>
            </a:r>
          </a:p>
        </p:txBody>
      </p:sp>
      <p:sp>
        <p:nvSpPr>
          <p:cNvPr id="21" name="Прямоугольник 20"/>
          <p:cNvSpPr>
            <a:spLocks noChangeArrowheads="1"/>
          </p:cNvSpPr>
          <p:nvPr/>
        </p:nvSpPr>
        <p:spPr bwMode="auto">
          <a:xfrm>
            <a:off x="4772025" y="4149725"/>
            <a:ext cx="4176713" cy="1150938"/>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dirty="0">
                <a:solidFill>
                  <a:srgbClr val="404040"/>
                </a:solidFill>
                <a:latin typeface="Calibri" pitchFamily="34" charset="0"/>
              </a:rPr>
              <a:t> проектная ориентированность</a:t>
            </a:r>
          </a:p>
          <a:p>
            <a:pPr>
              <a:buFont typeface="Wingdings" pitchFamily="2" charset="2"/>
              <a:buChar char="q"/>
              <a:defRPr/>
            </a:pPr>
            <a:r>
              <a:rPr lang="ru-RU" sz="1400" b="1" dirty="0">
                <a:solidFill>
                  <a:srgbClr val="404040"/>
                </a:solidFill>
                <a:latin typeface="Calibri" pitchFamily="34" charset="0"/>
              </a:rPr>
              <a:t> эффективное </a:t>
            </a:r>
            <a:r>
              <a:rPr lang="ru-RU" sz="1400" b="1" dirty="0" err="1">
                <a:solidFill>
                  <a:srgbClr val="404040"/>
                </a:solidFill>
                <a:latin typeface="Calibri" pitchFamily="34" charset="0"/>
              </a:rPr>
              <a:t>софинансирование</a:t>
            </a:r>
            <a:endParaRPr lang="ru-RU" sz="1400" b="1" dirty="0">
              <a:solidFill>
                <a:srgbClr val="404040"/>
              </a:solidFill>
              <a:latin typeface="Calibri" pitchFamily="34" charset="0"/>
            </a:endParaRPr>
          </a:p>
          <a:p>
            <a:pPr>
              <a:buFont typeface="Wingdings" pitchFamily="2" charset="2"/>
              <a:buChar char="q"/>
              <a:defRPr/>
            </a:pPr>
            <a:r>
              <a:rPr lang="ru-RU" sz="1400" b="1" dirty="0">
                <a:solidFill>
                  <a:srgbClr val="404040"/>
                </a:solidFill>
                <a:latin typeface="Calibri" pitchFamily="34" charset="0"/>
              </a:rPr>
              <a:t> поощрение динамики развития</a:t>
            </a:r>
          </a:p>
        </p:txBody>
      </p:sp>
      <p:sp>
        <p:nvSpPr>
          <p:cNvPr id="76809" name="Номер слайда 7"/>
          <p:cNvSpPr txBox="1">
            <a:spLocks noGrp="1"/>
          </p:cNvSpPr>
          <p:nvPr/>
        </p:nvSpPr>
        <p:spPr bwMode="auto">
          <a:xfrm>
            <a:off x="10018713" y="6159500"/>
            <a:ext cx="314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r"/>
            <a:fld id="{AFD1834A-2E5F-3045-AE2D-6F2DD4161984}" type="slidenum">
              <a:rPr kumimoji="0" lang="ru-RU" sz="1600">
                <a:solidFill>
                  <a:srgbClr val="D9D9D9"/>
                </a:solidFill>
                <a:latin typeface="Calibri" charset="0"/>
              </a:rPr>
              <a:pPr algn="r"/>
              <a:t>26</a:t>
            </a:fld>
            <a:endParaRPr kumimoji="0" lang="ru-RU" sz="1600">
              <a:solidFill>
                <a:srgbClr val="D9D9D9"/>
              </a:solidFill>
              <a:latin typeface="Calibri" charset="0"/>
            </a:endParaRPr>
          </a:p>
        </p:txBody>
      </p:sp>
      <p:cxnSp>
        <p:nvCxnSpPr>
          <p:cNvPr id="7" name="Прямая соединительная линия 6"/>
          <p:cNvCxnSpPr/>
          <p:nvPr/>
        </p:nvCxnSpPr>
        <p:spPr bwMode="auto">
          <a:xfrm rot="5400000">
            <a:off x="9906000" y="6380163"/>
            <a:ext cx="288925"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Прямоугольник 14"/>
          <p:cNvSpPr>
            <a:spLocks noChangeArrowheads="1"/>
          </p:cNvSpPr>
          <p:nvPr/>
        </p:nvSpPr>
        <p:spPr bwMode="auto">
          <a:xfrm>
            <a:off x="384175" y="765175"/>
            <a:ext cx="4248150" cy="1295400"/>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a:solidFill>
                  <a:srgbClr val="404040"/>
                </a:solidFill>
                <a:latin typeface="Calibri" pitchFamily="34" charset="0"/>
              </a:rPr>
              <a:t> не связаны с конечными результатами инноваций</a:t>
            </a:r>
          </a:p>
          <a:p>
            <a:pPr>
              <a:buFont typeface="Wingdings" pitchFamily="2" charset="2"/>
              <a:buChar char="q"/>
              <a:defRPr/>
            </a:pPr>
            <a:r>
              <a:rPr lang="ru-RU" sz="1400" b="1">
                <a:solidFill>
                  <a:srgbClr val="404040"/>
                </a:solidFill>
                <a:latin typeface="Calibri" pitchFamily="34" charset="0"/>
              </a:rPr>
              <a:t> риск имитаций со стороны компаний</a:t>
            </a:r>
          </a:p>
          <a:p>
            <a:pPr>
              <a:buFont typeface="Wingdings" pitchFamily="2" charset="2"/>
              <a:buChar char="q"/>
              <a:defRPr/>
            </a:pPr>
            <a:r>
              <a:rPr lang="ru-RU" sz="1400" b="1">
                <a:solidFill>
                  <a:srgbClr val="404040"/>
                </a:solidFill>
                <a:latin typeface="Calibri" pitchFamily="34" charset="0"/>
              </a:rPr>
              <a:t> риск дополнительных проверок</a:t>
            </a:r>
          </a:p>
          <a:p>
            <a:pPr>
              <a:buFont typeface="Wingdings" pitchFamily="2" charset="2"/>
              <a:buChar char="q"/>
              <a:defRPr/>
            </a:pPr>
            <a:r>
              <a:rPr lang="ru-RU" sz="1400" b="1">
                <a:solidFill>
                  <a:srgbClr val="404040"/>
                </a:solidFill>
                <a:latin typeface="Calibri" pitchFamily="34" charset="0"/>
              </a:rPr>
              <a:t> слабые стимулы к развитию </a:t>
            </a:r>
          </a:p>
          <a:p>
            <a:pPr>
              <a:buFont typeface="Wingdings" pitchFamily="2" charset="2"/>
              <a:buChar char="q"/>
              <a:defRPr/>
            </a:pPr>
            <a:r>
              <a:rPr lang="ru-RU" sz="1400" b="1">
                <a:solidFill>
                  <a:srgbClr val="404040"/>
                </a:solidFill>
                <a:latin typeface="Calibri" pitchFamily="34" charset="0"/>
              </a:rPr>
              <a:t> расширение существующих проектов</a:t>
            </a:r>
          </a:p>
        </p:txBody>
      </p:sp>
      <p:sp>
        <p:nvSpPr>
          <p:cNvPr id="3" name="Прямоугольник 17"/>
          <p:cNvSpPr>
            <a:spLocks noChangeArrowheads="1"/>
          </p:cNvSpPr>
          <p:nvPr/>
        </p:nvSpPr>
        <p:spPr bwMode="auto">
          <a:xfrm>
            <a:off x="384175" y="2420938"/>
            <a:ext cx="4248150" cy="1368425"/>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dirty="0">
                <a:solidFill>
                  <a:srgbClr val="404040"/>
                </a:solidFill>
                <a:latin typeface="Calibri" pitchFamily="34" charset="0"/>
              </a:rPr>
              <a:t> высокие издержки отбора</a:t>
            </a:r>
          </a:p>
          <a:p>
            <a:pPr>
              <a:buFont typeface="Wingdings" pitchFamily="2" charset="2"/>
              <a:buChar char="q"/>
              <a:defRPr/>
            </a:pPr>
            <a:r>
              <a:rPr lang="ru-RU" sz="1400" b="1" dirty="0">
                <a:solidFill>
                  <a:srgbClr val="404040"/>
                </a:solidFill>
                <a:latin typeface="Calibri" pitchFamily="34" charset="0"/>
              </a:rPr>
              <a:t> коррупционные риски</a:t>
            </a:r>
          </a:p>
          <a:p>
            <a:pPr>
              <a:buFont typeface="Wingdings" pitchFamily="2" charset="2"/>
              <a:buChar char="q"/>
              <a:defRPr/>
            </a:pPr>
            <a:r>
              <a:rPr lang="ru-RU" sz="1400" b="1" dirty="0">
                <a:solidFill>
                  <a:srgbClr val="404040"/>
                </a:solidFill>
                <a:latin typeface="Calibri" pitchFamily="34" charset="0"/>
              </a:rPr>
              <a:t> существенные затраты по отчетности</a:t>
            </a:r>
          </a:p>
          <a:p>
            <a:pPr>
              <a:buFont typeface="Wingdings" pitchFamily="2" charset="2"/>
              <a:buChar char="q"/>
              <a:defRPr/>
            </a:pPr>
            <a:r>
              <a:rPr lang="ru-RU" sz="1400" b="1" dirty="0">
                <a:solidFill>
                  <a:srgbClr val="404040"/>
                </a:solidFill>
                <a:latin typeface="Calibri" pitchFamily="34" charset="0"/>
              </a:rPr>
              <a:t> бюрократизация</a:t>
            </a:r>
          </a:p>
          <a:p>
            <a:pPr>
              <a:buFont typeface="Wingdings" pitchFamily="2" charset="2"/>
              <a:buChar char="q"/>
              <a:defRPr/>
            </a:pPr>
            <a:r>
              <a:rPr lang="ru-RU" sz="1400" b="1" dirty="0">
                <a:solidFill>
                  <a:srgbClr val="404040"/>
                </a:solidFill>
                <a:latin typeface="Calibri" pitchFamily="34" charset="0"/>
              </a:rPr>
              <a:t>  менее интересны для средних, динамично развивающихся компаний</a:t>
            </a:r>
          </a:p>
        </p:txBody>
      </p:sp>
      <p:sp>
        <p:nvSpPr>
          <p:cNvPr id="5" name="Прямоугольник 20"/>
          <p:cNvSpPr>
            <a:spLocks noChangeArrowheads="1"/>
          </p:cNvSpPr>
          <p:nvPr/>
        </p:nvSpPr>
        <p:spPr bwMode="auto">
          <a:xfrm>
            <a:off x="379413" y="4149725"/>
            <a:ext cx="4248150" cy="1150938"/>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dirty="0">
                <a:solidFill>
                  <a:srgbClr val="404040"/>
                </a:solidFill>
                <a:latin typeface="Calibri" pitchFamily="34" charset="0"/>
              </a:rPr>
              <a:t> смещение рисков на компании</a:t>
            </a:r>
          </a:p>
          <a:p>
            <a:pPr>
              <a:buFont typeface="Wingdings" pitchFamily="2" charset="2"/>
              <a:buChar char="q"/>
              <a:defRPr/>
            </a:pPr>
            <a:r>
              <a:rPr lang="ru-RU" sz="1400" b="1" dirty="0">
                <a:solidFill>
                  <a:srgbClr val="404040"/>
                </a:solidFill>
                <a:latin typeface="Calibri" pitchFamily="34" charset="0"/>
              </a:rPr>
              <a:t> жесткость требований</a:t>
            </a:r>
          </a:p>
          <a:p>
            <a:pPr>
              <a:buFont typeface="Wingdings" pitchFamily="2" charset="2"/>
              <a:buChar char="q"/>
              <a:defRPr/>
            </a:pPr>
            <a:r>
              <a:rPr lang="ru-RU" sz="1400" b="1" dirty="0">
                <a:solidFill>
                  <a:srgbClr val="404040"/>
                </a:solidFill>
                <a:latin typeface="Calibri" pitchFamily="34" charset="0"/>
              </a:rPr>
              <a:t> </a:t>
            </a:r>
            <a:r>
              <a:rPr lang="ru-RU" sz="1400" b="1" dirty="0" err="1">
                <a:solidFill>
                  <a:srgbClr val="404040"/>
                </a:solidFill>
                <a:latin typeface="Calibri" pitchFamily="34" charset="0"/>
              </a:rPr>
              <a:t>смещенность</a:t>
            </a:r>
            <a:r>
              <a:rPr lang="ru-RU" sz="1400" b="1" dirty="0">
                <a:solidFill>
                  <a:srgbClr val="404040"/>
                </a:solidFill>
                <a:latin typeface="Calibri" pitchFamily="34" charset="0"/>
              </a:rPr>
              <a:t> на коммерческие проекты</a:t>
            </a:r>
          </a:p>
          <a:p>
            <a:pPr>
              <a:buFont typeface="Wingdings" pitchFamily="2" charset="2"/>
              <a:buChar char="q"/>
              <a:defRPr/>
            </a:pPr>
            <a:r>
              <a:rPr lang="ru-RU" sz="1400" b="1" dirty="0">
                <a:solidFill>
                  <a:srgbClr val="404040"/>
                </a:solidFill>
                <a:latin typeface="Calibri" pitchFamily="34" charset="0"/>
              </a:rPr>
              <a:t> недостаток информации</a:t>
            </a:r>
          </a:p>
          <a:p>
            <a:pPr>
              <a:buFont typeface="Wingdings" pitchFamily="2" charset="2"/>
              <a:buChar char="q"/>
              <a:defRPr/>
            </a:pPr>
            <a:endParaRPr lang="ru-RU" sz="1400" b="1" dirty="0">
              <a:solidFill>
                <a:srgbClr val="404040"/>
              </a:solidFill>
              <a:latin typeface="Calibri" pitchFamily="34" charset="0"/>
            </a:endParaRPr>
          </a:p>
        </p:txBody>
      </p:sp>
      <p:sp>
        <p:nvSpPr>
          <p:cNvPr id="8" name="Прямоугольник 7"/>
          <p:cNvSpPr/>
          <p:nvPr/>
        </p:nvSpPr>
        <p:spPr>
          <a:xfrm>
            <a:off x="3430588" y="2132013"/>
            <a:ext cx="2660650" cy="307975"/>
          </a:xfrm>
          <a:prstGeom prst="rect">
            <a:avLst/>
          </a:prstGeom>
        </p:spPr>
        <p:txBody>
          <a:bodyPr wrap="none">
            <a:spAutoFit/>
          </a:bodyPr>
          <a:lstStyle/>
          <a:p>
            <a:pPr>
              <a:defRPr/>
            </a:pPr>
            <a:r>
              <a:rPr lang="ru-RU" sz="1400" b="1" dirty="0">
                <a:solidFill>
                  <a:schemeClr val="tx2"/>
                </a:solidFill>
                <a:effectLst>
                  <a:outerShdw blurRad="38100" dist="38100" dir="2700000" algn="tl">
                    <a:srgbClr val="C0C0C0"/>
                  </a:outerShdw>
                </a:effectLst>
                <a:latin typeface="Calibri" pitchFamily="34" charset="0"/>
              </a:rPr>
              <a:t>2. Бюджетное финансирование</a:t>
            </a:r>
          </a:p>
        </p:txBody>
      </p:sp>
      <p:sp>
        <p:nvSpPr>
          <p:cNvPr id="16" name="Прямоугольник 15"/>
          <p:cNvSpPr/>
          <p:nvPr/>
        </p:nvSpPr>
        <p:spPr>
          <a:xfrm>
            <a:off x="3430588" y="3860800"/>
            <a:ext cx="2655887" cy="307975"/>
          </a:xfrm>
          <a:prstGeom prst="rect">
            <a:avLst/>
          </a:prstGeom>
        </p:spPr>
        <p:txBody>
          <a:bodyPr wrap="none">
            <a:spAutoFit/>
          </a:bodyPr>
          <a:lstStyle/>
          <a:p>
            <a:pPr>
              <a:defRPr/>
            </a:pPr>
            <a:r>
              <a:rPr lang="ru-RU" sz="1400" b="1" dirty="0">
                <a:solidFill>
                  <a:schemeClr val="tx2"/>
                </a:solidFill>
                <a:effectLst>
                  <a:outerShdw blurRad="38100" dist="38100" dir="2700000" algn="tl">
                    <a:srgbClr val="C0C0C0"/>
                  </a:outerShdw>
                </a:effectLst>
                <a:latin typeface="Calibri" pitchFamily="34" charset="0"/>
              </a:rPr>
              <a:t>3. Институты развития и фонды</a:t>
            </a:r>
          </a:p>
        </p:txBody>
      </p:sp>
      <p:sp>
        <p:nvSpPr>
          <p:cNvPr id="17" name="Прямоугольник 16"/>
          <p:cNvSpPr/>
          <p:nvPr/>
        </p:nvSpPr>
        <p:spPr>
          <a:xfrm>
            <a:off x="3376613" y="476250"/>
            <a:ext cx="2197100" cy="338138"/>
          </a:xfrm>
          <a:prstGeom prst="rect">
            <a:avLst/>
          </a:prstGeom>
        </p:spPr>
        <p:txBody>
          <a:bodyPr wrap="none">
            <a:spAutoFit/>
          </a:bodyPr>
          <a:lstStyle/>
          <a:p>
            <a:pPr>
              <a:defRPr/>
            </a:pPr>
            <a:r>
              <a:rPr lang="ru-RU" sz="1600" b="1" dirty="0">
                <a:solidFill>
                  <a:schemeClr val="tx2"/>
                </a:solidFill>
                <a:effectLst>
                  <a:outerShdw blurRad="38100" dist="38100" dir="2700000" algn="tl">
                    <a:srgbClr val="C0C0C0"/>
                  </a:outerShdw>
                </a:effectLst>
                <a:latin typeface="Calibri" pitchFamily="34" charset="0"/>
              </a:rPr>
              <a:t>1. Налоговые стимулы</a:t>
            </a:r>
          </a:p>
        </p:txBody>
      </p:sp>
      <p:sp>
        <p:nvSpPr>
          <p:cNvPr id="23" name="Прямоугольник 22"/>
          <p:cNvSpPr>
            <a:spLocks noChangeArrowheads="1"/>
          </p:cNvSpPr>
          <p:nvPr/>
        </p:nvSpPr>
        <p:spPr bwMode="auto">
          <a:xfrm>
            <a:off x="4775200" y="5562600"/>
            <a:ext cx="4178300" cy="1150938"/>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dirty="0">
                <a:solidFill>
                  <a:srgbClr val="404040"/>
                </a:solidFill>
                <a:latin typeface="Calibri" pitchFamily="34" charset="0"/>
              </a:rPr>
              <a:t> компенсация провала в согласовании планов</a:t>
            </a:r>
          </a:p>
          <a:p>
            <a:pPr>
              <a:buFont typeface="Wingdings" pitchFamily="2" charset="2"/>
              <a:buChar char="q"/>
              <a:defRPr/>
            </a:pPr>
            <a:r>
              <a:rPr lang="ru-RU" sz="1400" b="1" dirty="0">
                <a:solidFill>
                  <a:srgbClr val="404040"/>
                </a:solidFill>
                <a:latin typeface="Calibri" pitchFamily="34" charset="0"/>
              </a:rPr>
              <a:t> стимулирование связей</a:t>
            </a:r>
          </a:p>
          <a:p>
            <a:pPr>
              <a:buFont typeface="Wingdings" pitchFamily="2" charset="2"/>
              <a:buChar char="q"/>
              <a:defRPr/>
            </a:pPr>
            <a:r>
              <a:rPr lang="ru-RU" sz="1400" b="1" dirty="0">
                <a:solidFill>
                  <a:srgbClr val="404040"/>
                </a:solidFill>
                <a:latin typeface="Calibri" pitchFamily="34" charset="0"/>
              </a:rPr>
              <a:t> развитие когнитивного потенциала</a:t>
            </a:r>
          </a:p>
          <a:p>
            <a:pPr>
              <a:buFont typeface="Wingdings" pitchFamily="2" charset="2"/>
              <a:buChar char="q"/>
              <a:defRPr/>
            </a:pPr>
            <a:r>
              <a:rPr lang="ru-RU" sz="1400" b="1" dirty="0">
                <a:solidFill>
                  <a:srgbClr val="404040"/>
                </a:solidFill>
                <a:latin typeface="Calibri" pitchFamily="34" charset="0"/>
              </a:rPr>
              <a:t> устойчивые поведенческие изменения</a:t>
            </a:r>
          </a:p>
        </p:txBody>
      </p:sp>
      <p:sp>
        <p:nvSpPr>
          <p:cNvPr id="24" name="Прямоугольник 20"/>
          <p:cNvSpPr>
            <a:spLocks noChangeArrowheads="1"/>
          </p:cNvSpPr>
          <p:nvPr/>
        </p:nvSpPr>
        <p:spPr bwMode="auto">
          <a:xfrm>
            <a:off x="384175" y="5562600"/>
            <a:ext cx="4248150" cy="1150938"/>
          </a:xfrm>
          <a:prstGeom prst="rect">
            <a:avLst/>
          </a:prstGeom>
          <a:solidFill>
            <a:schemeClr val="bg1"/>
          </a:solidFill>
          <a:ln w="12700">
            <a:solidFill>
              <a:schemeClr val="accent1"/>
            </a:solidFill>
            <a:miter lim="800000"/>
            <a:headEnd/>
            <a:tailEnd/>
          </a:ln>
          <a:effectLst>
            <a:outerShdw blurRad="63500" dist="38100" dir="2700000" algn="tl" rotWithShape="0">
              <a:srgbClr val="000000">
                <a:alpha val="39999"/>
              </a:srgbClr>
            </a:outerShdw>
          </a:effectLst>
        </p:spPr>
        <p:txBody>
          <a:bodyPr anchor="ctr"/>
          <a:lstStyle/>
          <a:p>
            <a:pPr>
              <a:buFont typeface="Wingdings" pitchFamily="2" charset="2"/>
              <a:buChar char="q"/>
              <a:defRPr/>
            </a:pPr>
            <a:r>
              <a:rPr lang="ru-RU" sz="1400" b="1" dirty="0">
                <a:solidFill>
                  <a:srgbClr val="404040"/>
                </a:solidFill>
                <a:latin typeface="Calibri" pitchFamily="34" charset="0"/>
              </a:rPr>
              <a:t> неопределенность  изменений</a:t>
            </a:r>
          </a:p>
          <a:p>
            <a:pPr>
              <a:buFont typeface="Wingdings" pitchFamily="2" charset="2"/>
              <a:buChar char="q"/>
              <a:defRPr/>
            </a:pPr>
            <a:r>
              <a:rPr lang="ru-RU" sz="1400" b="1" dirty="0">
                <a:solidFill>
                  <a:srgbClr val="404040"/>
                </a:solidFill>
                <a:latin typeface="Calibri" pitchFamily="34" charset="0"/>
              </a:rPr>
              <a:t> неисполнение обещаний и планов</a:t>
            </a:r>
          </a:p>
          <a:p>
            <a:pPr>
              <a:buFont typeface="Wingdings" pitchFamily="2" charset="2"/>
              <a:buChar char="q"/>
              <a:defRPr/>
            </a:pPr>
            <a:r>
              <a:rPr lang="ru-RU" sz="1400" b="1" dirty="0">
                <a:solidFill>
                  <a:srgbClr val="404040"/>
                </a:solidFill>
                <a:latin typeface="Calibri" pitchFamily="34" charset="0"/>
              </a:rPr>
              <a:t> «захват» новых инструментов традиционными группами интересов</a:t>
            </a:r>
          </a:p>
          <a:p>
            <a:pPr>
              <a:buFont typeface="Wingdings" pitchFamily="2" charset="2"/>
              <a:buChar char="q"/>
              <a:defRPr/>
            </a:pPr>
            <a:r>
              <a:rPr lang="ru-RU" sz="1400" b="1" dirty="0">
                <a:solidFill>
                  <a:srgbClr val="404040"/>
                </a:solidFill>
                <a:latin typeface="Calibri" pitchFamily="34" charset="0"/>
              </a:rPr>
              <a:t> сложность оценки результативности</a:t>
            </a:r>
          </a:p>
        </p:txBody>
      </p:sp>
      <p:sp>
        <p:nvSpPr>
          <p:cNvPr id="25" name="Прямоугольник 24"/>
          <p:cNvSpPr/>
          <p:nvPr/>
        </p:nvSpPr>
        <p:spPr>
          <a:xfrm>
            <a:off x="3441700" y="5300663"/>
            <a:ext cx="3160713" cy="307975"/>
          </a:xfrm>
          <a:prstGeom prst="rect">
            <a:avLst/>
          </a:prstGeom>
        </p:spPr>
        <p:txBody>
          <a:bodyPr wrap="none">
            <a:spAutoFit/>
          </a:bodyPr>
          <a:lstStyle/>
          <a:p>
            <a:pPr>
              <a:defRPr/>
            </a:pPr>
            <a:r>
              <a:rPr lang="ru-RU" sz="1400" b="1" dirty="0">
                <a:solidFill>
                  <a:schemeClr val="tx2"/>
                </a:solidFill>
                <a:effectLst>
                  <a:outerShdw blurRad="38100" dist="38100" dir="2700000" algn="tl">
                    <a:srgbClr val="C0C0C0"/>
                  </a:outerShdw>
                </a:effectLst>
                <a:latin typeface="Calibri" pitchFamily="34" charset="0"/>
              </a:rPr>
              <a:t>4. Регулирование, сети , координация </a:t>
            </a:r>
          </a:p>
        </p:txBody>
      </p:sp>
    </p:spTree>
    <p:extLst>
      <p:ext uri="{BB962C8B-B14F-4D97-AF65-F5344CB8AC3E}">
        <p14:creationId xmlns:p14="http://schemas.microsoft.com/office/powerpoint/2010/main" val="26765400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0"/>
            <a:ext cx="9144000" cy="85723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Государственная поддержка научно-производственной кооперации: ограничения (1)</a:t>
            </a:r>
            <a:endParaRPr lang="ru-RU" sz="2800" b="1" dirty="0">
              <a:solidFill>
                <a:schemeClr val="bg1"/>
              </a:solidFill>
              <a:effectLst>
                <a:outerShdw blurRad="38100" dist="38100" dir="2700000" algn="tl">
                  <a:srgbClr val="000000">
                    <a:alpha val="43137"/>
                  </a:srgbClr>
                </a:outerShdw>
              </a:effectLst>
            </a:endParaRPr>
          </a:p>
        </p:txBody>
      </p: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42844" y="1005472"/>
            <a:ext cx="9001156" cy="923330"/>
          </a:xfrm>
          <a:prstGeom prst="rect">
            <a:avLst/>
          </a:prstGeom>
        </p:spPr>
        <p:txBody>
          <a:bodyPr wrap="square">
            <a:spAutoFit/>
          </a:bodyPr>
          <a:lstStyle/>
          <a:p>
            <a:r>
              <a:rPr lang="ru-RU" dirty="0" smtClean="0">
                <a:solidFill>
                  <a:srgbClr val="595959"/>
                </a:solidFill>
                <a:latin typeface="Calibri" pitchFamily="34" charset="0"/>
              </a:rPr>
              <a:t>Меры господдержки научно-производственной кооперации имеют весьма небольшой охват (по данным опроса 2015 года – менее 5% компаний), что в значительной степени связано с имеющимися ограничениями их применения</a:t>
            </a:r>
            <a:r>
              <a:rPr lang="ru-RU" b="1" dirty="0" smtClean="0">
                <a:solidFill>
                  <a:srgbClr val="595959"/>
                </a:solidFill>
                <a:latin typeface="Calibri" pitchFamily="34" charset="0"/>
              </a:rPr>
              <a:t>:</a:t>
            </a:r>
          </a:p>
        </p:txBody>
      </p:sp>
      <p:graphicFrame>
        <p:nvGraphicFramePr>
          <p:cNvPr id="14" name="Таблица 13"/>
          <p:cNvGraphicFramePr>
            <a:graphicFrameLocks noGrp="1"/>
          </p:cNvGraphicFramePr>
          <p:nvPr/>
        </p:nvGraphicFramePr>
        <p:xfrm>
          <a:off x="142845" y="2011702"/>
          <a:ext cx="8858312" cy="4560570"/>
        </p:xfrm>
        <a:graphic>
          <a:graphicData uri="http://schemas.openxmlformats.org/drawingml/2006/table">
            <a:tbl>
              <a:tblPr>
                <a:tableStyleId>{BDBED569-4797-4DF1-A0F4-6AAB3CD982D8}</a:tableStyleId>
              </a:tblPr>
              <a:tblGrid>
                <a:gridCol w="2000264"/>
                <a:gridCol w="6858048"/>
              </a:tblGrid>
              <a:tr h="174262">
                <a:tc>
                  <a:txBody>
                    <a:bodyPr/>
                    <a:lstStyle/>
                    <a:p>
                      <a:pPr>
                        <a:spcAft>
                          <a:spcPts val="0"/>
                        </a:spcAft>
                      </a:pPr>
                      <a:r>
                        <a:rPr lang="ru-RU" sz="1500" b="1" kern="1200" dirty="0"/>
                        <a:t>Льгота по налогу на прибыль в отношении расходов на </a:t>
                      </a:r>
                      <a:r>
                        <a:rPr lang="ru-RU" sz="1500" b="1" kern="1200" dirty="0" smtClean="0"/>
                        <a:t>НИОКР</a:t>
                      </a:r>
                      <a:endParaRPr lang="ru-RU" sz="1500" b="1" dirty="0">
                        <a:latin typeface="Calibri"/>
                        <a:ea typeface="Times New Roman"/>
                      </a:endParaRPr>
                    </a:p>
                  </a:txBody>
                  <a:tcPr marL="24095" marR="24095" marT="0" marB="0" anchor="ctr"/>
                </a:tc>
                <a:tc>
                  <a:txBody>
                    <a:bodyPr/>
                    <a:lstStyle/>
                    <a:p>
                      <a:pPr marL="177800" lvl="0" indent="-177800" algn="l">
                        <a:lnSpc>
                          <a:spcPct val="115000"/>
                        </a:lnSpc>
                        <a:spcAft>
                          <a:spcPts val="0"/>
                        </a:spcAft>
                        <a:buFont typeface="Symbol"/>
                        <a:buChar char=""/>
                        <a:tabLst>
                          <a:tab pos="74295" algn="l"/>
                        </a:tabLst>
                      </a:pPr>
                      <a:r>
                        <a:rPr lang="ru-RU" sz="1500" dirty="0"/>
                        <a:t>«избирательность» применения – по признаку соответствия тематики НИОКР специальному перечню </a:t>
                      </a:r>
                    </a:p>
                    <a:p>
                      <a:pPr marL="177800" lvl="0" indent="-177800" algn="l">
                        <a:lnSpc>
                          <a:spcPct val="115000"/>
                        </a:lnSpc>
                        <a:spcAft>
                          <a:spcPts val="0"/>
                        </a:spcAft>
                        <a:buFont typeface="Symbol"/>
                        <a:buChar char=""/>
                        <a:tabLst>
                          <a:tab pos="74295" algn="l"/>
                        </a:tabLst>
                      </a:pPr>
                      <a:r>
                        <a:rPr lang="ru-RU" sz="1500" dirty="0"/>
                        <a:t>с 2012 года – избыточное усложнение порядка применения и администрирования</a:t>
                      </a:r>
                    </a:p>
                    <a:p>
                      <a:pPr marL="177800" lvl="0" indent="-177800" algn="l">
                        <a:lnSpc>
                          <a:spcPct val="115000"/>
                        </a:lnSpc>
                        <a:spcAft>
                          <a:spcPts val="0"/>
                        </a:spcAft>
                        <a:buFont typeface="Symbol"/>
                        <a:buChar char=""/>
                        <a:tabLst>
                          <a:tab pos="74295" algn="l"/>
                        </a:tabLst>
                      </a:pPr>
                      <a:r>
                        <a:rPr lang="ru-RU" sz="1500" dirty="0"/>
                        <a:t>де-факто «точечный» характер: в 2014 и 2015 годах льготу применяли лишь 64 организации – 5% от общего числа организаций с расходами на НИОКР</a:t>
                      </a:r>
                      <a:endParaRPr lang="ru-RU" sz="1500" dirty="0">
                        <a:latin typeface="Calibri"/>
                        <a:ea typeface="Calibri"/>
                        <a:cs typeface="Times New Roman"/>
                      </a:endParaRPr>
                    </a:p>
                  </a:txBody>
                  <a:tcPr marL="24095" marR="24095" marT="0" marB="0" anchor="ctr"/>
                </a:tc>
              </a:tr>
              <a:tr h="135536">
                <a:tc>
                  <a:txBody>
                    <a:bodyPr/>
                    <a:lstStyle/>
                    <a:p>
                      <a:pPr>
                        <a:spcAft>
                          <a:spcPts val="0"/>
                        </a:spcAft>
                      </a:pPr>
                      <a:r>
                        <a:rPr lang="ru-RU" sz="1500" b="1" kern="1200" dirty="0"/>
                        <a:t>Стимулирование создания </a:t>
                      </a:r>
                      <a:r>
                        <a:rPr lang="ru-RU" sz="1500" b="1" kern="1200" dirty="0" smtClean="0"/>
                        <a:t>научными  организациями и вузами внедренческих </a:t>
                      </a:r>
                      <a:r>
                        <a:rPr lang="ru-RU" sz="1500" b="1" kern="1200" dirty="0"/>
                        <a:t>фирм </a:t>
                      </a:r>
                      <a:endParaRPr lang="ru-RU" sz="1500" b="1" dirty="0">
                        <a:latin typeface="Calibri"/>
                        <a:ea typeface="Times New Roman"/>
                      </a:endParaRPr>
                    </a:p>
                  </a:txBody>
                  <a:tcPr marL="24095" marR="24095" marT="0" marB="0" anchor="ctr"/>
                </a:tc>
                <a:tc>
                  <a:txBody>
                    <a:bodyPr/>
                    <a:lstStyle/>
                    <a:p>
                      <a:pPr marL="177800" lvl="0" indent="-177800" algn="l" defTabSz="914400" rtl="0" eaLnBrk="1" latinLnBrk="0" hangingPunct="1">
                        <a:lnSpc>
                          <a:spcPct val="115000"/>
                        </a:lnSpc>
                        <a:spcAft>
                          <a:spcPts val="0"/>
                        </a:spcAft>
                        <a:buFont typeface="Symbol"/>
                        <a:buChar char=""/>
                        <a:tabLst>
                          <a:tab pos="74295" algn="l"/>
                        </a:tabLst>
                      </a:pPr>
                      <a:r>
                        <a:rPr lang="ru-RU" sz="1500" kern="1200" dirty="0">
                          <a:solidFill>
                            <a:schemeClr val="tx1"/>
                          </a:solidFill>
                          <a:latin typeface="+mn-lt"/>
                          <a:ea typeface="+mn-ea"/>
                          <a:cs typeface="+mn-cs"/>
                        </a:rPr>
                        <a:t>распространяется только на научные организации и вузы, действующие в форме бюджетных и автономных учреждений, и созданные ими внедренческие фирмы</a:t>
                      </a:r>
                    </a:p>
                    <a:p>
                      <a:pPr marL="177800" lvl="0" indent="-177800" algn="l" defTabSz="914400" rtl="0" eaLnBrk="1" latinLnBrk="0" hangingPunct="1">
                        <a:lnSpc>
                          <a:spcPct val="115000"/>
                        </a:lnSpc>
                        <a:spcAft>
                          <a:spcPts val="0"/>
                        </a:spcAft>
                        <a:buFont typeface="Symbol"/>
                        <a:buChar char=""/>
                        <a:tabLst>
                          <a:tab pos="74295" algn="l"/>
                        </a:tabLst>
                      </a:pPr>
                      <a:r>
                        <a:rPr lang="ru-RU" sz="1500" kern="1200" dirty="0">
                          <a:solidFill>
                            <a:schemeClr val="tx1"/>
                          </a:solidFill>
                          <a:latin typeface="+mn-lt"/>
                          <a:ea typeface="+mn-ea"/>
                          <a:cs typeface="+mn-cs"/>
                        </a:rPr>
                        <a:t>номинальный характер и нежизнеспособность существенной части созданных фирм </a:t>
                      </a:r>
                    </a:p>
                  </a:txBody>
                  <a:tcPr marL="24095" marR="24095" marT="0" marB="0" anchor="ctr"/>
                </a:tc>
              </a:tr>
              <a:tr h="232349">
                <a:tc>
                  <a:txBody>
                    <a:bodyPr/>
                    <a:lstStyle/>
                    <a:p>
                      <a:pPr>
                        <a:spcAft>
                          <a:spcPts val="0"/>
                        </a:spcAft>
                      </a:pPr>
                      <a:r>
                        <a:rPr lang="ru-RU" sz="1500" b="1" kern="1200" dirty="0"/>
                        <a:t>Поддержка </a:t>
                      </a:r>
                      <a:r>
                        <a:rPr lang="ru-RU" sz="1500" b="1" kern="1200" dirty="0" smtClean="0"/>
                        <a:t>совместных</a:t>
                      </a:r>
                      <a:r>
                        <a:rPr lang="ru-RU" sz="1500" b="1" kern="1200" baseline="0" dirty="0" smtClean="0"/>
                        <a:t> </a:t>
                      </a:r>
                      <a:r>
                        <a:rPr lang="ru-RU" sz="1500" b="1" kern="1200" dirty="0" smtClean="0"/>
                        <a:t>проектов </a:t>
                      </a:r>
                      <a:r>
                        <a:rPr lang="ru-RU" sz="1500" b="1" kern="1200" dirty="0"/>
                        <a:t>создания высокотехнологичных </a:t>
                      </a:r>
                      <a:r>
                        <a:rPr lang="ru-RU" sz="1500" b="1" kern="1200" dirty="0" smtClean="0"/>
                        <a:t>производств (</a:t>
                      </a:r>
                      <a:r>
                        <a:rPr lang="ru-RU" sz="1500" b="1" kern="1200" dirty="0"/>
                        <a:t>постановление №218) </a:t>
                      </a:r>
                      <a:endParaRPr lang="ru-RU" sz="1500" b="1" dirty="0">
                        <a:latin typeface="Calibri"/>
                        <a:ea typeface="Times New Roman"/>
                      </a:endParaRPr>
                    </a:p>
                  </a:txBody>
                  <a:tcPr marL="24095" marR="24095" marT="0" marB="0" anchor="ctr"/>
                </a:tc>
                <a:tc>
                  <a:txBody>
                    <a:bodyPr/>
                    <a:lstStyle/>
                    <a:p>
                      <a:pPr marL="177800" lvl="0" indent="-177800" algn="l" defTabSz="914400" rtl="0" eaLnBrk="1" latinLnBrk="0" hangingPunct="1">
                        <a:lnSpc>
                          <a:spcPct val="115000"/>
                        </a:lnSpc>
                        <a:spcAft>
                          <a:spcPts val="0"/>
                        </a:spcAft>
                        <a:buFont typeface="Symbol"/>
                        <a:buChar char=""/>
                        <a:tabLst>
                          <a:tab pos="74295" algn="l"/>
                        </a:tabLst>
                      </a:pPr>
                      <a:r>
                        <a:rPr lang="ru-RU" sz="1500" kern="1200" dirty="0">
                          <a:solidFill>
                            <a:schemeClr val="tx1"/>
                          </a:solidFill>
                          <a:latin typeface="+mn-lt"/>
                          <a:ea typeface="+mn-ea"/>
                          <a:cs typeface="+mn-cs"/>
                        </a:rPr>
                        <a:t>излишне жесткие ограничения состава исполнителей НИОКР: только вузы и государственные научные учреждения (до 2012 г. – только вузы) </a:t>
                      </a:r>
                    </a:p>
                    <a:p>
                      <a:pPr marL="177800" lvl="0" indent="-177800" algn="l" defTabSz="914400" rtl="0" eaLnBrk="1" latinLnBrk="0" hangingPunct="1">
                        <a:lnSpc>
                          <a:spcPct val="115000"/>
                        </a:lnSpc>
                        <a:spcAft>
                          <a:spcPts val="0"/>
                        </a:spcAft>
                        <a:buFont typeface="Symbol"/>
                        <a:buChar char=""/>
                        <a:tabLst>
                          <a:tab pos="74295" algn="l"/>
                        </a:tabLst>
                      </a:pPr>
                      <a:r>
                        <a:rPr lang="ru-RU" sz="1500" kern="1200" dirty="0">
                          <a:solidFill>
                            <a:schemeClr val="tx1"/>
                          </a:solidFill>
                          <a:latin typeface="+mn-lt"/>
                          <a:ea typeface="+mn-ea"/>
                          <a:cs typeface="+mn-cs"/>
                        </a:rPr>
                        <a:t>ограниченные возможности использования выделяемых бюджетных ресурсов </a:t>
                      </a:r>
                    </a:p>
                    <a:p>
                      <a:pPr marL="177800" lvl="0" indent="-177800" algn="l" defTabSz="914400" rtl="0" eaLnBrk="1" latinLnBrk="0" hangingPunct="1">
                        <a:lnSpc>
                          <a:spcPct val="115000"/>
                        </a:lnSpc>
                        <a:spcAft>
                          <a:spcPts val="0"/>
                        </a:spcAft>
                        <a:buFont typeface="Symbol"/>
                        <a:buChar char=""/>
                        <a:tabLst>
                          <a:tab pos="74295" algn="l"/>
                        </a:tabLst>
                      </a:pPr>
                      <a:r>
                        <a:rPr lang="ru-RU" sz="1500" kern="1200" dirty="0">
                          <a:solidFill>
                            <a:schemeClr val="tx1"/>
                          </a:solidFill>
                          <a:latin typeface="+mn-lt"/>
                          <a:ea typeface="+mn-ea"/>
                          <a:cs typeface="+mn-cs"/>
                        </a:rPr>
                        <a:t>как правило, в рамках поддерживаемых проектов используются устоявшиеся научно-производственные связи и партнерства</a:t>
                      </a:r>
                    </a:p>
                    <a:p>
                      <a:pPr marL="177800" lvl="0" indent="-177800" algn="l" defTabSz="914400" rtl="0" eaLnBrk="1" latinLnBrk="0" hangingPunct="1">
                        <a:lnSpc>
                          <a:spcPct val="115000"/>
                        </a:lnSpc>
                        <a:spcAft>
                          <a:spcPts val="0"/>
                        </a:spcAft>
                        <a:buFont typeface="Symbol"/>
                        <a:buChar char=""/>
                        <a:tabLst>
                          <a:tab pos="74295" algn="l"/>
                        </a:tabLst>
                      </a:pPr>
                      <a:r>
                        <a:rPr lang="ru-RU" sz="1500" kern="1200" dirty="0">
                          <a:solidFill>
                            <a:schemeClr val="tx1"/>
                          </a:solidFill>
                          <a:latin typeface="+mn-lt"/>
                          <a:ea typeface="+mn-ea"/>
                          <a:cs typeface="+mn-cs"/>
                        </a:rPr>
                        <a:t>формальный характер части партнерств, нежизнеспособность некоторых проектов </a:t>
                      </a:r>
                    </a:p>
                  </a:txBody>
                  <a:tcPr marL="24095" marR="24095" marT="0" marB="0" anchor="ctr"/>
                </a:tc>
              </a:tr>
            </a:tbl>
          </a:graphicData>
        </a:graphic>
      </p:graphicFrame>
    </p:spTree>
    <p:extLst>
      <p:ext uri="{BB962C8B-B14F-4D97-AF65-F5344CB8AC3E}">
        <p14:creationId xmlns:p14="http://schemas.microsoft.com/office/powerpoint/2010/main" val="1754500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0"/>
            <a:ext cx="9144000" cy="85723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Государственная поддержка научно-производственной кооперации: ограничения (2)</a:t>
            </a:r>
            <a:endParaRPr lang="ru-RU" sz="2800" b="1" dirty="0">
              <a:solidFill>
                <a:schemeClr val="bg1"/>
              </a:solidFill>
              <a:effectLst>
                <a:outerShdw blurRad="38100" dist="38100" dir="2700000" algn="tl">
                  <a:srgbClr val="000000">
                    <a:alpha val="43137"/>
                  </a:srgbClr>
                </a:outerShdw>
              </a:effectLst>
            </a:endParaRPr>
          </a:p>
        </p:txBody>
      </p: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Таблица 13"/>
          <p:cNvGraphicFramePr>
            <a:graphicFrameLocks noGrp="1"/>
          </p:cNvGraphicFramePr>
          <p:nvPr>
            <p:extLst>
              <p:ext uri="{D42A27DB-BD31-4B8C-83A1-F6EECF244321}">
                <p14:modId xmlns:p14="http://schemas.microsoft.com/office/powerpoint/2010/main" val="3510252685"/>
              </p:ext>
            </p:extLst>
          </p:nvPr>
        </p:nvGraphicFramePr>
        <p:xfrm>
          <a:off x="142845" y="1000108"/>
          <a:ext cx="8858312" cy="5664708"/>
        </p:xfrm>
        <a:graphic>
          <a:graphicData uri="http://schemas.openxmlformats.org/drawingml/2006/table">
            <a:tbl>
              <a:tblPr>
                <a:tableStyleId>{BDBED569-4797-4DF1-A0F4-6AAB3CD982D8}</a:tableStyleId>
              </a:tblPr>
              <a:tblGrid>
                <a:gridCol w="1714512"/>
                <a:gridCol w="7143800"/>
              </a:tblGrid>
              <a:tr h="232349">
                <a:tc>
                  <a:txBody>
                    <a:bodyPr/>
                    <a:lstStyle/>
                    <a:p>
                      <a:pPr>
                        <a:spcAft>
                          <a:spcPts val="0"/>
                        </a:spcAft>
                      </a:pPr>
                      <a:r>
                        <a:rPr lang="ru-RU" sz="1400" b="1" kern="1200" dirty="0"/>
                        <a:t>Технологические платформы </a:t>
                      </a:r>
                      <a:endParaRPr lang="ru-RU" sz="1400" b="1" dirty="0">
                        <a:latin typeface="Calibri"/>
                        <a:ea typeface="Times New Roman"/>
                      </a:endParaRPr>
                    </a:p>
                  </a:txBody>
                  <a:tcPr marL="24095" marR="24095" marT="0" marB="0" anchor="ctr"/>
                </a:tc>
                <a:tc>
                  <a:txBody>
                    <a:bodyPr/>
                    <a:lstStyle/>
                    <a:p>
                      <a:pPr marL="177800" lvl="0" indent="-177800" algn="l">
                        <a:lnSpc>
                          <a:spcPct val="115000"/>
                        </a:lnSpc>
                        <a:spcAft>
                          <a:spcPts val="0"/>
                        </a:spcAft>
                        <a:buFont typeface="Symbol"/>
                        <a:buChar char=""/>
                        <a:tabLst>
                          <a:tab pos="74295" algn="l"/>
                        </a:tabLst>
                      </a:pPr>
                      <a:r>
                        <a:rPr lang="ru-RU" sz="1400" dirty="0"/>
                        <a:t>формальный характер части платформ</a:t>
                      </a:r>
                    </a:p>
                    <a:p>
                      <a:pPr marL="177800" lvl="0" indent="-177800" algn="l">
                        <a:lnSpc>
                          <a:spcPct val="115000"/>
                        </a:lnSpc>
                        <a:spcAft>
                          <a:spcPts val="0"/>
                        </a:spcAft>
                        <a:buFont typeface="Symbol"/>
                        <a:buChar char=""/>
                        <a:tabLst>
                          <a:tab pos="74295" algn="l"/>
                        </a:tabLst>
                      </a:pPr>
                      <a:r>
                        <a:rPr lang="ru-RU" sz="1400" dirty="0"/>
                        <a:t>избыточная ориентация на крупных государственных игроков (компании, научные центры, вузы), их интересы</a:t>
                      </a:r>
                    </a:p>
                    <a:p>
                      <a:pPr marL="177800" lvl="0" indent="-177800" algn="l">
                        <a:lnSpc>
                          <a:spcPct val="115000"/>
                        </a:lnSpc>
                        <a:spcAft>
                          <a:spcPts val="0"/>
                        </a:spcAft>
                        <a:buFont typeface="Symbol"/>
                        <a:buChar char=""/>
                        <a:tabLst>
                          <a:tab pos="74295" algn="l"/>
                        </a:tabLst>
                      </a:pPr>
                      <a:r>
                        <a:rPr lang="ru-RU" sz="1400" dirty="0"/>
                        <a:t>концентрация существенной части выделяемых средств в руках узкого круга платформ и их ключевых участников  </a:t>
                      </a:r>
                      <a:endParaRPr lang="ru-RU" sz="1400" dirty="0">
                        <a:latin typeface="Calibri"/>
                        <a:ea typeface="Calibri"/>
                        <a:cs typeface="Times New Roman"/>
                      </a:endParaRPr>
                    </a:p>
                  </a:txBody>
                  <a:tcPr marL="24095" marR="24095" marT="0" marB="0" anchor="ctr"/>
                </a:tc>
              </a:tr>
              <a:tr h="232349">
                <a:tc>
                  <a:txBody>
                    <a:bodyPr/>
                    <a:lstStyle/>
                    <a:p>
                      <a:pPr>
                        <a:spcAft>
                          <a:spcPts val="0"/>
                        </a:spcAft>
                      </a:pPr>
                      <a:r>
                        <a:rPr lang="ru-RU" sz="1400" b="1" kern="1200" dirty="0"/>
                        <a:t>Программы инновационного развития </a:t>
                      </a:r>
                      <a:r>
                        <a:rPr lang="ru-RU" sz="1400" b="1" kern="1200" dirty="0" smtClean="0"/>
                        <a:t>компаний </a:t>
                      </a:r>
                      <a:r>
                        <a:rPr lang="ru-RU" sz="1400" b="1" kern="1200" dirty="0"/>
                        <a:t>госсектора </a:t>
                      </a:r>
                      <a:endParaRPr lang="ru-RU" sz="1400" b="1" dirty="0">
                        <a:latin typeface="Calibri"/>
                        <a:ea typeface="Times New Roman"/>
                      </a:endParaRPr>
                    </a:p>
                  </a:txBody>
                  <a:tcPr marL="24095" marR="24095" marT="0" marB="0" anchor="ctr"/>
                </a:tc>
                <a:tc>
                  <a:txBody>
                    <a:bodyPr/>
                    <a:lstStyle/>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требование о формировании программ распространяется лишь на 60 крупнейших компаний</a:t>
                      </a:r>
                    </a:p>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де-факто программы играют второстепенную роль на фоне других документов стратегического планирования компаний: стратегий и программ долгосрочного развития</a:t>
                      </a:r>
                    </a:p>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существенная ориентация  на существующие, давно сложившиеся научно-производственные кооперационные связи и партнерства </a:t>
                      </a:r>
                    </a:p>
                  </a:txBody>
                  <a:tcPr marL="24095" marR="24095" marT="0" marB="0" anchor="ctr"/>
                </a:tc>
              </a:tr>
              <a:tr h="193624">
                <a:tc>
                  <a:txBody>
                    <a:bodyPr/>
                    <a:lstStyle/>
                    <a:p>
                      <a:pPr>
                        <a:spcAft>
                          <a:spcPts val="0"/>
                        </a:spcAft>
                      </a:pPr>
                      <a:r>
                        <a:rPr lang="ru-RU" sz="1400" b="1" kern="1200" dirty="0"/>
                        <a:t>Поддержка создания инжиниринговых центров при вузах</a:t>
                      </a:r>
                      <a:endParaRPr lang="ru-RU" sz="1400" b="1" dirty="0">
                        <a:latin typeface="Calibri"/>
                        <a:ea typeface="Times New Roman"/>
                      </a:endParaRPr>
                    </a:p>
                  </a:txBody>
                  <a:tcPr marL="24095" marR="24095" marT="0" marB="0" anchor="ctr"/>
                </a:tc>
                <a:tc>
                  <a:txBody>
                    <a:bodyPr/>
                    <a:lstStyle/>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базой для создания инжиниринговых центров могут выступать только вузы, подведомственные </a:t>
                      </a:r>
                      <a:r>
                        <a:rPr lang="ru-RU" sz="1400" kern="1200" dirty="0" err="1" smtClean="0">
                          <a:solidFill>
                            <a:schemeClr val="tx1"/>
                          </a:solidFill>
                          <a:latin typeface="+mn-lt"/>
                          <a:ea typeface="+mn-ea"/>
                          <a:cs typeface="+mn-cs"/>
                        </a:rPr>
                        <a:t>Минобрнауки</a:t>
                      </a:r>
                      <a:endParaRPr lang="ru-RU" sz="1400" kern="1200" dirty="0">
                        <a:solidFill>
                          <a:schemeClr val="tx1"/>
                        </a:solidFill>
                        <a:latin typeface="+mn-lt"/>
                        <a:ea typeface="+mn-ea"/>
                        <a:cs typeface="+mn-cs"/>
                      </a:endParaRPr>
                    </a:p>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формальный характер части центров, отдаленное отношение к инжиниринговой деятельности</a:t>
                      </a:r>
                    </a:p>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низкий уровень диверсификации деятельности ряда </a:t>
                      </a:r>
                      <a:r>
                        <a:rPr lang="ru-RU" sz="1400" kern="1200" dirty="0" smtClean="0">
                          <a:solidFill>
                            <a:schemeClr val="tx1"/>
                          </a:solidFill>
                          <a:latin typeface="+mn-lt"/>
                          <a:ea typeface="+mn-ea"/>
                          <a:cs typeface="+mn-cs"/>
                        </a:rPr>
                        <a:t>центров - некоторые </a:t>
                      </a:r>
                      <a:r>
                        <a:rPr lang="ru-RU" sz="1400" kern="1200" dirty="0">
                          <a:solidFill>
                            <a:schemeClr val="tx1"/>
                          </a:solidFill>
                          <a:latin typeface="+mn-lt"/>
                          <a:ea typeface="+mn-ea"/>
                          <a:cs typeface="+mn-cs"/>
                        </a:rPr>
                        <a:t>из </a:t>
                      </a:r>
                      <a:r>
                        <a:rPr lang="ru-RU" sz="1400" kern="1200" dirty="0" smtClean="0">
                          <a:solidFill>
                            <a:schemeClr val="tx1"/>
                          </a:solidFill>
                          <a:latin typeface="+mn-lt"/>
                          <a:ea typeface="+mn-ea"/>
                          <a:cs typeface="+mn-cs"/>
                        </a:rPr>
                        <a:t>них </a:t>
                      </a:r>
                      <a:r>
                        <a:rPr lang="ru-RU" sz="1400" kern="1200" dirty="0">
                          <a:solidFill>
                            <a:schemeClr val="tx1"/>
                          </a:solidFill>
                          <a:latin typeface="+mn-lt"/>
                          <a:ea typeface="+mn-ea"/>
                          <a:cs typeface="+mn-cs"/>
                        </a:rPr>
                        <a:t>фактически являются «придатком» индустриального партнера</a:t>
                      </a:r>
                    </a:p>
                  </a:txBody>
                  <a:tcPr marL="24095" marR="24095" marT="0" marB="0" anchor="ctr"/>
                </a:tc>
              </a:tr>
              <a:tr h="174262">
                <a:tc>
                  <a:txBody>
                    <a:bodyPr/>
                    <a:lstStyle/>
                    <a:p>
                      <a:pPr>
                        <a:spcAft>
                          <a:spcPts val="0"/>
                        </a:spcAft>
                      </a:pPr>
                      <a:r>
                        <a:rPr lang="ru-RU" sz="1400" b="1" kern="1200" dirty="0"/>
                        <a:t>Инновационные территориальные кластеры / кластеры-лидеры инвестиционной привлекательности мирового уровня </a:t>
                      </a:r>
                      <a:endParaRPr lang="ru-RU" sz="1400" b="1" dirty="0">
                        <a:latin typeface="Calibri"/>
                        <a:ea typeface="Times New Roman"/>
                      </a:endParaRPr>
                    </a:p>
                  </a:txBody>
                  <a:tcPr marL="24095" marR="24095" marT="0" marB="0" anchor="ctr"/>
                </a:tc>
                <a:tc>
                  <a:txBody>
                    <a:bodyPr/>
                    <a:lstStyle/>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формальный характер части кластеров, слабое взаимодействие участников </a:t>
                      </a:r>
                    </a:p>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отсутствие реального «фокуса» деятельности у некоторых кластеров, особенно после укрупнения в 2016 году </a:t>
                      </a:r>
                    </a:p>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«гипертрофия» отдельных кластеров, особенно после укрупнения в 2016 году</a:t>
                      </a:r>
                    </a:p>
                    <a:p>
                      <a:pPr marL="177800" lvl="0" indent="-177800" algn="l" defTabSz="914400" rtl="0" eaLnBrk="1" latinLnBrk="0" hangingPunct="1">
                        <a:lnSpc>
                          <a:spcPct val="115000"/>
                        </a:lnSpc>
                        <a:spcAft>
                          <a:spcPts val="0"/>
                        </a:spcAft>
                        <a:buFont typeface="Symbol"/>
                        <a:buChar char=""/>
                        <a:tabLst>
                          <a:tab pos="74295" algn="l"/>
                        </a:tabLst>
                      </a:pPr>
                      <a:r>
                        <a:rPr lang="ru-RU" sz="1400" kern="1200" dirty="0">
                          <a:solidFill>
                            <a:schemeClr val="tx1"/>
                          </a:solidFill>
                          <a:latin typeface="+mn-lt"/>
                          <a:ea typeface="+mn-ea"/>
                          <a:cs typeface="+mn-cs"/>
                        </a:rPr>
                        <a:t>чрезмерная ориентация  на существующие, давно сложившиеся связи и партнерства  </a:t>
                      </a:r>
                    </a:p>
                  </a:txBody>
                  <a:tcPr marL="24095" marR="24095" marT="0" marB="0" anchor="ctr"/>
                </a:tc>
              </a:tr>
            </a:tbl>
          </a:graphicData>
        </a:graphic>
      </p:graphicFrame>
    </p:spTree>
    <p:extLst>
      <p:ext uri="{BB962C8B-B14F-4D97-AF65-F5344CB8AC3E}">
        <p14:creationId xmlns:p14="http://schemas.microsoft.com/office/powerpoint/2010/main" val="1754500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0"/>
            <a:ext cx="9144000" cy="85723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400" b="1" dirty="0" smtClean="0">
                <a:solidFill>
                  <a:schemeClr val="bg1"/>
                </a:solidFill>
                <a:effectLst>
                  <a:outerShdw blurRad="38100" dist="38100" dir="2700000" algn="tl">
                    <a:srgbClr val="000000">
                      <a:alpha val="43137"/>
                    </a:srgbClr>
                  </a:outerShdw>
                </a:effectLst>
              </a:rPr>
              <a:t>Бенефициары государственной поддержки научно-производственной кооперации</a:t>
            </a:r>
            <a:endParaRPr lang="ru-RU" sz="2400" b="1" dirty="0">
              <a:solidFill>
                <a:schemeClr val="bg1"/>
              </a:solidFill>
              <a:effectLst>
                <a:outerShdw blurRad="38100" dist="38100" dir="2700000" algn="tl">
                  <a:srgbClr val="000000">
                    <a:alpha val="43137"/>
                  </a:srgbClr>
                </a:outerShdw>
              </a:effectLst>
            </a:endParaRPr>
          </a:p>
        </p:txBody>
      </p: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0" y="2415599"/>
            <a:ext cx="9144000" cy="584775"/>
          </a:xfrm>
          <a:prstGeom prst="rect">
            <a:avLst/>
          </a:prstGeom>
        </p:spPr>
        <p:txBody>
          <a:bodyPr wrap="square">
            <a:spAutoFit/>
          </a:bodyPr>
          <a:lstStyle/>
          <a:p>
            <a:pPr algn="ctr"/>
            <a:r>
              <a:rPr lang="ru-RU" sz="1600" b="1" dirty="0" smtClean="0">
                <a:solidFill>
                  <a:srgbClr val="595959"/>
                </a:solidFill>
                <a:latin typeface="Calibri" pitchFamily="34" charset="0"/>
              </a:rPr>
              <a:t>Характеристики компаний-бенефициаров государственной поддержки научно-производственной кооперации – </a:t>
            </a:r>
            <a:r>
              <a:rPr lang="ru-RU" sz="1600" dirty="0" smtClean="0">
                <a:solidFill>
                  <a:srgbClr val="595959"/>
                </a:solidFill>
                <a:latin typeface="Calibri" pitchFamily="34" charset="0"/>
              </a:rPr>
              <a:t>результаты расчета параметров моделей </a:t>
            </a:r>
            <a:r>
              <a:rPr lang="ru-RU" sz="1600" dirty="0" err="1" smtClean="0">
                <a:solidFill>
                  <a:srgbClr val="595959"/>
                </a:solidFill>
                <a:latin typeface="Calibri" pitchFamily="34" charset="0"/>
              </a:rPr>
              <a:t>логистической</a:t>
            </a:r>
            <a:r>
              <a:rPr lang="ru-RU" sz="1600" dirty="0" smtClean="0">
                <a:solidFill>
                  <a:srgbClr val="595959"/>
                </a:solidFill>
                <a:latin typeface="Calibri" pitchFamily="34" charset="0"/>
              </a:rPr>
              <a:t> регрессии</a:t>
            </a:r>
          </a:p>
        </p:txBody>
      </p:sp>
      <p:graphicFrame>
        <p:nvGraphicFramePr>
          <p:cNvPr id="8" name="Таблица 7"/>
          <p:cNvGraphicFramePr>
            <a:graphicFrameLocks noGrp="1"/>
          </p:cNvGraphicFramePr>
          <p:nvPr/>
        </p:nvGraphicFramePr>
        <p:xfrm>
          <a:off x="142846" y="2986110"/>
          <a:ext cx="8858310" cy="3657600"/>
        </p:xfrm>
        <a:graphic>
          <a:graphicData uri="http://schemas.openxmlformats.org/drawingml/2006/table">
            <a:tbl>
              <a:tblPr/>
              <a:tblGrid>
                <a:gridCol w="2214577"/>
                <a:gridCol w="1431630"/>
                <a:gridCol w="3646207"/>
                <a:gridCol w="782948"/>
                <a:gridCol w="782948"/>
              </a:tblGrid>
              <a:tr h="369094">
                <a:tc gridSpan="3">
                  <a:txBody>
                    <a:bodyPr/>
                    <a:lstStyle/>
                    <a:p>
                      <a:pPr algn="ctr">
                        <a:lnSpc>
                          <a:spcPct val="100000"/>
                        </a:lnSpc>
                        <a:spcAft>
                          <a:spcPts val="0"/>
                        </a:spcAft>
                      </a:pPr>
                      <a:endParaRPr lang="ru-RU" sz="1200" dirty="0">
                        <a:latin typeface="Arial" pitchFamily="34" charset="0"/>
                        <a:ea typeface="Calibri"/>
                        <a:cs typeface="Arial"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00000"/>
                        </a:lnSpc>
                        <a:spcAft>
                          <a:spcPts val="0"/>
                        </a:spcAft>
                      </a:pPr>
                      <a:r>
                        <a:rPr lang="ru-RU" sz="1200" dirty="0" smtClean="0">
                          <a:solidFill>
                            <a:srgbClr val="000000"/>
                          </a:solidFill>
                          <a:latin typeface="Arial" pitchFamily="34" charset="0"/>
                          <a:ea typeface="Calibri"/>
                          <a:cs typeface="Arial" pitchFamily="34" charset="0"/>
                        </a:rPr>
                        <a:t>Выборка </a:t>
                      </a:r>
                      <a:r>
                        <a:rPr lang="ru-RU" sz="1200" dirty="0">
                          <a:solidFill>
                            <a:srgbClr val="000000"/>
                          </a:solidFill>
                          <a:latin typeface="Arial" pitchFamily="34" charset="0"/>
                          <a:ea typeface="Calibri"/>
                          <a:cs typeface="Arial" pitchFamily="34" charset="0"/>
                        </a:rPr>
                        <a:t>2012 года</a:t>
                      </a:r>
                      <a:endParaRPr lang="ru-RU" sz="1200"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smtClean="0">
                          <a:solidFill>
                            <a:srgbClr val="000000"/>
                          </a:solidFill>
                          <a:latin typeface="Arial" pitchFamily="34" charset="0"/>
                          <a:ea typeface="Calibri"/>
                          <a:cs typeface="Arial" pitchFamily="34" charset="0"/>
                        </a:rPr>
                        <a:t>Выборка </a:t>
                      </a:r>
                      <a:r>
                        <a:rPr lang="ru-RU" sz="1200" dirty="0">
                          <a:solidFill>
                            <a:srgbClr val="000000"/>
                          </a:solidFill>
                          <a:latin typeface="Arial" pitchFamily="34" charset="0"/>
                          <a:ea typeface="Calibri"/>
                          <a:cs typeface="Arial" pitchFamily="34" charset="0"/>
                        </a:rPr>
                        <a:t>2015 года</a:t>
                      </a:r>
                      <a:endParaRPr lang="ru-RU" sz="1200"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rowSpan="3">
                  <a:txBody>
                    <a:bodyPr/>
                    <a:lstStyle/>
                    <a:p>
                      <a:pPr>
                        <a:lnSpc>
                          <a:spcPct val="100000"/>
                        </a:lnSpc>
                        <a:spcAft>
                          <a:spcPts val="0"/>
                        </a:spcAft>
                      </a:pPr>
                      <a:r>
                        <a:rPr lang="ru-RU" sz="1200" dirty="0" smtClean="0">
                          <a:solidFill>
                            <a:srgbClr val="000000"/>
                          </a:solidFill>
                          <a:latin typeface="Arial" pitchFamily="34" charset="0"/>
                          <a:ea typeface="Calibri"/>
                          <a:cs typeface="Arial" pitchFamily="34" charset="0"/>
                        </a:rPr>
                        <a:t>Численность </a:t>
                      </a:r>
                      <a:r>
                        <a:rPr lang="ru-RU" sz="1200" dirty="0">
                          <a:solidFill>
                            <a:srgbClr val="000000"/>
                          </a:solidFill>
                          <a:latin typeface="Arial" pitchFamily="34" charset="0"/>
                          <a:ea typeface="Calibri"/>
                          <a:cs typeface="Arial" pitchFamily="34" charset="0"/>
                        </a:rPr>
                        <a:t>работников</a:t>
                      </a:r>
                      <a:endParaRPr lang="ru-RU" sz="1200" dirty="0">
                        <a:latin typeface="Arial" pitchFamily="34" charset="0"/>
                        <a:ea typeface="Calibri"/>
                        <a:cs typeface="Arial" pitchFamily="34" charset="0"/>
                      </a:endParaRPr>
                    </a:p>
                  </a:txBody>
                  <a:tcPr marL="50800" marR="5080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до 100 чел.</a:t>
                      </a:r>
                      <a:endParaRPr lang="ru-RU" sz="1200" dirty="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dirty="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500-1000 чел.</a:t>
                      </a:r>
                      <a:endParaRPr lang="ru-RU" sz="1200" dirty="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dirty="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свыше 1000 чел.</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dirty="0">
                          <a:solidFill>
                            <a:srgbClr val="000000"/>
                          </a:solidFill>
                          <a:latin typeface="Arial" pitchFamily="34" charset="0"/>
                          <a:ea typeface="Calibri"/>
                          <a:cs typeface="Arial" pitchFamily="34" charset="0"/>
                        </a:rPr>
                        <a:t>+*</a:t>
                      </a:r>
                      <a:endParaRPr lang="ru-RU" sz="12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b="1" dirty="0">
                          <a:solidFill>
                            <a:srgbClr val="000000"/>
                          </a:solidFill>
                          <a:latin typeface="Arial" pitchFamily="34" charset="0"/>
                          <a:ea typeface="Calibri"/>
                          <a:cs typeface="Arial" pitchFamily="34" charset="0"/>
                        </a:rPr>
                        <a:t>+***</a:t>
                      </a:r>
                      <a:endParaRPr lang="ru-RU" sz="12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rowSpan="7">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Отрасль</a:t>
                      </a:r>
                      <a:endParaRPr lang="ru-RU" sz="1200" dirty="0">
                        <a:latin typeface="Arial" pitchFamily="34" charset="0"/>
                        <a:ea typeface="Calibri"/>
                        <a:cs typeface="Arial" pitchFamily="34" charset="0"/>
                      </a:endParaRPr>
                    </a:p>
                  </a:txBody>
                  <a:tcPr marL="50800" marR="5080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текстильное производство, производство одежды и обуви</a:t>
                      </a:r>
                      <a:endParaRPr lang="ru-RU" sz="1200" dirty="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dirty="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a:t>
                      </a:r>
                      <a:endParaRPr lang="ru-RU" sz="1200"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нет знач.</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63">
                <a:tc vMerge="1">
                  <a:txBody>
                    <a:bodyPr/>
                    <a:lstStyle/>
                    <a:p>
                      <a:endParaRPr lang="ru-RU"/>
                    </a:p>
                  </a:txBody>
                  <a:tcPr/>
                </a:tc>
                <a:tc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обработка древесины, производство изделий из дерева, целлюлозы, бумаги и картона</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химическое производство </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металлургия, производство готовых металлических изделий</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производство машин и оборудования</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dirty="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производство электрических машин и электрооборудования</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производство транспортных средств и оборудования</a:t>
                      </a:r>
                      <a:endParaRPr lang="ru-RU" sz="1200" dirty="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dirty="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row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Продолжительность функционирования</a:t>
                      </a:r>
                      <a:endParaRPr lang="ru-RU" sz="1200">
                        <a:latin typeface="Arial" pitchFamily="34" charset="0"/>
                        <a:ea typeface="Calibri"/>
                        <a:cs typeface="Arial" pitchFamily="34" charset="0"/>
                      </a:endParaRPr>
                    </a:p>
                  </a:txBody>
                  <a:tcPr marL="50800" marR="5080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менее 5 лет</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vMerge="1">
                  <a:txBody>
                    <a:bodyPr/>
                    <a:lstStyle/>
                    <a:p>
                      <a:endParaRPr lang="ru-RU"/>
                    </a:p>
                  </a:txBody>
                  <a:tcPr/>
                </a:tc>
                <a:tc gridSpan="2">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свыше 20 лет</a:t>
                      </a:r>
                      <a:endParaRPr lang="ru-RU" sz="1200" dirty="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90000"/>
                        </a:lnSpc>
                        <a:spcAft>
                          <a:spcPts val="0"/>
                        </a:spcAft>
                      </a:pPr>
                      <a:endParaRPr lang="ru-RU" sz="1200" dirty="0">
                        <a:latin typeface="Calibri"/>
                        <a:ea typeface="Calibri"/>
                        <a:cs typeface="Times New Roman"/>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 ***</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gridSpan="3">
                  <a:txBody>
                    <a:bodyPr/>
                    <a:lstStyle/>
                    <a:p>
                      <a:pPr>
                        <a:lnSpc>
                          <a:spcPct val="100000"/>
                        </a:lnSpc>
                        <a:spcAft>
                          <a:spcPts val="0"/>
                        </a:spcAft>
                      </a:pPr>
                      <a:r>
                        <a:rPr lang="ru-RU" sz="1200" dirty="0">
                          <a:solidFill>
                            <a:srgbClr val="000000"/>
                          </a:solidFill>
                          <a:latin typeface="Arial" pitchFamily="34" charset="0"/>
                          <a:ea typeface="Calibri"/>
                          <a:cs typeface="Arial" pitchFamily="34" charset="0"/>
                        </a:rPr>
                        <a:t>Наличие доли государственной собственности</a:t>
                      </a:r>
                      <a:endParaRPr lang="ru-RU" sz="1200" dirty="0">
                        <a:latin typeface="Arial" pitchFamily="34" charset="0"/>
                        <a:ea typeface="Calibri"/>
                        <a:cs typeface="Arial"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rowSpan="2" gridSpan="2">
                  <a:txBody>
                    <a:bodyPr/>
                    <a:lstStyle/>
                    <a:p>
                      <a:pPr>
                        <a:lnSpc>
                          <a:spcPct val="100000"/>
                        </a:lnSpc>
                        <a:spcAft>
                          <a:spcPts val="0"/>
                        </a:spcAft>
                      </a:pPr>
                      <a:r>
                        <a:rPr lang="ru-RU" sz="1200">
                          <a:solidFill>
                            <a:srgbClr val="000000"/>
                          </a:solidFill>
                          <a:latin typeface="Arial" pitchFamily="34" charset="0"/>
                          <a:ea typeface="Calibri"/>
                          <a:cs typeface="Arial" pitchFamily="34" charset="0"/>
                        </a:rPr>
                        <a:t>Финансовое состояние</a:t>
                      </a:r>
                      <a:endParaRPr lang="ru-RU" sz="1200">
                        <a:latin typeface="Arial" pitchFamily="34" charset="0"/>
                        <a:ea typeface="Calibri"/>
                        <a:cs typeface="Arial" pitchFamily="34" charset="0"/>
                      </a:endParaRPr>
                    </a:p>
                  </a:txBody>
                  <a:tcPr marL="50800" marR="5080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плохое</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нет знач.</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gridSpan="2" vMerge="1">
                  <a:txBody>
                    <a:bodyPr/>
                    <a:lstStyle/>
                    <a:p>
                      <a:endParaRPr lang="ru-RU"/>
                    </a:p>
                  </a:txBody>
                  <a:tcPr/>
                </a:tc>
                <a:tc hMerge="1" vMerge="1">
                  <a:txBody>
                    <a:bodyPr/>
                    <a:lstStyle/>
                    <a:p>
                      <a:endParaRPr lang="ru-RU"/>
                    </a:p>
                  </a:txBody>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хорошее</a:t>
                      </a:r>
                      <a:endParaRPr lang="ru-RU" sz="1200">
                        <a:latin typeface="Arial" pitchFamily="34" charset="0"/>
                        <a:ea typeface="Calibri"/>
                        <a:cs typeface="Arial" pitchFamily="34" charset="0"/>
                      </a:endParaRPr>
                    </a:p>
                  </a:txBody>
                  <a:tcPr marL="50800" marR="508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a:solidFill>
                            <a:srgbClr val="000000"/>
                          </a:solidFill>
                          <a:latin typeface="Arial" pitchFamily="34" charset="0"/>
                          <a:ea typeface="Calibri"/>
                          <a:cs typeface="Arial" pitchFamily="34" charset="0"/>
                        </a:rPr>
                        <a:t>+***</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ru-RU" sz="1200">
                        <a:solidFill>
                          <a:srgbClr val="000000"/>
                        </a:solidFill>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31">
                <a:tc gridSpan="3">
                  <a:txBody>
                    <a:bodyPr/>
                    <a:lstStyle/>
                    <a:p>
                      <a:pPr algn="ctr">
                        <a:lnSpc>
                          <a:spcPct val="100000"/>
                        </a:lnSpc>
                        <a:spcAft>
                          <a:spcPts val="0"/>
                        </a:spcAft>
                      </a:pPr>
                      <a:r>
                        <a:rPr lang="en-US" sz="1200" dirty="0">
                          <a:solidFill>
                            <a:srgbClr val="000000"/>
                          </a:solidFill>
                          <a:latin typeface="Arial" pitchFamily="34" charset="0"/>
                          <a:ea typeface="Calibri"/>
                          <a:cs typeface="Arial" pitchFamily="34" charset="0"/>
                        </a:rPr>
                        <a:t>N</a:t>
                      </a:r>
                      <a:endParaRPr lang="ru-RU" sz="1200" dirty="0">
                        <a:latin typeface="Arial" pitchFamily="34" charset="0"/>
                        <a:ea typeface="Calibri"/>
                        <a:cs typeface="Arial" pitchFamily="34"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00000"/>
                        </a:lnSpc>
                        <a:spcAft>
                          <a:spcPts val="0"/>
                        </a:spcAft>
                      </a:pPr>
                      <a:r>
                        <a:rPr lang="ru-RU" sz="1200">
                          <a:solidFill>
                            <a:srgbClr val="000000"/>
                          </a:solidFill>
                          <a:latin typeface="Arial" pitchFamily="34" charset="0"/>
                          <a:ea typeface="Calibri"/>
                          <a:cs typeface="Arial" pitchFamily="34" charset="0"/>
                        </a:rPr>
                        <a:t>652</a:t>
                      </a:r>
                      <a:endParaRPr lang="ru-RU" sz="120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solidFill>
                            <a:srgbClr val="000000"/>
                          </a:solidFill>
                          <a:latin typeface="Arial" pitchFamily="34" charset="0"/>
                          <a:ea typeface="Calibri"/>
                          <a:cs typeface="Arial" pitchFamily="34" charset="0"/>
                        </a:rPr>
                        <a:t>658</a:t>
                      </a:r>
                      <a:endParaRPr lang="ru-RU" sz="1200"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Овал 10"/>
          <p:cNvSpPr/>
          <p:nvPr/>
        </p:nvSpPr>
        <p:spPr>
          <a:xfrm>
            <a:off x="7343772" y="3876675"/>
            <a:ext cx="1285884" cy="21431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79512" y="980730"/>
            <a:ext cx="8786874" cy="1323439"/>
          </a:xfrm>
          <a:prstGeom prst="rect">
            <a:avLst/>
          </a:prstGeom>
          <a:ln>
            <a:solidFill>
              <a:schemeClr val="tx2">
                <a:lumMod val="75000"/>
              </a:schemeClr>
            </a:solidFill>
          </a:ln>
        </p:spPr>
        <p:txBody>
          <a:bodyPr wrap="square">
            <a:spAutoFit/>
          </a:bodyPr>
          <a:lstStyle/>
          <a:p>
            <a:r>
              <a:rPr lang="ru-RU" sz="2000" b="1" i="1" dirty="0" smtClean="0">
                <a:solidFill>
                  <a:srgbClr val="595959"/>
                </a:solidFill>
                <a:latin typeface="Calibri" pitchFamily="34" charset="0"/>
              </a:rPr>
              <a:t>Роль масштаба бизнеса – усиление</a:t>
            </a:r>
          </a:p>
          <a:p>
            <a:r>
              <a:rPr lang="ru-RU" sz="2000" b="1" i="1" dirty="0" smtClean="0">
                <a:solidFill>
                  <a:srgbClr val="595959"/>
                </a:solidFill>
                <a:latin typeface="Calibri" pitchFamily="34" charset="0"/>
              </a:rPr>
              <a:t>Роль возраста – смена зависимости</a:t>
            </a:r>
          </a:p>
          <a:p>
            <a:r>
              <a:rPr lang="ru-RU" sz="2000" b="1" i="1" dirty="0" smtClean="0">
                <a:solidFill>
                  <a:srgbClr val="595959"/>
                </a:solidFill>
                <a:latin typeface="Calibri" pitchFamily="34" charset="0"/>
              </a:rPr>
              <a:t>Роль государственного участия в капитале – появление</a:t>
            </a:r>
          </a:p>
          <a:p>
            <a:r>
              <a:rPr lang="ru-RU" sz="2000" b="1" i="1" dirty="0" smtClean="0">
                <a:solidFill>
                  <a:srgbClr val="595959"/>
                </a:solidFill>
                <a:latin typeface="Calibri" pitchFamily="34" charset="0"/>
              </a:rPr>
              <a:t>Роль финансового состояния - ослабление</a:t>
            </a:r>
          </a:p>
        </p:txBody>
      </p:sp>
      <p:sp>
        <p:nvSpPr>
          <p:cNvPr id="12" name="Овал 11"/>
          <p:cNvSpPr/>
          <p:nvPr/>
        </p:nvSpPr>
        <p:spPr>
          <a:xfrm>
            <a:off x="7380312" y="5733256"/>
            <a:ext cx="1285884" cy="21431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380312" y="5949280"/>
            <a:ext cx="1285884" cy="21431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7380312" y="6237312"/>
            <a:ext cx="1285884" cy="21431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450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p:cNvSpPr txBox="1">
            <a:spLocks noChangeArrowheads="1"/>
          </p:cNvSpPr>
          <p:nvPr/>
        </p:nvSpPr>
        <p:spPr bwMode="auto">
          <a:xfrm>
            <a:off x="0" y="980730"/>
            <a:ext cx="9144000" cy="5786199"/>
          </a:xfrm>
          <a:prstGeom prst="rect">
            <a:avLst/>
          </a:prstGeom>
          <a:noFill/>
          <a:ln w="9525">
            <a:noFill/>
            <a:miter lim="800000"/>
            <a:headEnd/>
            <a:tailEnd/>
          </a:ln>
        </p:spPr>
        <p:txBody>
          <a:bodyPr wrap="square">
            <a:spAutoFit/>
          </a:bodyPr>
          <a:lstStyle/>
          <a:p>
            <a:pPr marL="285750" indent="-285750">
              <a:spcBef>
                <a:spcPts val="500"/>
              </a:spcBef>
              <a:buClr>
                <a:schemeClr val="tx2">
                  <a:lumMod val="75000"/>
                </a:schemeClr>
              </a:buClr>
              <a:buSzPct val="110000"/>
              <a:buFont typeface="Wingdings" charset="2"/>
              <a:buChar char="§"/>
            </a:pPr>
            <a:r>
              <a:rPr lang="ru-RU" sz="1700" dirty="0" smtClean="0">
                <a:solidFill>
                  <a:srgbClr val="595959"/>
                </a:solidFill>
                <a:latin typeface="Calibri" pitchFamily="34" charset="0"/>
              </a:rPr>
              <a:t>Эволюционная теория: инновации рождаются из взаимодействия элементов национальной инновационной системы, обеспечивающего распространение </a:t>
            </a:r>
            <a:r>
              <a:rPr lang="ru-RU" sz="1700" dirty="0">
                <a:solidFill>
                  <a:srgbClr val="595959"/>
                </a:solidFill>
                <a:latin typeface="Calibri" pitchFamily="34" charset="0"/>
              </a:rPr>
              <a:t>и </a:t>
            </a:r>
            <a:r>
              <a:rPr lang="ru-RU" sz="1700" dirty="0" smtClean="0">
                <a:solidFill>
                  <a:srgbClr val="595959"/>
                </a:solidFill>
                <a:latin typeface="Calibri" pitchFamily="34" charset="0"/>
              </a:rPr>
              <a:t>использование </a:t>
            </a:r>
            <a:r>
              <a:rPr lang="ru-RU" sz="1700" dirty="0">
                <a:solidFill>
                  <a:srgbClr val="595959"/>
                </a:solidFill>
                <a:latin typeface="Calibri" pitchFamily="34" charset="0"/>
              </a:rPr>
              <a:t>нового и экономически полезного знания (</a:t>
            </a:r>
            <a:r>
              <a:rPr lang="ru-RU" sz="1700" dirty="0" err="1">
                <a:solidFill>
                  <a:srgbClr val="595959"/>
                </a:solidFill>
                <a:latin typeface="Calibri" pitchFamily="34" charset="0"/>
              </a:rPr>
              <a:t>Metcalfe</a:t>
            </a:r>
            <a:r>
              <a:rPr lang="ru-RU" sz="1700" dirty="0">
                <a:solidFill>
                  <a:srgbClr val="595959"/>
                </a:solidFill>
                <a:latin typeface="Calibri" pitchFamily="34" charset="0"/>
              </a:rPr>
              <a:t>, </a:t>
            </a:r>
            <a:r>
              <a:rPr lang="ru-RU" sz="1700" dirty="0" smtClean="0">
                <a:solidFill>
                  <a:srgbClr val="595959"/>
                </a:solidFill>
                <a:latin typeface="Calibri" pitchFamily="34" charset="0"/>
              </a:rPr>
              <a:t>1994; </a:t>
            </a:r>
            <a:r>
              <a:rPr lang="ru-RU" sz="1700" dirty="0" err="1">
                <a:solidFill>
                  <a:srgbClr val="595959"/>
                </a:solidFill>
                <a:latin typeface="Calibri" pitchFamily="34" charset="0"/>
              </a:rPr>
              <a:t>Edquist</a:t>
            </a:r>
            <a:r>
              <a:rPr lang="ru-RU" sz="1700" dirty="0">
                <a:solidFill>
                  <a:srgbClr val="595959"/>
                </a:solidFill>
                <a:latin typeface="Calibri" pitchFamily="34" charset="0"/>
              </a:rPr>
              <a:t>, </a:t>
            </a:r>
            <a:r>
              <a:rPr lang="ru-RU" sz="1700" dirty="0" smtClean="0">
                <a:solidFill>
                  <a:srgbClr val="595959"/>
                </a:solidFill>
                <a:latin typeface="Calibri" pitchFamily="34" charset="0"/>
              </a:rPr>
              <a:t>1997).</a:t>
            </a:r>
            <a:endParaRPr lang="ru-RU" sz="1700" dirty="0">
              <a:solidFill>
                <a:srgbClr val="595959"/>
              </a:solidFill>
              <a:latin typeface="Calibri" pitchFamily="34" charset="0"/>
            </a:endParaRPr>
          </a:p>
          <a:p>
            <a:pPr marL="285750" indent="-285750">
              <a:spcBef>
                <a:spcPts val="500"/>
              </a:spcBef>
              <a:buClr>
                <a:schemeClr val="tx2">
                  <a:lumMod val="75000"/>
                </a:schemeClr>
              </a:buClr>
              <a:buSzPct val="110000"/>
              <a:buFont typeface="Wingdings" charset="2"/>
              <a:buChar char="§"/>
            </a:pPr>
            <a:r>
              <a:rPr lang="ru-RU" sz="1700" dirty="0">
                <a:solidFill>
                  <a:srgbClr val="595959"/>
                </a:solidFill>
                <a:latin typeface="Calibri" pitchFamily="34" charset="0"/>
              </a:rPr>
              <a:t>«Тройная спираль»: источником инноваций является взаимодействие бизнеса, университетов (науки) и </a:t>
            </a:r>
            <a:r>
              <a:rPr lang="ru-RU" sz="1700" dirty="0" smtClean="0">
                <a:solidFill>
                  <a:srgbClr val="595959"/>
                </a:solidFill>
                <a:latin typeface="Calibri" pitchFamily="34" charset="0"/>
              </a:rPr>
              <a:t>государства (</a:t>
            </a:r>
            <a:r>
              <a:rPr lang="en-US" sz="1700" dirty="0" err="1" smtClean="0">
                <a:solidFill>
                  <a:srgbClr val="595959"/>
                </a:solidFill>
                <a:latin typeface="Calibri" pitchFamily="34" charset="0"/>
              </a:rPr>
              <a:t>Etzkowitz</a:t>
            </a:r>
            <a:r>
              <a:rPr lang="en-US" sz="1700" dirty="0" smtClean="0">
                <a:solidFill>
                  <a:srgbClr val="595959"/>
                </a:solidFill>
                <a:latin typeface="Calibri" pitchFamily="34" charset="0"/>
              </a:rPr>
              <a:t>, </a:t>
            </a:r>
            <a:r>
              <a:rPr lang="en-US" sz="1700" dirty="0" err="1" smtClean="0">
                <a:solidFill>
                  <a:srgbClr val="595959"/>
                </a:solidFill>
                <a:latin typeface="Calibri" pitchFamily="34" charset="0"/>
              </a:rPr>
              <a:t>Leydesdorff</a:t>
            </a:r>
            <a:r>
              <a:rPr lang="en-US" sz="1700" dirty="0" smtClean="0">
                <a:solidFill>
                  <a:srgbClr val="595959"/>
                </a:solidFill>
                <a:latin typeface="Calibri" pitchFamily="34" charset="0"/>
              </a:rPr>
              <a:t>, 2000</a:t>
            </a:r>
            <a:r>
              <a:rPr lang="ru-RU" sz="1700" dirty="0" smtClean="0">
                <a:solidFill>
                  <a:srgbClr val="595959"/>
                </a:solidFill>
                <a:latin typeface="Calibri" pitchFamily="34" charset="0"/>
              </a:rPr>
              <a:t>).</a:t>
            </a:r>
            <a:endParaRPr lang="ru-RU" sz="1700" dirty="0">
              <a:solidFill>
                <a:srgbClr val="595959"/>
              </a:solidFill>
              <a:latin typeface="Calibri" pitchFamily="34" charset="0"/>
            </a:endParaRPr>
          </a:p>
          <a:p>
            <a:pPr marL="285750" indent="-285750">
              <a:spcBef>
                <a:spcPts val="500"/>
              </a:spcBef>
              <a:buClr>
                <a:schemeClr val="tx2">
                  <a:lumMod val="75000"/>
                </a:schemeClr>
              </a:buClr>
              <a:buSzPct val="110000"/>
              <a:buFont typeface="Wingdings" charset="2"/>
              <a:buChar char="§"/>
            </a:pPr>
            <a:r>
              <a:rPr lang="ru-RU" sz="1700" dirty="0" smtClean="0">
                <a:solidFill>
                  <a:srgbClr val="595959"/>
                </a:solidFill>
                <a:latin typeface="Calibri" pitchFamily="34" charset="0"/>
              </a:rPr>
              <a:t>Взаимодействуя </a:t>
            </a:r>
            <a:r>
              <a:rPr lang="ru-RU" sz="1700" dirty="0">
                <a:solidFill>
                  <a:srgbClr val="595959"/>
                </a:solidFill>
                <a:latin typeface="Calibri" pitchFamily="34" charset="0"/>
              </a:rPr>
              <a:t>с наукой, фирмы стремятся получить доступ к новым исследовательским результатам, «идти в ногу» с научно-техническим прогрессом и при этом оптимизировать собственные расходы на НИОКР (</a:t>
            </a:r>
            <a:r>
              <a:rPr lang="ru-RU" sz="1700" dirty="0" err="1">
                <a:solidFill>
                  <a:srgbClr val="595959"/>
                </a:solidFill>
                <a:latin typeface="Calibri" pitchFamily="34" charset="0"/>
              </a:rPr>
              <a:t>Lee</a:t>
            </a:r>
            <a:r>
              <a:rPr lang="ru-RU" sz="1700" dirty="0">
                <a:solidFill>
                  <a:srgbClr val="595959"/>
                </a:solidFill>
                <a:latin typeface="Calibri" pitchFamily="34" charset="0"/>
              </a:rPr>
              <a:t>, 2000; </a:t>
            </a:r>
            <a:r>
              <a:rPr lang="en-US" sz="1700" dirty="0" err="1">
                <a:solidFill>
                  <a:srgbClr val="595959"/>
                </a:solidFill>
                <a:latin typeface="Calibri" pitchFamily="34" charset="0"/>
              </a:rPr>
              <a:t>Caloghirou</a:t>
            </a:r>
            <a:r>
              <a:rPr lang="en-US" sz="1700" dirty="0">
                <a:solidFill>
                  <a:srgbClr val="595959"/>
                </a:solidFill>
                <a:latin typeface="Calibri" pitchFamily="34" charset="0"/>
              </a:rPr>
              <a:t> et al</a:t>
            </a:r>
            <a:r>
              <a:rPr lang="ru-RU" sz="1700" dirty="0">
                <a:solidFill>
                  <a:srgbClr val="595959"/>
                </a:solidFill>
                <a:latin typeface="Calibri" pitchFamily="34" charset="0"/>
              </a:rPr>
              <a:t>., 2001). </a:t>
            </a:r>
            <a:endParaRPr lang="ru-RU" sz="1700" dirty="0" smtClean="0">
              <a:solidFill>
                <a:srgbClr val="595959"/>
              </a:solidFill>
              <a:latin typeface="Calibri" pitchFamily="34" charset="0"/>
            </a:endParaRPr>
          </a:p>
          <a:p>
            <a:pPr marL="285750" indent="-285750">
              <a:spcBef>
                <a:spcPts val="500"/>
              </a:spcBef>
              <a:buClr>
                <a:schemeClr val="tx2">
                  <a:lumMod val="75000"/>
                </a:schemeClr>
              </a:buClr>
              <a:buSzPct val="110000"/>
              <a:buFont typeface="Wingdings" charset="2"/>
              <a:buChar char="§"/>
            </a:pPr>
            <a:r>
              <a:rPr lang="ru-RU" sz="1700" dirty="0" smtClean="0">
                <a:solidFill>
                  <a:srgbClr val="595959"/>
                </a:solidFill>
                <a:latin typeface="Calibri" pitchFamily="34" charset="0"/>
              </a:rPr>
              <a:t>Научно-производственная </a:t>
            </a:r>
            <a:r>
              <a:rPr lang="ru-RU" sz="1700" dirty="0">
                <a:solidFill>
                  <a:srgbClr val="595959"/>
                </a:solidFill>
                <a:latin typeface="Calibri" pitchFamily="34" charset="0"/>
              </a:rPr>
              <a:t>кооперация позволяет фирмам реализовывать проекты, которые в ином случае были бы чересчур затратными или рисковыми (</a:t>
            </a:r>
            <a:r>
              <a:rPr lang="en-US" sz="1700" dirty="0" err="1">
                <a:solidFill>
                  <a:srgbClr val="595959"/>
                </a:solidFill>
                <a:latin typeface="Calibri" pitchFamily="34" charset="0"/>
              </a:rPr>
              <a:t>Caloghirou</a:t>
            </a:r>
            <a:r>
              <a:rPr lang="en-US" sz="1700" dirty="0">
                <a:solidFill>
                  <a:srgbClr val="595959"/>
                </a:solidFill>
                <a:latin typeface="Calibri" pitchFamily="34" charset="0"/>
              </a:rPr>
              <a:t> et al</a:t>
            </a:r>
            <a:r>
              <a:rPr lang="ru-RU" sz="1700" dirty="0">
                <a:solidFill>
                  <a:srgbClr val="595959"/>
                </a:solidFill>
                <a:latin typeface="Calibri" pitchFamily="34" charset="0"/>
              </a:rPr>
              <a:t>., 2004). </a:t>
            </a:r>
            <a:endParaRPr lang="ru-RU" sz="1700" dirty="0" smtClean="0">
              <a:solidFill>
                <a:srgbClr val="595959"/>
              </a:solidFill>
              <a:latin typeface="Calibri" pitchFamily="34" charset="0"/>
            </a:endParaRPr>
          </a:p>
          <a:p>
            <a:pPr marL="285750" indent="-285750">
              <a:spcBef>
                <a:spcPts val="500"/>
              </a:spcBef>
              <a:buClr>
                <a:schemeClr val="tx2">
                  <a:lumMod val="75000"/>
                </a:schemeClr>
              </a:buClr>
              <a:buSzPct val="110000"/>
              <a:buFont typeface="Wingdings" charset="2"/>
              <a:buChar char="§"/>
            </a:pPr>
            <a:r>
              <a:rPr lang="ru-RU" sz="1700" dirty="0" smtClean="0">
                <a:solidFill>
                  <a:srgbClr val="595959"/>
                </a:solidFill>
                <a:latin typeface="Calibri" pitchFamily="34" charset="0"/>
              </a:rPr>
              <a:t>Для </a:t>
            </a:r>
            <a:r>
              <a:rPr lang="ru-RU" sz="1700" dirty="0">
                <a:solidFill>
                  <a:srgbClr val="595959"/>
                </a:solidFill>
                <a:latin typeface="Calibri" pitchFamily="34" charset="0"/>
              </a:rPr>
              <a:t>университетов и исследовательских центров взаимодействие с бизнесом привлекательно </a:t>
            </a:r>
            <a:r>
              <a:rPr lang="ru-RU" sz="1700" dirty="0" smtClean="0">
                <a:solidFill>
                  <a:srgbClr val="595959"/>
                </a:solidFill>
                <a:latin typeface="Calibri" pitchFamily="34" charset="0"/>
              </a:rPr>
              <a:t>не </a:t>
            </a:r>
            <a:r>
              <a:rPr lang="ru-RU" sz="1700" dirty="0">
                <a:solidFill>
                  <a:srgbClr val="595959"/>
                </a:solidFill>
                <a:latin typeface="Calibri" pitchFamily="34" charset="0"/>
              </a:rPr>
              <a:t>только возможностью получения дополнительных ресурсов, но и в качестве средства реализации и развития научного потенциала и источника идей для дальнейших исследований (</a:t>
            </a:r>
            <a:r>
              <a:rPr lang="ru-RU" sz="1700" dirty="0" err="1">
                <a:solidFill>
                  <a:srgbClr val="595959"/>
                </a:solidFill>
                <a:latin typeface="Calibri" pitchFamily="34" charset="0"/>
              </a:rPr>
              <a:t>Lee</a:t>
            </a:r>
            <a:r>
              <a:rPr lang="ru-RU" sz="1700" dirty="0">
                <a:solidFill>
                  <a:srgbClr val="595959"/>
                </a:solidFill>
                <a:latin typeface="Calibri" pitchFamily="34" charset="0"/>
              </a:rPr>
              <a:t>, 2000; </a:t>
            </a:r>
            <a:r>
              <a:rPr lang="en-US" sz="1700" dirty="0">
                <a:solidFill>
                  <a:srgbClr val="595959"/>
                </a:solidFill>
                <a:latin typeface="Calibri" pitchFamily="34" charset="0"/>
              </a:rPr>
              <a:t>D</a:t>
            </a:r>
            <a:r>
              <a:rPr lang="ru-RU" sz="1700" dirty="0">
                <a:solidFill>
                  <a:srgbClr val="595959"/>
                </a:solidFill>
                <a:latin typeface="Calibri" pitchFamily="34" charset="0"/>
              </a:rPr>
              <a:t>’</a:t>
            </a:r>
            <a:r>
              <a:rPr lang="en-US" sz="1700" dirty="0">
                <a:solidFill>
                  <a:srgbClr val="595959"/>
                </a:solidFill>
                <a:latin typeface="Calibri" pitchFamily="34" charset="0"/>
              </a:rPr>
              <a:t>Este</a:t>
            </a:r>
            <a:r>
              <a:rPr lang="ru-RU" sz="1700" dirty="0">
                <a:solidFill>
                  <a:srgbClr val="595959"/>
                </a:solidFill>
                <a:latin typeface="Calibri" pitchFamily="34" charset="0"/>
              </a:rPr>
              <a:t>, </a:t>
            </a:r>
            <a:r>
              <a:rPr lang="en-US" sz="1700" dirty="0" err="1">
                <a:solidFill>
                  <a:srgbClr val="595959"/>
                </a:solidFill>
                <a:latin typeface="Calibri" pitchFamily="34" charset="0"/>
              </a:rPr>
              <a:t>Perkmann</a:t>
            </a:r>
            <a:r>
              <a:rPr lang="ru-RU" sz="1700" dirty="0">
                <a:solidFill>
                  <a:srgbClr val="595959"/>
                </a:solidFill>
                <a:latin typeface="Calibri" pitchFamily="34" charset="0"/>
              </a:rPr>
              <a:t>, 2011). </a:t>
            </a:r>
            <a:endParaRPr lang="ru-RU" sz="1700" dirty="0" smtClean="0">
              <a:solidFill>
                <a:srgbClr val="595959"/>
              </a:solidFill>
              <a:latin typeface="Calibri" pitchFamily="34" charset="0"/>
            </a:endParaRPr>
          </a:p>
          <a:p>
            <a:pPr marL="285750" indent="-285750">
              <a:spcBef>
                <a:spcPts val="500"/>
              </a:spcBef>
              <a:buClr>
                <a:schemeClr val="tx2">
                  <a:lumMod val="75000"/>
                </a:schemeClr>
              </a:buClr>
              <a:buSzPct val="110000"/>
              <a:buFont typeface="Wingdings" charset="2"/>
              <a:buChar char="§"/>
            </a:pPr>
            <a:r>
              <a:rPr lang="ru-RU" sz="1700" dirty="0" smtClean="0">
                <a:solidFill>
                  <a:srgbClr val="595959"/>
                </a:solidFill>
                <a:latin typeface="Calibri" pitchFamily="34" charset="0"/>
              </a:rPr>
              <a:t>В </a:t>
            </a:r>
            <a:r>
              <a:rPr lang="ru-RU" sz="1700" dirty="0">
                <a:solidFill>
                  <a:srgbClr val="595959"/>
                </a:solidFill>
                <a:latin typeface="Calibri" pitchFamily="34" charset="0"/>
              </a:rPr>
              <a:t>процессе кооперации происходит взаимное обучение сторон, каждая из которых привносит в создаваемые партнерства специфические компетенции, преимущества и </a:t>
            </a:r>
            <a:r>
              <a:rPr lang="ru-RU" sz="1700" dirty="0" smtClean="0">
                <a:solidFill>
                  <a:srgbClr val="595959"/>
                </a:solidFill>
                <a:latin typeface="Calibri" pitchFamily="34" charset="0"/>
              </a:rPr>
              <a:t>возможности (</a:t>
            </a:r>
            <a:r>
              <a:rPr lang="ru-RU" sz="1700" dirty="0" err="1" smtClean="0">
                <a:solidFill>
                  <a:srgbClr val="595959"/>
                </a:solidFill>
                <a:latin typeface="Calibri" pitchFamily="34" charset="0"/>
              </a:rPr>
              <a:t>Симачев</a:t>
            </a:r>
            <a:r>
              <a:rPr lang="ru-RU" sz="1700" dirty="0" smtClean="0">
                <a:solidFill>
                  <a:srgbClr val="595959"/>
                </a:solidFill>
                <a:latin typeface="Calibri" pitchFamily="34" charset="0"/>
              </a:rPr>
              <a:t> и др., 2014). </a:t>
            </a:r>
          </a:p>
          <a:p>
            <a:pPr marL="285750" indent="-285750">
              <a:spcBef>
                <a:spcPts val="500"/>
              </a:spcBef>
              <a:buClr>
                <a:schemeClr val="tx2">
                  <a:lumMod val="75000"/>
                </a:schemeClr>
              </a:buClr>
              <a:buSzPct val="110000"/>
              <a:buFont typeface="Wingdings" charset="2"/>
              <a:buChar char="§"/>
            </a:pPr>
            <a:r>
              <a:rPr lang="ru-RU" sz="1700" dirty="0" smtClean="0">
                <a:solidFill>
                  <a:srgbClr val="595959"/>
                </a:solidFill>
                <a:latin typeface="Calibri" pitchFamily="34" charset="0"/>
              </a:rPr>
              <a:t>В </a:t>
            </a:r>
            <a:r>
              <a:rPr lang="ru-RU" sz="1700" dirty="0">
                <a:solidFill>
                  <a:srgbClr val="595959"/>
                </a:solidFill>
                <a:latin typeface="Calibri" pitchFamily="34" charset="0"/>
              </a:rPr>
              <a:t>индустриально развитых странах наблюдается тенденция к усилению роли университетов и исследовательских центров как источника коммерческих технологий для бизнеса (</a:t>
            </a:r>
            <a:r>
              <a:rPr lang="en-US" sz="1700" dirty="0">
                <a:solidFill>
                  <a:srgbClr val="595959"/>
                </a:solidFill>
                <a:latin typeface="Calibri" pitchFamily="34" charset="0"/>
              </a:rPr>
              <a:t>Henderson et al</a:t>
            </a:r>
            <a:r>
              <a:rPr lang="ru-RU" sz="1700" dirty="0">
                <a:solidFill>
                  <a:srgbClr val="595959"/>
                </a:solidFill>
                <a:latin typeface="Calibri" pitchFamily="34" charset="0"/>
              </a:rPr>
              <a:t>., 1998; </a:t>
            </a:r>
            <a:r>
              <a:rPr lang="en-US" sz="1700" dirty="0" err="1">
                <a:solidFill>
                  <a:srgbClr val="595959"/>
                </a:solidFill>
                <a:latin typeface="Calibri" pitchFamily="34" charset="0"/>
              </a:rPr>
              <a:t>Caloghirou</a:t>
            </a:r>
            <a:r>
              <a:rPr lang="en-US" sz="1700" dirty="0">
                <a:solidFill>
                  <a:srgbClr val="595959"/>
                </a:solidFill>
                <a:latin typeface="Calibri" pitchFamily="34" charset="0"/>
              </a:rPr>
              <a:t> et al</a:t>
            </a:r>
            <a:r>
              <a:rPr lang="ru-RU" sz="1700" dirty="0">
                <a:solidFill>
                  <a:srgbClr val="595959"/>
                </a:solidFill>
                <a:latin typeface="Calibri" pitchFamily="34" charset="0"/>
              </a:rPr>
              <a:t>., 2004). </a:t>
            </a:r>
          </a:p>
        </p:txBody>
      </p:sp>
      <p:cxnSp>
        <p:nvCxnSpPr>
          <p:cNvPr id="6" name="Прямая соединительная линия 5"/>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0" y="0"/>
            <a:ext cx="9144000" cy="83671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Взаимодействие науки и бизнеса: предпосылки</a:t>
            </a:r>
            <a:endParaRPr lang="ru-RU"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79982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Box 14"/>
          <p:cNvSpPr txBox="1">
            <a:spLocks noChangeArrowheads="1"/>
          </p:cNvSpPr>
          <p:nvPr/>
        </p:nvSpPr>
        <p:spPr bwMode="auto">
          <a:xfrm>
            <a:off x="1" y="-4737"/>
            <a:ext cx="9143999" cy="769441"/>
          </a:xfrm>
          <a:prstGeom prst="rect">
            <a:avLst/>
          </a:prstGeom>
          <a:noFill/>
          <a:ln w="9525">
            <a:noFill/>
            <a:miter lim="800000"/>
            <a:headEnd/>
            <a:tailEnd/>
          </a:ln>
        </p:spPr>
        <p:txBody>
          <a:bodyPr wrap="square">
            <a:spAutoFit/>
          </a:bodyPr>
          <a:lstStyle/>
          <a:p>
            <a:pPr algn="ctr">
              <a:defRPr/>
            </a:pPr>
            <a:r>
              <a:rPr lang="ru-RU" sz="2200" b="1" dirty="0" smtClean="0">
                <a:solidFill>
                  <a:schemeClr val="accent1">
                    <a:lumMod val="75000"/>
                  </a:schemeClr>
                </a:solidFill>
                <a:latin typeface="Calibri" pitchFamily="34" charset="0"/>
              </a:rPr>
              <a:t>Альтернативные модели государстве</a:t>
            </a:r>
            <a:r>
              <a:rPr lang="ru-RU" sz="2200" b="1" dirty="0">
                <a:solidFill>
                  <a:schemeClr val="accent1">
                    <a:lumMod val="75000"/>
                  </a:schemeClr>
                </a:solidFill>
                <a:latin typeface="Calibri" pitchFamily="34" charset="0"/>
              </a:rPr>
              <a:t>н</a:t>
            </a:r>
            <a:r>
              <a:rPr lang="ru-RU" sz="2200" b="1" dirty="0" smtClean="0">
                <a:solidFill>
                  <a:schemeClr val="accent1">
                    <a:lumMod val="75000"/>
                  </a:schemeClr>
                </a:solidFill>
                <a:latin typeface="Calibri" pitchFamily="34" charset="0"/>
              </a:rPr>
              <a:t>ной политики по развитию научно-производственной кооперации  </a:t>
            </a:r>
            <a:endParaRPr lang="ru-RU" sz="2200" b="1" dirty="0">
              <a:solidFill>
                <a:schemeClr val="accent1">
                  <a:lumMod val="75000"/>
                </a:schemeClr>
              </a:solidFill>
              <a:latin typeface="Calibri" pitchFamily="34" charset="0"/>
            </a:endParaRPr>
          </a:p>
        </p:txBody>
      </p:sp>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Таблица 8"/>
          <p:cNvGraphicFramePr>
            <a:graphicFrameLocks noGrp="1"/>
          </p:cNvGraphicFramePr>
          <p:nvPr>
            <p:extLst>
              <p:ext uri="{D42A27DB-BD31-4B8C-83A1-F6EECF244321}">
                <p14:modId xmlns:p14="http://schemas.microsoft.com/office/powerpoint/2010/main" val="3033158565"/>
              </p:ext>
            </p:extLst>
          </p:nvPr>
        </p:nvGraphicFramePr>
        <p:xfrm>
          <a:off x="179513" y="898301"/>
          <a:ext cx="8784976" cy="4306514"/>
        </p:xfrm>
        <a:graphic>
          <a:graphicData uri="http://schemas.openxmlformats.org/drawingml/2006/table">
            <a:tbl>
              <a:tblPr firstRow="1" bandRow="1">
                <a:tableStyleId>{5C22544A-7EE6-4342-B048-85BDC9FD1C3A}</a:tableStyleId>
              </a:tblPr>
              <a:tblGrid>
                <a:gridCol w="4392488"/>
                <a:gridCol w="4392488"/>
              </a:tblGrid>
              <a:tr h="277059">
                <a:tc>
                  <a:txBody>
                    <a:bodyPr/>
                    <a:lstStyle/>
                    <a:p>
                      <a:pPr algn="ctr">
                        <a:lnSpc>
                          <a:spcPct val="100000"/>
                        </a:lnSpc>
                        <a:spcAft>
                          <a:spcPts val="0"/>
                        </a:spcAft>
                      </a:pPr>
                      <a:r>
                        <a:rPr lang="ru-RU" sz="1400" b="1" dirty="0" smtClean="0">
                          <a:latin typeface="Times New Roman"/>
                          <a:ea typeface="Calibri"/>
                          <a:cs typeface="Times New Roman"/>
                        </a:rPr>
                        <a:t>Консолидирующая модель</a:t>
                      </a:r>
                      <a:endParaRPr lang="ru-RU" sz="1400" b="1" dirty="0">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b="1" dirty="0">
                          <a:latin typeface="Times New Roman"/>
                          <a:ea typeface="Calibri"/>
                          <a:cs typeface="Times New Roman"/>
                        </a:rPr>
                        <a:t>Поисковая модель</a:t>
                      </a:r>
                      <a:endParaRPr lang="ru-RU" sz="1400" b="1" dirty="0">
                        <a:latin typeface="Calibri"/>
                        <a:ea typeface="Calibri"/>
                        <a:cs typeface="Times New Roman"/>
                      </a:endParaRPr>
                    </a:p>
                  </a:txBody>
                  <a:tcPr marL="68580" marR="68580" marT="0" marB="0" anchor="ctr"/>
                </a:tc>
              </a:tr>
              <a:tr h="615696">
                <a:tc>
                  <a:txBody>
                    <a:bodyPr/>
                    <a:lstStyle/>
                    <a:p>
                      <a:pPr algn="just">
                        <a:lnSpc>
                          <a:spcPct val="100000"/>
                        </a:lnSpc>
                        <a:spcAft>
                          <a:spcPts val="0"/>
                        </a:spcAft>
                      </a:pPr>
                      <a:r>
                        <a:rPr lang="ru-RU" sz="1400" smtClean="0">
                          <a:latin typeface="Times New Roman"/>
                          <a:ea typeface="Calibri"/>
                          <a:cs typeface="Times New Roman"/>
                        </a:rPr>
                        <a:t>Консолидация усилий на реализации уже сформировавшихся направлений технологического развития</a:t>
                      </a:r>
                      <a:endParaRPr lang="ru-RU" sz="1400" dirty="0">
                        <a:latin typeface="Calibri"/>
                        <a:ea typeface="Calibri"/>
                        <a:cs typeface="Times New Roman"/>
                      </a:endParaRPr>
                    </a:p>
                  </a:txBody>
                  <a:tcPr marL="68580" marR="68580" marT="0" marB="0" anchor="ctr"/>
                </a:tc>
                <a:tc>
                  <a:txBody>
                    <a:bodyPr/>
                    <a:lstStyle/>
                    <a:p>
                      <a:pPr algn="just">
                        <a:lnSpc>
                          <a:spcPct val="100000"/>
                        </a:lnSpc>
                        <a:spcAft>
                          <a:spcPts val="0"/>
                        </a:spcAft>
                      </a:pPr>
                      <a:r>
                        <a:rPr lang="ru-RU" sz="1400" dirty="0">
                          <a:latin typeface="Times New Roman"/>
                          <a:ea typeface="Calibri"/>
                          <a:cs typeface="Times New Roman"/>
                        </a:rPr>
                        <a:t>Выявление новых перспективных направлений научно-технологического развития, новых драйверов роста, структуризация интересов бизнеса и науки</a:t>
                      </a:r>
                      <a:endParaRPr lang="ru-RU" sz="1400" dirty="0">
                        <a:latin typeface="Calibri"/>
                        <a:ea typeface="Calibri"/>
                        <a:cs typeface="Times New Roman"/>
                      </a:endParaRPr>
                    </a:p>
                  </a:txBody>
                  <a:tcPr marL="68580" marR="68580" marT="0" marB="0" anchor="ctr"/>
                </a:tc>
              </a:tr>
              <a:tr h="410464">
                <a:tc>
                  <a:txBody>
                    <a:bodyPr/>
                    <a:lstStyle/>
                    <a:p>
                      <a:pPr algn="just">
                        <a:lnSpc>
                          <a:spcPct val="100000"/>
                        </a:lnSpc>
                        <a:spcAft>
                          <a:spcPts val="0"/>
                        </a:spcAft>
                      </a:pPr>
                      <a:r>
                        <a:rPr lang="ru-RU" sz="1400" smtClean="0">
                          <a:latin typeface="Times New Roman"/>
                          <a:ea typeface="Calibri"/>
                          <a:cs typeface="Times New Roman"/>
                        </a:rPr>
                        <a:t>Основной драйвер – государственные приоритеты и программы </a:t>
                      </a:r>
                      <a:endParaRPr lang="ru-RU" sz="1400" dirty="0">
                        <a:latin typeface="Calibri"/>
                        <a:ea typeface="Calibri"/>
                        <a:cs typeface="Times New Roman"/>
                      </a:endParaRPr>
                    </a:p>
                  </a:txBody>
                  <a:tcPr marL="68580" marR="68580" marT="0" marB="0" anchor="ctr"/>
                </a:tc>
                <a:tc>
                  <a:txBody>
                    <a:bodyPr/>
                    <a:lstStyle/>
                    <a:p>
                      <a:pPr algn="just">
                        <a:lnSpc>
                          <a:spcPct val="100000"/>
                        </a:lnSpc>
                        <a:spcAft>
                          <a:spcPts val="0"/>
                        </a:spcAft>
                      </a:pPr>
                      <a:r>
                        <a:rPr lang="ru-RU" sz="1400" dirty="0">
                          <a:latin typeface="Times New Roman"/>
                          <a:ea typeface="Calibri"/>
                          <a:cs typeface="Times New Roman"/>
                        </a:rPr>
                        <a:t>Основной драйвер – спрос бизнеса и общества</a:t>
                      </a:r>
                      <a:endParaRPr lang="ru-RU" sz="1400" dirty="0">
                        <a:latin typeface="Calibri"/>
                        <a:ea typeface="Calibri"/>
                        <a:cs typeface="Times New Roman"/>
                      </a:endParaRPr>
                    </a:p>
                  </a:txBody>
                  <a:tcPr marL="68580" marR="68580" marT="0" marB="0" anchor="ctr"/>
                </a:tc>
              </a:tr>
              <a:tr h="410464">
                <a:tc>
                  <a:txBody>
                    <a:bodyPr/>
                    <a:lstStyle/>
                    <a:p>
                      <a:pPr algn="just">
                        <a:lnSpc>
                          <a:spcPct val="100000"/>
                        </a:lnSpc>
                        <a:spcAft>
                          <a:spcPts val="0"/>
                        </a:spcAft>
                      </a:pPr>
                      <a:r>
                        <a:rPr lang="ru-RU" sz="1400" smtClean="0">
                          <a:latin typeface="Times New Roman"/>
                          <a:ea typeface="Calibri"/>
                          <a:cs typeface="Times New Roman"/>
                        </a:rPr>
                        <a:t>Воздействие государства происходит по «классической» схеме сверху вниз</a:t>
                      </a:r>
                      <a:endParaRPr lang="ru-RU" sz="1400" dirty="0">
                        <a:latin typeface="Calibri"/>
                        <a:ea typeface="Calibri"/>
                        <a:cs typeface="Times New Roman"/>
                      </a:endParaRPr>
                    </a:p>
                  </a:txBody>
                  <a:tcPr marL="68580" marR="68580" marT="0" marB="0" anchor="ctr"/>
                </a:tc>
                <a:tc>
                  <a:txBody>
                    <a:bodyPr/>
                    <a:lstStyle/>
                    <a:p>
                      <a:pPr algn="just">
                        <a:lnSpc>
                          <a:spcPct val="100000"/>
                        </a:lnSpc>
                        <a:spcAft>
                          <a:spcPts val="0"/>
                        </a:spcAft>
                      </a:pPr>
                      <a:r>
                        <a:rPr lang="ru-RU" sz="1400" dirty="0">
                          <a:latin typeface="Times New Roman"/>
                          <a:ea typeface="Calibri"/>
                          <a:cs typeface="Times New Roman"/>
                        </a:rPr>
                        <a:t>Взаимоотношения с государством имеют характер горизонтальной координации</a:t>
                      </a:r>
                      <a:endParaRPr lang="ru-RU" sz="1400" dirty="0">
                        <a:latin typeface="Calibri"/>
                        <a:ea typeface="Calibri"/>
                        <a:cs typeface="Times New Roman"/>
                      </a:endParaRPr>
                    </a:p>
                  </a:txBody>
                  <a:tcPr marL="68580" marR="68580" marT="0" marB="0" anchor="ctr"/>
                </a:tc>
              </a:tr>
              <a:tr h="410464">
                <a:tc>
                  <a:txBody>
                    <a:bodyPr/>
                    <a:lstStyle/>
                    <a:p>
                      <a:pPr algn="just">
                        <a:lnSpc>
                          <a:spcPct val="100000"/>
                        </a:lnSpc>
                        <a:spcAft>
                          <a:spcPts val="0"/>
                        </a:spcAft>
                      </a:pPr>
                      <a:r>
                        <a:rPr lang="ru-RU" sz="1400" smtClean="0">
                          <a:latin typeface="Times New Roman"/>
                          <a:ea typeface="Calibri"/>
                          <a:cs typeface="Times New Roman"/>
                        </a:rPr>
                        <a:t>Ориентация на ключевых лидеров – экономических или научно-технологических</a:t>
                      </a:r>
                      <a:endParaRPr lang="ru-RU" sz="1400" dirty="0">
                        <a:latin typeface="Calibri"/>
                        <a:ea typeface="Calibri"/>
                        <a:cs typeface="Times New Roman"/>
                      </a:endParaRPr>
                    </a:p>
                  </a:txBody>
                  <a:tcPr marL="68580" marR="68580" marT="0" marB="0" anchor="ctr"/>
                </a:tc>
                <a:tc>
                  <a:txBody>
                    <a:bodyPr/>
                    <a:lstStyle/>
                    <a:p>
                      <a:pPr>
                        <a:lnSpc>
                          <a:spcPct val="100000"/>
                        </a:lnSpc>
                        <a:spcAft>
                          <a:spcPts val="0"/>
                        </a:spcAft>
                      </a:pPr>
                      <a:r>
                        <a:rPr lang="ru-RU" sz="1400" dirty="0">
                          <a:solidFill>
                            <a:srgbClr val="000000"/>
                          </a:solidFill>
                          <a:latin typeface="Times New Roman"/>
                          <a:ea typeface="Calibri"/>
                        </a:rPr>
                        <a:t>Ориентация на группы лидеров, в т.ч. формируемые </a:t>
                      </a:r>
                    </a:p>
                  </a:txBody>
                  <a:tcPr marL="68580" marR="68580" marT="0" marB="0" anchor="ctr"/>
                </a:tc>
              </a:tr>
              <a:tr h="410464">
                <a:tc>
                  <a:txBody>
                    <a:bodyPr/>
                    <a:lstStyle/>
                    <a:p>
                      <a:pPr algn="just">
                        <a:lnSpc>
                          <a:spcPct val="100000"/>
                        </a:lnSpc>
                        <a:spcAft>
                          <a:spcPts val="0"/>
                        </a:spcAft>
                      </a:pPr>
                      <a:r>
                        <a:rPr lang="ru-RU" sz="1400" smtClean="0">
                          <a:latin typeface="Times New Roman"/>
                          <a:ea typeface="Calibri"/>
                          <a:cs typeface="Times New Roman"/>
                        </a:rPr>
                        <a:t>Участники объединяются вокруг лидеров</a:t>
                      </a:r>
                      <a:endParaRPr lang="ru-RU" sz="1400" dirty="0">
                        <a:latin typeface="Calibri"/>
                        <a:ea typeface="Calibri"/>
                        <a:cs typeface="Times New Roman"/>
                      </a:endParaRPr>
                    </a:p>
                  </a:txBody>
                  <a:tcPr marL="68580" marR="68580" marT="0" marB="0" anchor="ctr"/>
                </a:tc>
                <a:tc>
                  <a:txBody>
                    <a:bodyPr/>
                    <a:lstStyle/>
                    <a:p>
                      <a:pPr>
                        <a:lnSpc>
                          <a:spcPct val="100000"/>
                        </a:lnSpc>
                        <a:spcAft>
                          <a:spcPts val="0"/>
                        </a:spcAft>
                      </a:pPr>
                      <a:r>
                        <a:rPr lang="ru-RU" sz="1400" dirty="0">
                          <a:solidFill>
                            <a:srgbClr val="000000"/>
                          </a:solidFill>
                          <a:latin typeface="Times New Roman"/>
                          <a:ea typeface="Calibri"/>
                        </a:rPr>
                        <a:t>Участники объединены общим видением перспективного направления развития </a:t>
                      </a:r>
                    </a:p>
                  </a:txBody>
                  <a:tcPr marL="68580" marR="68580" marT="0" marB="0" anchor="ctr"/>
                </a:tc>
              </a:tr>
              <a:tr h="615696">
                <a:tc>
                  <a:txBody>
                    <a:bodyPr/>
                    <a:lstStyle/>
                    <a:p>
                      <a:pPr algn="just">
                        <a:lnSpc>
                          <a:spcPct val="100000"/>
                        </a:lnSpc>
                        <a:spcAft>
                          <a:spcPts val="0"/>
                        </a:spcAft>
                      </a:pPr>
                      <a:r>
                        <a:rPr lang="ru-RU" sz="1400" smtClean="0">
                          <a:latin typeface="Times New Roman"/>
                          <a:ea typeface="Calibri"/>
                          <a:cs typeface="Times New Roman"/>
                        </a:rPr>
                        <a:t>Важны прямые результаты (число созданных фирм, объемы производства, экспорта, занятость)</a:t>
                      </a:r>
                      <a:endParaRPr lang="ru-RU" sz="1400" dirty="0">
                        <a:latin typeface="Calibri"/>
                        <a:ea typeface="Calibri"/>
                        <a:cs typeface="Times New Roman"/>
                      </a:endParaRPr>
                    </a:p>
                  </a:txBody>
                  <a:tcPr marL="68580" marR="68580" marT="0" marB="0" anchor="ctr"/>
                </a:tc>
                <a:tc>
                  <a:txBody>
                    <a:bodyPr/>
                    <a:lstStyle/>
                    <a:p>
                      <a:pPr>
                        <a:lnSpc>
                          <a:spcPct val="100000"/>
                        </a:lnSpc>
                        <a:spcAft>
                          <a:spcPts val="0"/>
                        </a:spcAft>
                      </a:pPr>
                      <a:r>
                        <a:rPr lang="ru-RU" sz="1400" dirty="0">
                          <a:solidFill>
                            <a:srgbClr val="000000"/>
                          </a:solidFill>
                          <a:latin typeface="Times New Roman"/>
                          <a:ea typeface="Calibri"/>
                        </a:rPr>
                        <a:t>Важны косвенные эффекты (демонстрационный, институциональный, согласованное видение), изменение отношения к инновациям</a:t>
                      </a:r>
                    </a:p>
                  </a:txBody>
                  <a:tcPr marL="68580" marR="68580" marT="0" marB="0" anchor="ctr"/>
                </a:tc>
              </a:tr>
              <a:tr h="615696">
                <a:tc>
                  <a:txBody>
                    <a:bodyPr/>
                    <a:lstStyle/>
                    <a:p>
                      <a:pPr algn="just">
                        <a:lnSpc>
                          <a:spcPct val="100000"/>
                        </a:lnSpc>
                        <a:spcAft>
                          <a:spcPts val="0"/>
                        </a:spcAft>
                      </a:pPr>
                      <a:r>
                        <a:rPr lang="ru-RU" sz="1400" smtClean="0">
                          <a:latin typeface="Times New Roman"/>
                          <a:ea typeface="Calibri"/>
                          <a:cs typeface="Times New Roman"/>
                        </a:rPr>
                        <a:t>Сочетание инициативы «сверху» от государства и «снизу» от крупных компаний и организаций</a:t>
                      </a:r>
                      <a:endParaRPr lang="ru-RU" sz="1400" dirty="0">
                        <a:latin typeface="Calibri"/>
                        <a:ea typeface="Calibri"/>
                        <a:cs typeface="Times New Roman"/>
                      </a:endParaRPr>
                    </a:p>
                  </a:txBody>
                  <a:tcPr marL="68580" marR="68580" marT="0" marB="0" anchor="ctr"/>
                </a:tc>
                <a:tc>
                  <a:txBody>
                    <a:bodyPr/>
                    <a:lstStyle/>
                    <a:p>
                      <a:pPr algn="just">
                        <a:lnSpc>
                          <a:spcPct val="100000"/>
                        </a:lnSpc>
                        <a:spcAft>
                          <a:spcPts val="0"/>
                        </a:spcAft>
                      </a:pPr>
                      <a:r>
                        <a:rPr lang="ru-RU" sz="1400" dirty="0">
                          <a:latin typeface="Times New Roman"/>
                          <a:ea typeface="Calibri"/>
                          <a:cs typeface="Times New Roman"/>
                        </a:rPr>
                        <a:t>Инициатива «снизу» от среднего и крупного бизнеса, предпринимательских объединений, </a:t>
                      </a:r>
                      <a:r>
                        <a:rPr lang="ru-RU" sz="1400" dirty="0" err="1">
                          <a:latin typeface="Times New Roman"/>
                          <a:ea typeface="Calibri"/>
                          <a:cs typeface="Times New Roman"/>
                        </a:rPr>
                        <a:t>бизнес-ассоциаций</a:t>
                      </a:r>
                      <a:endParaRPr lang="ru-RU" sz="1400" dirty="0">
                        <a:latin typeface="Calibri"/>
                        <a:ea typeface="Calibri"/>
                        <a:cs typeface="Times New Roman"/>
                      </a:endParaRPr>
                    </a:p>
                  </a:txBody>
                  <a:tcPr marL="68580" marR="68580" marT="0" marB="0" anchor="ctr"/>
                </a:tc>
              </a:tr>
              <a:tr h="410464">
                <a:tc>
                  <a:txBody>
                    <a:bodyPr/>
                    <a:lstStyle/>
                    <a:p>
                      <a:pPr>
                        <a:lnSpc>
                          <a:spcPct val="100000"/>
                        </a:lnSpc>
                        <a:spcAft>
                          <a:spcPts val="0"/>
                        </a:spcAft>
                      </a:pPr>
                      <a:r>
                        <a:rPr lang="ru-RU" sz="1400" dirty="0" smtClean="0">
                          <a:solidFill>
                            <a:srgbClr val="000000"/>
                          </a:solidFill>
                          <a:latin typeface="Times New Roman"/>
                          <a:ea typeface="Calibri"/>
                        </a:rPr>
                        <a:t>Приоритет прямых инструментов поддержки</a:t>
                      </a:r>
                      <a:endParaRPr lang="ru-RU" sz="1400" dirty="0">
                        <a:solidFill>
                          <a:srgbClr val="000000"/>
                        </a:solidFill>
                        <a:latin typeface="Times New Roman"/>
                        <a:ea typeface="Calibri"/>
                      </a:endParaRPr>
                    </a:p>
                  </a:txBody>
                  <a:tcPr marL="68580" marR="68580" marT="0" marB="0" anchor="ctr"/>
                </a:tc>
                <a:tc>
                  <a:txBody>
                    <a:bodyPr/>
                    <a:lstStyle/>
                    <a:p>
                      <a:pPr>
                        <a:lnSpc>
                          <a:spcPct val="100000"/>
                        </a:lnSpc>
                        <a:spcAft>
                          <a:spcPts val="0"/>
                        </a:spcAft>
                      </a:pPr>
                      <a:r>
                        <a:rPr lang="ru-RU" sz="1400" dirty="0">
                          <a:solidFill>
                            <a:srgbClr val="000000"/>
                          </a:solidFill>
                          <a:latin typeface="Times New Roman"/>
                          <a:ea typeface="Calibri"/>
                        </a:rPr>
                        <a:t>Существенное внимание косвенным и координационным инструментам</a:t>
                      </a:r>
                    </a:p>
                  </a:txBody>
                  <a:tcPr marL="68580" marR="68580" marT="0" marB="0" anchor="ctr"/>
                </a:tc>
              </a:tr>
            </a:tbl>
          </a:graphicData>
        </a:graphic>
      </p:graphicFrame>
      <p:sp>
        <p:nvSpPr>
          <p:cNvPr id="11" name="Прямоугольник 10"/>
          <p:cNvSpPr/>
          <p:nvPr/>
        </p:nvSpPr>
        <p:spPr>
          <a:xfrm>
            <a:off x="129228" y="5373216"/>
            <a:ext cx="9014772" cy="1343316"/>
          </a:xfrm>
          <a:prstGeom prst="rect">
            <a:avLst/>
          </a:prstGeom>
        </p:spPr>
        <p:txBody>
          <a:bodyPr wrap="square">
            <a:spAutoFit/>
          </a:bodyPr>
          <a:lstStyle/>
          <a:p>
            <a:pPr>
              <a:spcBef>
                <a:spcPts val="600"/>
              </a:spcBef>
            </a:pPr>
            <a:r>
              <a:rPr lang="ru-RU" sz="1450" b="1" dirty="0" smtClean="0">
                <a:solidFill>
                  <a:schemeClr val="tx1">
                    <a:lumMod val="85000"/>
                    <a:lumOff val="15000"/>
                  </a:schemeClr>
                </a:solidFill>
                <a:latin typeface="Calibri" pitchFamily="34" charset="0"/>
              </a:rPr>
              <a:t>До кризиса 2008-2009 годов государственная политика стимулирования научно-производственной кооперации строилась по традиционной для России консолидирующей модели.</a:t>
            </a:r>
          </a:p>
          <a:p>
            <a:pPr>
              <a:spcBef>
                <a:spcPts val="600"/>
              </a:spcBef>
            </a:pPr>
            <a:r>
              <a:rPr lang="ru-RU" sz="1450" b="1" dirty="0" smtClean="0">
                <a:solidFill>
                  <a:schemeClr val="tx1">
                    <a:lumMod val="85000"/>
                    <a:lumOff val="15000"/>
                  </a:schemeClr>
                </a:solidFill>
                <a:latin typeface="Calibri" pitchFamily="34" charset="0"/>
              </a:rPr>
              <a:t>В период кризиса и </a:t>
            </a:r>
            <a:r>
              <a:rPr lang="ru-RU" sz="1450" b="1" dirty="0" err="1" smtClean="0">
                <a:solidFill>
                  <a:schemeClr val="tx1">
                    <a:lumMod val="85000"/>
                    <a:lumOff val="15000"/>
                  </a:schemeClr>
                </a:solidFill>
                <a:latin typeface="Calibri" pitchFamily="34" charset="0"/>
              </a:rPr>
              <a:t>посткризисного</a:t>
            </a:r>
            <a:r>
              <a:rPr lang="ru-RU" sz="1450" b="1" dirty="0" smtClean="0">
                <a:solidFill>
                  <a:schemeClr val="tx1">
                    <a:lumMod val="85000"/>
                    <a:lumOff val="15000"/>
                  </a:schemeClr>
                </a:solidFill>
                <a:latin typeface="Calibri" pitchFamily="34" charset="0"/>
              </a:rPr>
              <a:t> восстановления была предпринята попытка внедрить элементы новой, поисковой модели: технологические платформы, инновационные кластеры, постановление №218 и др.</a:t>
            </a:r>
          </a:p>
          <a:p>
            <a:pPr>
              <a:lnSpc>
                <a:spcPct val="90000"/>
              </a:lnSpc>
              <a:spcBef>
                <a:spcPts val="600"/>
              </a:spcBef>
            </a:pPr>
            <a:r>
              <a:rPr lang="ru-RU" sz="1450" b="1" dirty="0" smtClean="0">
                <a:solidFill>
                  <a:schemeClr val="tx1">
                    <a:lumMod val="85000"/>
                    <a:lumOff val="15000"/>
                  </a:schemeClr>
                </a:solidFill>
                <a:latin typeface="Calibri" pitchFamily="34" charset="0"/>
              </a:rPr>
              <a:t>Попытка не увенчалась успехом: новые инструменты вскоре были «поглощены» традиционными игроками</a:t>
            </a:r>
          </a:p>
        </p:txBody>
      </p:sp>
      <p:cxnSp>
        <p:nvCxnSpPr>
          <p:cNvPr id="7" name="Прямая соединительная линия 6"/>
          <p:cNvCxnSpPr/>
          <p:nvPr/>
        </p:nvCxnSpPr>
        <p:spPr>
          <a:xfrm>
            <a:off x="0"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9828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115616" y="1268760"/>
            <a:ext cx="7632278" cy="4801314"/>
          </a:xfrm>
          <a:prstGeom prst="rect">
            <a:avLst/>
          </a:prstGeom>
        </p:spPr>
        <p:txBody>
          <a:bodyPr wrap="square">
            <a:spAutoFit/>
          </a:bodyPr>
          <a:lstStyle/>
          <a:p>
            <a:pPr marL="342900" indent="-342900" algn="just">
              <a:spcBef>
                <a:spcPts val="0"/>
              </a:spcBef>
              <a:buAutoNum type="arabicPeriod"/>
            </a:pPr>
            <a:r>
              <a:rPr lang="ru-RU" sz="1700" dirty="0" smtClean="0">
                <a:solidFill>
                  <a:schemeClr val="tx1">
                    <a:lumMod val="85000"/>
                    <a:lumOff val="15000"/>
                  </a:schemeClr>
                </a:solidFill>
                <a:latin typeface="Calibri" pitchFamily="34" charset="0"/>
              </a:rPr>
              <a:t>Требуется время, в течение которого компании адаптируются к новому механизму </a:t>
            </a:r>
            <a:r>
              <a:rPr lang="mr-IN" sz="1700" dirty="0" smtClean="0">
                <a:solidFill>
                  <a:schemeClr val="tx1">
                    <a:lumMod val="85000"/>
                    <a:lumOff val="15000"/>
                  </a:schemeClr>
                </a:solidFill>
                <a:latin typeface="Calibri" pitchFamily="34" charset="0"/>
              </a:rPr>
              <a:t>–</a:t>
            </a:r>
            <a:r>
              <a:rPr lang="ru-RU" sz="1700" dirty="0" smtClean="0">
                <a:solidFill>
                  <a:schemeClr val="tx1">
                    <a:lumMod val="85000"/>
                    <a:lumOff val="15000"/>
                  </a:schemeClr>
                </a:solidFill>
                <a:latin typeface="Calibri" pitchFamily="34" charset="0"/>
              </a:rPr>
              <a:t> реальный спрос на использование возникает через 2-3 года</a:t>
            </a:r>
          </a:p>
          <a:p>
            <a:pPr marL="342900" indent="-342900" algn="just">
              <a:spcBef>
                <a:spcPts val="0"/>
              </a:spcBef>
              <a:buAutoNum type="arabicPeriod"/>
            </a:pPr>
            <a:endParaRPr lang="ru-RU" sz="1700" dirty="0">
              <a:solidFill>
                <a:schemeClr val="tx1">
                  <a:lumMod val="85000"/>
                  <a:lumOff val="15000"/>
                </a:schemeClr>
              </a:solidFill>
              <a:latin typeface="Calibri" pitchFamily="34" charset="0"/>
            </a:endParaRPr>
          </a:p>
          <a:p>
            <a:pPr marL="342900" indent="-342900" algn="just">
              <a:spcBef>
                <a:spcPts val="0"/>
              </a:spcBef>
              <a:buAutoNum type="arabicPeriod"/>
            </a:pPr>
            <a:r>
              <a:rPr lang="ru-RU" sz="1700" dirty="0" smtClean="0">
                <a:solidFill>
                  <a:schemeClr val="tx1">
                    <a:lumMod val="85000"/>
                    <a:lumOff val="15000"/>
                  </a:schemeClr>
                </a:solidFill>
                <a:latin typeface="Calibri" pitchFamily="34" charset="0"/>
              </a:rPr>
              <a:t>Привлекательность механизмов в существенной мерее определяется качеством их администрирования</a:t>
            </a:r>
          </a:p>
          <a:p>
            <a:pPr algn="just">
              <a:spcBef>
                <a:spcPts val="0"/>
              </a:spcBef>
            </a:pPr>
            <a:endParaRPr lang="ru-RU" sz="1700" dirty="0" smtClean="0">
              <a:solidFill>
                <a:schemeClr val="tx1">
                  <a:lumMod val="85000"/>
                  <a:lumOff val="15000"/>
                </a:schemeClr>
              </a:solidFill>
              <a:latin typeface="Calibri" pitchFamily="34" charset="0"/>
            </a:endParaRPr>
          </a:p>
          <a:p>
            <a:pPr marL="342900" indent="-342900" algn="just">
              <a:spcBef>
                <a:spcPts val="0"/>
              </a:spcBef>
              <a:buAutoNum type="arabicPeriod"/>
            </a:pPr>
            <a:r>
              <a:rPr lang="ru-RU" sz="1700" dirty="0" smtClean="0">
                <a:solidFill>
                  <a:schemeClr val="tx1">
                    <a:lumMod val="85000"/>
                    <a:lumOff val="15000"/>
                  </a:schemeClr>
                </a:solidFill>
                <a:latin typeface="Calibri" pitchFamily="34" charset="0"/>
              </a:rPr>
              <a:t>Оценки проблем в администрировании существенно расходятся между применявшим и не применявшими механизм</a:t>
            </a:r>
          </a:p>
          <a:p>
            <a:pPr marL="342900" indent="-342900" algn="just">
              <a:spcBef>
                <a:spcPts val="0"/>
              </a:spcBef>
              <a:buAutoNum type="arabicPeriod"/>
            </a:pPr>
            <a:endParaRPr lang="ru-RU" sz="1700" dirty="0">
              <a:solidFill>
                <a:schemeClr val="tx1">
                  <a:lumMod val="85000"/>
                  <a:lumOff val="15000"/>
                </a:schemeClr>
              </a:solidFill>
              <a:latin typeface="Calibri" pitchFamily="34" charset="0"/>
            </a:endParaRPr>
          </a:p>
          <a:p>
            <a:pPr marL="342900" indent="-342900" algn="just">
              <a:spcBef>
                <a:spcPts val="0"/>
              </a:spcBef>
              <a:buAutoNum type="arabicPeriod"/>
            </a:pPr>
            <a:r>
              <a:rPr lang="ru-RU" sz="1700" dirty="0" smtClean="0">
                <a:solidFill>
                  <a:schemeClr val="tx1">
                    <a:lumMod val="85000"/>
                    <a:lumOff val="15000"/>
                  </a:schemeClr>
                </a:solidFill>
                <a:latin typeface="Calibri" pitchFamily="34" charset="0"/>
              </a:rPr>
              <a:t>Как правило, есть существенные лаги между временем применения механизма и получением выходных изменений (5-7лет)</a:t>
            </a:r>
          </a:p>
          <a:p>
            <a:pPr marL="342900" indent="-342900" algn="just">
              <a:spcBef>
                <a:spcPts val="0"/>
              </a:spcBef>
              <a:buAutoNum type="arabicPeriod"/>
            </a:pPr>
            <a:endParaRPr lang="ru-RU" sz="1700" dirty="0" smtClean="0">
              <a:solidFill>
                <a:schemeClr val="tx1">
                  <a:lumMod val="85000"/>
                  <a:lumOff val="15000"/>
                </a:schemeClr>
              </a:solidFill>
              <a:latin typeface="Calibri" pitchFamily="34" charset="0"/>
            </a:endParaRPr>
          </a:p>
          <a:p>
            <a:pPr marL="342900" indent="-342900" algn="just">
              <a:spcBef>
                <a:spcPts val="0"/>
              </a:spcBef>
              <a:buAutoNum type="arabicPeriod"/>
            </a:pPr>
            <a:r>
              <a:rPr lang="ru-RU" sz="1700" dirty="0" smtClean="0">
                <a:solidFill>
                  <a:schemeClr val="tx1">
                    <a:lumMod val="85000"/>
                    <a:lumOff val="15000"/>
                  </a:schemeClr>
                </a:solidFill>
                <a:latin typeface="Calibri" pitchFamily="34" charset="0"/>
              </a:rPr>
              <a:t>Наряду с прямыми эффектами необходимо учитывать косвенные. Особенно важны поведенческие изменения</a:t>
            </a:r>
          </a:p>
          <a:p>
            <a:pPr marL="342900" indent="-342900" algn="just">
              <a:spcBef>
                <a:spcPts val="0"/>
              </a:spcBef>
              <a:buAutoNum type="arabicPeriod"/>
            </a:pPr>
            <a:endParaRPr lang="ru-RU" sz="1700" dirty="0">
              <a:solidFill>
                <a:schemeClr val="tx1">
                  <a:lumMod val="85000"/>
                  <a:lumOff val="15000"/>
                </a:schemeClr>
              </a:solidFill>
              <a:latin typeface="Calibri" pitchFamily="34" charset="0"/>
            </a:endParaRPr>
          </a:p>
          <a:p>
            <a:pPr marL="342900" indent="-342900" algn="just">
              <a:spcBef>
                <a:spcPts val="0"/>
              </a:spcBef>
              <a:buAutoNum type="arabicPeriod"/>
            </a:pPr>
            <a:r>
              <a:rPr lang="ru-RU" sz="1700" dirty="0" smtClean="0">
                <a:solidFill>
                  <a:schemeClr val="tx1">
                    <a:lumMod val="85000"/>
                    <a:lumOff val="15000"/>
                  </a:schemeClr>
                </a:solidFill>
                <a:latin typeface="Calibri" pitchFamily="34" charset="0"/>
              </a:rPr>
              <a:t>Как правило, на уровне компаний существует «суперпозиция» нескольких механизмов стимулирования </a:t>
            </a:r>
            <a:r>
              <a:rPr lang="mr-IN" sz="1700" dirty="0" smtClean="0">
                <a:solidFill>
                  <a:schemeClr val="tx1">
                    <a:lumMod val="85000"/>
                    <a:lumOff val="15000"/>
                  </a:schemeClr>
                </a:solidFill>
                <a:latin typeface="Calibri" pitchFamily="34" charset="0"/>
              </a:rPr>
              <a:t>–</a:t>
            </a:r>
            <a:r>
              <a:rPr lang="ru-RU" sz="1700" dirty="0" smtClean="0">
                <a:solidFill>
                  <a:schemeClr val="tx1">
                    <a:lumMod val="85000"/>
                    <a:lumOff val="15000"/>
                  </a:schemeClr>
                </a:solidFill>
                <a:latin typeface="Calibri" pitchFamily="34" charset="0"/>
              </a:rPr>
              <a:t> проблемы вычленения влияния отдельных механизмов.  </a:t>
            </a:r>
          </a:p>
        </p:txBody>
      </p:sp>
      <p:sp>
        <p:nvSpPr>
          <p:cNvPr id="7" name="Прямоугольник 6"/>
          <p:cNvSpPr/>
          <p:nvPr/>
        </p:nvSpPr>
        <p:spPr>
          <a:xfrm>
            <a:off x="0" y="-357214"/>
            <a:ext cx="9144000" cy="64294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400" b="1" dirty="0" smtClean="0">
                <a:solidFill>
                  <a:schemeClr val="bg1"/>
                </a:solidFill>
                <a:effectLst>
                  <a:outerShdw blurRad="38100" dist="38100" dir="2700000" algn="tl">
                    <a:srgbClr val="000000">
                      <a:alpha val="43137"/>
                    </a:srgbClr>
                  </a:outerShdw>
                </a:effectLst>
              </a:rPr>
              <a:t>   Особенности оценки влияния инструментов стимулирования </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8697" y="5661025"/>
            <a:ext cx="2060331" cy="1081088"/>
          </a:xfrm>
          <a:prstGeom prst="rect">
            <a:avLst/>
          </a:prstGeom>
          <a:no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b="1" dirty="0">
              <a:solidFill>
                <a:schemeClr val="accent1"/>
              </a:solidFill>
              <a:sym typeface="Wingdings 2" charset="0"/>
            </a:endParaRPr>
          </a:p>
        </p:txBody>
      </p:sp>
      <p:sp>
        <p:nvSpPr>
          <p:cNvPr id="10" name="Прямоугольник 9"/>
          <p:cNvSpPr/>
          <p:nvPr/>
        </p:nvSpPr>
        <p:spPr>
          <a:xfrm>
            <a:off x="955431" y="1771650"/>
            <a:ext cx="2785697" cy="64293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sym typeface="Wingdings 2" charset="0"/>
            </a:endParaRPr>
          </a:p>
        </p:txBody>
      </p:sp>
      <p:sp>
        <p:nvSpPr>
          <p:cNvPr id="48131" name="TextBox 1"/>
          <p:cNvSpPr txBox="1">
            <a:spLocks noChangeArrowheads="1"/>
          </p:cNvSpPr>
          <p:nvPr/>
        </p:nvSpPr>
        <p:spPr bwMode="auto">
          <a:xfrm>
            <a:off x="0" y="0"/>
            <a:ext cx="8840666" cy="641350"/>
          </a:xfrm>
          <a:prstGeom prst="rect">
            <a:avLst/>
          </a:prstGeom>
          <a:noFill/>
          <a:ln w="9525">
            <a:noFill/>
            <a:miter lim="800000"/>
            <a:headEnd/>
            <a:tailEnd/>
          </a:ln>
        </p:spPr>
        <p:txBody>
          <a:bodyPr>
            <a:spAutoFit/>
          </a:bodyPr>
          <a:lstStyle/>
          <a:p>
            <a:pPr algn="ctr"/>
            <a:r>
              <a:rPr lang="ru-RU" sz="1800" b="1" dirty="0">
                <a:solidFill>
                  <a:srgbClr val="254061"/>
                </a:solidFill>
                <a:latin typeface="Calibri" pitchFamily="34" charset="0"/>
                <a:cs typeface="Arial" charset="0"/>
              </a:rPr>
              <a:t>Международная практика в оценке механизмов стимулирования инноваций: новые условия и возможности </a:t>
            </a:r>
          </a:p>
        </p:txBody>
      </p:sp>
      <p:sp>
        <p:nvSpPr>
          <p:cNvPr id="17" name="Прямоугольник 16"/>
          <p:cNvSpPr>
            <a:spLocks noChangeArrowheads="1"/>
          </p:cNvSpPr>
          <p:nvPr/>
        </p:nvSpPr>
        <p:spPr bwMode="auto">
          <a:xfrm>
            <a:off x="184639" y="5805488"/>
            <a:ext cx="1928446" cy="354012"/>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Затраты на НИОКР</a:t>
            </a:r>
          </a:p>
        </p:txBody>
      </p:sp>
      <p:sp>
        <p:nvSpPr>
          <p:cNvPr id="3" name="Прямоугольник 16"/>
          <p:cNvSpPr>
            <a:spLocks noChangeArrowheads="1"/>
          </p:cNvSpPr>
          <p:nvPr/>
        </p:nvSpPr>
        <p:spPr bwMode="auto">
          <a:xfrm>
            <a:off x="252046" y="5373689"/>
            <a:ext cx="1834662" cy="358775"/>
          </a:xfrm>
          <a:prstGeom prst="rect">
            <a:avLst/>
          </a:prstGeom>
          <a:gradFill rotWithShape="1">
            <a:gsLst>
              <a:gs pos="0">
                <a:srgbClr val="DDEBCF"/>
              </a:gs>
              <a:gs pos="50000">
                <a:srgbClr val="9CB86E"/>
              </a:gs>
              <a:gs pos="100000">
                <a:srgbClr val="156B13"/>
              </a:gs>
            </a:gsLst>
            <a:lin ang="5400000" scaled="0"/>
          </a:gra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600" b="1" dirty="0">
                <a:solidFill>
                  <a:schemeClr val="bg1"/>
                </a:solidFill>
                <a:latin typeface="Calibri" pitchFamily="34" charset="0"/>
                <a:cs typeface="Arial" charset="0"/>
              </a:rPr>
              <a:t>1. </a:t>
            </a:r>
            <a:r>
              <a:rPr lang="en-US" sz="1600" b="1" dirty="0">
                <a:solidFill>
                  <a:schemeClr val="bg1"/>
                </a:solidFill>
                <a:latin typeface="Calibri" pitchFamily="34" charset="0"/>
                <a:cs typeface="Arial" charset="0"/>
              </a:rPr>
              <a:t>INPUT</a:t>
            </a:r>
            <a:r>
              <a:rPr lang="ru-RU" sz="1600" b="1" dirty="0">
                <a:solidFill>
                  <a:schemeClr val="bg1"/>
                </a:solidFill>
                <a:latin typeface="Calibri" pitchFamily="34" charset="0"/>
                <a:cs typeface="Arial" charset="0"/>
              </a:rPr>
              <a:t> </a:t>
            </a:r>
          </a:p>
        </p:txBody>
      </p:sp>
      <p:sp>
        <p:nvSpPr>
          <p:cNvPr id="32790" name="Rectangle 22"/>
          <p:cNvSpPr>
            <a:spLocks noChangeArrowheads="1"/>
          </p:cNvSpPr>
          <p:nvPr/>
        </p:nvSpPr>
        <p:spPr bwMode="auto">
          <a:xfrm>
            <a:off x="252046" y="1268414"/>
            <a:ext cx="4120662" cy="3847207"/>
          </a:xfrm>
          <a:prstGeom prst="rect">
            <a:avLst/>
          </a:prstGeom>
          <a:gradFill rotWithShape="1">
            <a:gsLst>
              <a:gs pos="0">
                <a:schemeClr val="accent1"/>
              </a:gs>
              <a:gs pos="50000">
                <a:schemeClr val="accent1">
                  <a:gamma/>
                  <a:tint val="0"/>
                  <a:invGamma/>
                </a:schemeClr>
              </a:gs>
              <a:gs pos="100000">
                <a:schemeClr val="accent1"/>
              </a:gs>
            </a:gsLst>
            <a:lin ang="5400000" scaled="1"/>
          </a:gradFill>
          <a:ln w="9525" algn="ctr">
            <a:solidFill>
              <a:schemeClr val="tx1"/>
            </a:solidFill>
            <a:miter lim="800000"/>
            <a:headEnd/>
            <a:tailEnd/>
          </a:ln>
          <a:effectLst/>
        </p:spPr>
        <p:txBody>
          <a:bodyPr>
            <a:spAutoFit/>
          </a:bodyPr>
          <a:lstStyle/>
          <a:p>
            <a:pPr marL="180000" indent="457200">
              <a:spcBef>
                <a:spcPts val="1200"/>
              </a:spcBef>
              <a:buFontTx/>
              <a:buAutoNum type="arabicParenBoth"/>
              <a:defRPr/>
            </a:pPr>
            <a:r>
              <a:rPr lang="ru-RU" sz="1200" b="1" i="1" dirty="0">
                <a:solidFill>
                  <a:srgbClr val="000000"/>
                </a:solidFill>
              </a:rPr>
              <a:t>Основа оценки - концепция </a:t>
            </a:r>
            <a:r>
              <a:rPr lang="ru-RU" sz="1200" b="1" i="1" dirty="0" err="1">
                <a:solidFill>
                  <a:srgbClr val="000000"/>
                </a:solidFill>
              </a:rPr>
              <a:t>дополнительности</a:t>
            </a:r>
            <a:r>
              <a:rPr lang="en-US" sz="1200" b="1" i="1" dirty="0">
                <a:solidFill>
                  <a:srgbClr val="000000"/>
                </a:solidFill>
              </a:rPr>
              <a:t> (The Concept of </a:t>
            </a:r>
            <a:r>
              <a:rPr lang="en-US" sz="1200" b="1" i="1" dirty="0" err="1">
                <a:solidFill>
                  <a:srgbClr val="000000"/>
                </a:solidFill>
              </a:rPr>
              <a:t>Additionality</a:t>
            </a:r>
            <a:r>
              <a:rPr lang="en-US" sz="1200" b="1" i="1" dirty="0">
                <a:solidFill>
                  <a:srgbClr val="000000"/>
                </a:solidFill>
              </a:rPr>
              <a:t>)</a:t>
            </a:r>
            <a:endParaRPr lang="ru-RU" sz="1200" b="1" i="1" dirty="0">
              <a:solidFill>
                <a:srgbClr val="000000"/>
              </a:solidFill>
            </a:endParaRPr>
          </a:p>
          <a:p>
            <a:pPr marL="180000" indent="457200">
              <a:spcBef>
                <a:spcPts val="1200"/>
              </a:spcBef>
              <a:buFontTx/>
              <a:buAutoNum type="arabicParenBoth"/>
              <a:defRPr/>
            </a:pPr>
            <a:r>
              <a:rPr lang="ru-RU" sz="1200" b="1" i="1" dirty="0">
                <a:solidFill>
                  <a:srgbClr val="000000"/>
                </a:solidFill>
              </a:rPr>
              <a:t>Четыре группы эффектов – изменение ресурсов, результаты инноваций, изменение конкурентоспособности, поведенческие изменения</a:t>
            </a:r>
          </a:p>
          <a:p>
            <a:pPr marL="180000" indent="457200">
              <a:spcBef>
                <a:spcPts val="1200"/>
              </a:spcBef>
              <a:buFontTx/>
              <a:buAutoNum type="arabicParenBoth"/>
              <a:defRPr/>
            </a:pPr>
            <a:r>
              <a:rPr lang="ru-RU" sz="1200" b="1" i="1" dirty="0">
                <a:solidFill>
                  <a:srgbClr val="000000"/>
                </a:solidFill>
              </a:rPr>
              <a:t>Особое место – поведенческие изменения (</a:t>
            </a:r>
            <a:r>
              <a:rPr lang="en-US" sz="1200" b="1" i="1" dirty="0" err="1">
                <a:solidFill>
                  <a:srgbClr val="000000"/>
                </a:solidFill>
              </a:rPr>
              <a:t>Buisseret</a:t>
            </a:r>
            <a:r>
              <a:rPr lang="en-US" sz="1200" b="1" i="1" dirty="0">
                <a:solidFill>
                  <a:srgbClr val="000000"/>
                </a:solidFill>
              </a:rPr>
              <a:t>, Cameron, </a:t>
            </a:r>
            <a:r>
              <a:rPr lang="en-US" sz="1200" b="1" i="1" dirty="0" err="1">
                <a:solidFill>
                  <a:srgbClr val="000000"/>
                </a:solidFill>
              </a:rPr>
              <a:t>Georghiou</a:t>
            </a:r>
            <a:r>
              <a:rPr lang="en-US" sz="1200" b="1" i="1" dirty="0">
                <a:solidFill>
                  <a:srgbClr val="000000"/>
                </a:solidFill>
              </a:rPr>
              <a:t>, 1995; </a:t>
            </a:r>
            <a:r>
              <a:rPr lang="en-US" sz="1200" b="1" i="1" dirty="0" err="1">
                <a:solidFill>
                  <a:srgbClr val="000000"/>
                </a:solidFill>
              </a:rPr>
              <a:t>Georghiou</a:t>
            </a:r>
            <a:r>
              <a:rPr lang="en-US" sz="1200" b="1" i="1" dirty="0">
                <a:solidFill>
                  <a:srgbClr val="000000"/>
                </a:solidFill>
              </a:rPr>
              <a:t>, 2004; Falk, 2006; OECD, 2006; </a:t>
            </a:r>
            <a:r>
              <a:rPr lang="en-US" sz="1200" b="1" i="1" dirty="0" err="1">
                <a:solidFill>
                  <a:srgbClr val="000000"/>
                </a:solidFill>
              </a:rPr>
              <a:t>Aerts</a:t>
            </a:r>
            <a:r>
              <a:rPr lang="en-US" sz="1200" b="1" i="1" dirty="0">
                <a:solidFill>
                  <a:srgbClr val="000000"/>
                </a:solidFill>
              </a:rPr>
              <a:t>, 2008; </a:t>
            </a:r>
            <a:r>
              <a:rPr lang="en-US" sz="1200" b="1" i="1" dirty="0" err="1">
                <a:solidFill>
                  <a:srgbClr val="000000"/>
                </a:solidFill>
              </a:rPr>
              <a:t>Cerulli</a:t>
            </a:r>
            <a:r>
              <a:rPr lang="en-US" sz="1200" b="1" i="1" dirty="0">
                <a:solidFill>
                  <a:srgbClr val="000000"/>
                </a:solidFill>
              </a:rPr>
              <a:t>, 2008; Antonio, </a:t>
            </a:r>
            <a:r>
              <a:rPr lang="en-US" sz="1200" b="1" i="1" dirty="0" err="1">
                <a:solidFill>
                  <a:srgbClr val="000000"/>
                </a:solidFill>
              </a:rPr>
              <a:t>Marzucchi</a:t>
            </a:r>
            <a:r>
              <a:rPr lang="en-US" sz="1200" b="1" i="1" dirty="0">
                <a:solidFill>
                  <a:srgbClr val="000000"/>
                </a:solidFill>
              </a:rPr>
              <a:t>, 2010; </a:t>
            </a:r>
            <a:r>
              <a:rPr lang="en-US" sz="1200" b="1" i="1" dirty="0" err="1">
                <a:solidFill>
                  <a:srgbClr val="000000"/>
                </a:solidFill>
              </a:rPr>
              <a:t>Gok</a:t>
            </a:r>
            <a:r>
              <a:rPr lang="en-US" sz="1200" b="1" i="1" dirty="0">
                <a:solidFill>
                  <a:srgbClr val="000000"/>
                </a:solidFill>
              </a:rPr>
              <a:t>, </a:t>
            </a:r>
            <a:r>
              <a:rPr lang="en-US" sz="1200" b="1" i="1" dirty="0" err="1">
                <a:solidFill>
                  <a:srgbClr val="000000"/>
                </a:solidFill>
              </a:rPr>
              <a:t>Edler</a:t>
            </a:r>
            <a:r>
              <a:rPr lang="en-US" sz="1200" b="1" i="1" dirty="0">
                <a:solidFill>
                  <a:srgbClr val="000000"/>
                </a:solidFill>
              </a:rPr>
              <a:t>, 2011)</a:t>
            </a:r>
            <a:endParaRPr lang="ru-RU" sz="1200" b="1" i="1" dirty="0">
              <a:solidFill>
                <a:srgbClr val="000000"/>
              </a:solidFill>
            </a:endParaRPr>
          </a:p>
          <a:p>
            <a:pPr marL="180000" indent="457200">
              <a:spcBef>
                <a:spcPts val="1200"/>
              </a:spcBef>
              <a:buFontTx/>
              <a:buAutoNum type="arabicParenBoth"/>
              <a:defRPr/>
            </a:pPr>
            <a:r>
              <a:rPr lang="ru-RU" sz="1200" b="1" i="1" dirty="0">
                <a:solidFill>
                  <a:srgbClr val="000000"/>
                </a:solidFill>
              </a:rPr>
              <a:t>Оценка поведенческих изменений становится типовым направлением оценки механизмов стимулирования </a:t>
            </a:r>
          </a:p>
          <a:p>
            <a:pPr marL="180000" indent="457200">
              <a:spcBef>
                <a:spcPts val="1200"/>
              </a:spcBef>
              <a:buFontTx/>
              <a:buAutoNum type="arabicParenBoth"/>
              <a:defRPr/>
            </a:pPr>
            <a:r>
              <a:rPr lang="ru-RU" sz="1200" b="1" i="1" dirty="0">
                <a:solidFill>
                  <a:srgbClr val="000000"/>
                </a:solidFill>
              </a:rPr>
              <a:t>Есть общие принципы, подходы к измерению эффектов от механизмов стимулирования (</a:t>
            </a:r>
            <a:r>
              <a:rPr lang="en-US" sz="1200" b="1" i="1" dirty="0">
                <a:solidFill>
                  <a:srgbClr val="000000"/>
                </a:solidFill>
              </a:rPr>
              <a:t>a Methodological Toolkit)</a:t>
            </a:r>
            <a:endParaRPr lang="ru-RU" sz="1200" b="1" i="1" dirty="0">
              <a:solidFill>
                <a:srgbClr val="000000"/>
              </a:solidFill>
            </a:endParaRPr>
          </a:p>
        </p:txBody>
      </p:sp>
      <p:sp>
        <p:nvSpPr>
          <p:cNvPr id="50" name="Прямоугольник 49"/>
          <p:cNvSpPr/>
          <p:nvPr/>
        </p:nvSpPr>
        <p:spPr>
          <a:xfrm>
            <a:off x="2312377" y="5084763"/>
            <a:ext cx="2193681" cy="1657350"/>
          </a:xfrm>
          <a:prstGeom prst="rect">
            <a:avLst/>
          </a:prstGeom>
          <a:no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b="1" dirty="0">
              <a:solidFill>
                <a:schemeClr val="accent1"/>
              </a:solidFill>
              <a:sym typeface="Wingdings 2" charset="0"/>
            </a:endParaRPr>
          </a:p>
        </p:txBody>
      </p:sp>
      <p:sp>
        <p:nvSpPr>
          <p:cNvPr id="51" name="Прямоугольник 50"/>
          <p:cNvSpPr>
            <a:spLocks noChangeArrowheads="1"/>
          </p:cNvSpPr>
          <p:nvPr/>
        </p:nvSpPr>
        <p:spPr bwMode="auto">
          <a:xfrm>
            <a:off x="2444262" y="5300663"/>
            <a:ext cx="1968012" cy="354012"/>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Доля новой продукции</a:t>
            </a:r>
          </a:p>
        </p:txBody>
      </p:sp>
      <p:sp>
        <p:nvSpPr>
          <p:cNvPr id="52" name="Прямоугольник 51"/>
          <p:cNvSpPr>
            <a:spLocks noChangeArrowheads="1"/>
          </p:cNvSpPr>
          <p:nvPr/>
        </p:nvSpPr>
        <p:spPr bwMode="auto">
          <a:xfrm>
            <a:off x="2444262" y="5805488"/>
            <a:ext cx="1968012" cy="354012"/>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Количество патентов</a:t>
            </a:r>
          </a:p>
        </p:txBody>
      </p:sp>
      <p:sp>
        <p:nvSpPr>
          <p:cNvPr id="55" name="Прямоугольник 16"/>
          <p:cNvSpPr>
            <a:spLocks noChangeArrowheads="1"/>
          </p:cNvSpPr>
          <p:nvPr/>
        </p:nvSpPr>
        <p:spPr bwMode="auto">
          <a:xfrm>
            <a:off x="2577612" y="4797426"/>
            <a:ext cx="1742342" cy="358775"/>
          </a:xfrm>
          <a:prstGeom prst="rect">
            <a:avLst/>
          </a:prstGeom>
          <a:gradFill rotWithShape="1">
            <a:gsLst>
              <a:gs pos="0">
                <a:srgbClr val="DDEBCF"/>
              </a:gs>
              <a:gs pos="50000">
                <a:srgbClr val="9CB86E"/>
              </a:gs>
              <a:gs pos="100000">
                <a:srgbClr val="156B13"/>
              </a:gs>
            </a:gsLst>
            <a:lin ang="5400000" scaled="0"/>
          </a:gra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600" b="1" dirty="0">
                <a:solidFill>
                  <a:schemeClr val="bg1"/>
                </a:solidFill>
                <a:latin typeface="Calibri" pitchFamily="34" charset="0"/>
                <a:cs typeface="Arial" charset="0"/>
              </a:rPr>
              <a:t>2. </a:t>
            </a:r>
            <a:r>
              <a:rPr lang="en-US" sz="1600" b="1" dirty="0">
                <a:solidFill>
                  <a:schemeClr val="bg1"/>
                </a:solidFill>
                <a:latin typeface="Calibri" pitchFamily="34" charset="0"/>
                <a:cs typeface="Arial" charset="0"/>
              </a:rPr>
              <a:t>OUTPUT</a:t>
            </a:r>
            <a:r>
              <a:rPr lang="ru-RU" sz="1600" b="1" dirty="0">
                <a:solidFill>
                  <a:schemeClr val="bg1"/>
                </a:solidFill>
                <a:latin typeface="Calibri" pitchFamily="34" charset="0"/>
                <a:cs typeface="Arial" charset="0"/>
              </a:rPr>
              <a:t> </a:t>
            </a:r>
          </a:p>
        </p:txBody>
      </p:sp>
      <p:sp>
        <p:nvSpPr>
          <p:cNvPr id="57" name="Прямоугольник 56"/>
          <p:cNvSpPr/>
          <p:nvPr/>
        </p:nvSpPr>
        <p:spPr>
          <a:xfrm>
            <a:off x="4572000" y="4652963"/>
            <a:ext cx="2193681" cy="2089150"/>
          </a:xfrm>
          <a:prstGeom prst="rect">
            <a:avLst/>
          </a:prstGeom>
          <a:no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b="1" dirty="0">
              <a:solidFill>
                <a:schemeClr val="accent1"/>
              </a:solidFill>
              <a:sym typeface="Wingdings 2" charset="0"/>
            </a:endParaRPr>
          </a:p>
        </p:txBody>
      </p:sp>
      <p:sp>
        <p:nvSpPr>
          <p:cNvPr id="58" name="Прямоугольник 57"/>
          <p:cNvSpPr>
            <a:spLocks noChangeArrowheads="1"/>
          </p:cNvSpPr>
          <p:nvPr/>
        </p:nvSpPr>
        <p:spPr bwMode="auto">
          <a:xfrm>
            <a:off x="4705351" y="4868863"/>
            <a:ext cx="1966546" cy="354012"/>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Производительность</a:t>
            </a:r>
          </a:p>
        </p:txBody>
      </p:sp>
      <p:sp>
        <p:nvSpPr>
          <p:cNvPr id="59" name="Прямоугольник 58"/>
          <p:cNvSpPr>
            <a:spLocks noChangeArrowheads="1"/>
          </p:cNvSpPr>
          <p:nvPr/>
        </p:nvSpPr>
        <p:spPr bwMode="auto">
          <a:xfrm>
            <a:off x="4705351" y="5300663"/>
            <a:ext cx="1966546" cy="354012"/>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Доля на рынках</a:t>
            </a:r>
          </a:p>
        </p:txBody>
      </p:sp>
      <p:sp>
        <p:nvSpPr>
          <p:cNvPr id="60" name="Прямоугольник 59"/>
          <p:cNvSpPr>
            <a:spLocks noChangeArrowheads="1"/>
          </p:cNvSpPr>
          <p:nvPr/>
        </p:nvSpPr>
        <p:spPr bwMode="auto">
          <a:xfrm>
            <a:off x="4705351" y="5805488"/>
            <a:ext cx="1966546" cy="354012"/>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Динамика роста бизнеса</a:t>
            </a:r>
          </a:p>
        </p:txBody>
      </p:sp>
      <p:sp>
        <p:nvSpPr>
          <p:cNvPr id="62" name="Прямоугольник 16"/>
          <p:cNvSpPr>
            <a:spLocks noChangeArrowheads="1"/>
          </p:cNvSpPr>
          <p:nvPr/>
        </p:nvSpPr>
        <p:spPr bwMode="auto">
          <a:xfrm>
            <a:off x="4837235" y="4365626"/>
            <a:ext cx="1742342" cy="358775"/>
          </a:xfrm>
          <a:prstGeom prst="rect">
            <a:avLst/>
          </a:prstGeom>
          <a:gradFill rotWithShape="1">
            <a:gsLst>
              <a:gs pos="0">
                <a:srgbClr val="DDEBCF"/>
              </a:gs>
              <a:gs pos="50000">
                <a:srgbClr val="9CB86E"/>
              </a:gs>
              <a:gs pos="100000">
                <a:srgbClr val="156B13"/>
              </a:gs>
            </a:gsLst>
            <a:lin ang="5400000" scaled="0"/>
          </a:gra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600" b="1" dirty="0">
                <a:solidFill>
                  <a:schemeClr val="bg1"/>
                </a:solidFill>
                <a:latin typeface="Calibri" pitchFamily="34" charset="0"/>
                <a:cs typeface="Arial" charset="0"/>
              </a:rPr>
              <a:t>3. </a:t>
            </a:r>
            <a:r>
              <a:rPr lang="en-US" sz="1600" b="1" dirty="0">
                <a:solidFill>
                  <a:schemeClr val="bg1"/>
                </a:solidFill>
                <a:latin typeface="Calibri" pitchFamily="34" charset="0"/>
                <a:cs typeface="Arial" charset="0"/>
              </a:rPr>
              <a:t>OUTCOME</a:t>
            </a:r>
            <a:r>
              <a:rPr lang="ru-RU" sz="1600" b="1" dirty="0">
                <a:solidFill>
                  <a:schemeClr val="bg1"/>
                </a:solidFill>
                <a:latin typeface="Calibri" pitchFamily="34" charset="0"/>
                <a:cs typeface="Arial" charset="0"/>
              </a:rPr>
              <a:t> </a:t>
            </a:r>
          </a:p>
        </p:txBody>
      </p:sp>
      <p:sp>
        <p:nvSpPr>
          <p:cNvPr id="64" name="Прямоугольник 63"/>
          <p:cNvSpPr/>
          <p:nvPr/>
        </p:nvSpPr>
        <p:spPr>
          <a:xfrm>
            <a:off x="6831623" y="4149725"/>
            <a:ext cx="2193681" cy="2592388"/>
          </a:xfrm>
          <a:prstGeom prst="rect">
            <a:avLst/>
          </a:prstGeom>
          <a:no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b="1" dirty="0">
              <a:solidFill>
                <a:schemeClr val="accent1"/>
              </a:solidFill>
              <a:sym typeface="Wingdings 2" charset="0"/>
            </a:endParaRPr>
          </a:p>
        </p:txBody>
      </p:sp>
      <p:sp>
        <p:nvSpPr>
          <p:cNvPr id="65" name="Прямоугольник 64"/>
          <p:cNvSpPr>
            <a:spLocks noChangeArrowheads="1"/>
          </p:cNvSpPr>
          <p:nvPr/>
        </p:nvSpPr>
        <p:spPr bwMode="auto">
          <a:xfrm>
            <a:off x="6964974" y="4292601"/>
            <a:ext cx="1994388" cy="354013"/>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Отношение собственников к инновациям</a:t>
            </a:r>
          </a:p>
        </p:txBody>
      </p:sp>
      <p:sp>
        <p:nvSpPr>
          <p:cNvPr id="66" name="Прямоугольник 65"/>
          <p:cNvSpPr>
            <a:spLocks noChangeArrowheads="1"/>
          </p:cNvSpPr>
          <p:nvPr/>
        </p:nvSpPr>
        <p:spPr bwMode="auto">
          <a:xfrm>
            <a:off x="6964974" y="4797425"/>
            <a:ext cx="1994388" cy="425450"/>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Ориентированность на партнерства и взаимодействия</a:t>
            </a:r>
          </a:p>
        </p:txBody>
      </p:sp>
      <p:sp>
        <p:nvSpPr>
          <p:cNvPr id="67" name="Прямоугольник 66"/>
          <p:cNvSpPr>
            <a:spLocks noChangeArrowheads="1"/>
          </p:cNvSpPr>
          <p:nvPr/>
        </p:nvSpPr>
        <p:spPr bwMode="auto">
          <a:xfrm>
            <a:off x="6963508" y="5373689"/>
            <a:ext cx="1995854" cy="352425"/>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Восприимчивость к новым знаниям и технологиям</a:t>
            </a:r>
          </a:p>
        </p:txBody>
      </p:sp>
      <p:sp>
        <p:nvSpPr>
          <p:cNvPr id="68" name="Прямоугольник 67"/>
          <p:cNvSpPr>
            <a:spLocks noChangeArrowheads="1"/>
          </p:cNvSpPr>
          <p:nvPr/>
        </p:nvSpPr>
        <p:spPr bwMode="auto">
          <a:xfrm>
            <a:off x="6963508" y="5876926"/>
            <a:ext cx="1995854" cy="354013"/>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Принципы формирования портфеля </a:t>
            </a:r>
            <a:r>
              <a:rPr lang="en-US" sz="1200" b="1" dirty="0">
                <a:solidFill>
                  <a:srgbClr val="595959"/>
                </a:solidFill>
                <a:latin typeface="Calibri" pitchFamily="34" charset="0"/>
                <a:cs typeface="Arial" charset="0"/>
              </a:rPr>
              <a:t>R&amp;D </a:t>
            </a:r>
            <a:r>
              <a:rPr lang="ru-RU" sz="1200" b="1" dirty="0">
                <a:solidFill>
                  <a:srgbClr val="595959"/>
                </a:solidFill>
                <a:latin typeface="Calibri" pitchFamily="34" charset="0"/>
                <a:cs typeface="Arial" charset="0"/>
              </a:rPr>
              <a:t>проектов</a:t>
            </a:r>
          </a:p>
        </p:txBody>
      </p:sp>
      <p:sp>
        <p:nvSpPr>
          <p:cNvPr id="69" name="Прямоугольник 16"/>
          <p:cNvSpPr>
            <a:spLocks noChangeArrowheads="1"/>
          </p:cNvSpPr>
          <p:nvPr/>
        </p:nvSpPr>
        <p:spPr bwMode="auto">
          <a:xfrm>
            <a:off x="7098323" y="3860801"/>
            <a:ext cx="1740877" cy="358775"/>
          </a:xfrm>
          <a:prstGeom prst="rect">
            <a:avLst/>
          </a:prstGeom>
          <a:gradFill rotWithShape="1">
            <a:gsLst>
              <a:gs pos="0">
                <a:srgbClr val="DDEBCF"/>
              </a:gs>
              <a:gs pos="50000">
                <a:srgbClr val="9CB86E"/>
              </a:gs>
              <a:gs pos="100000">
                <a:srgbClr val="156B13"/>
              </a:gs>
            </a:gsLst>
            <a:lin ang="5400000" scaled="0"/>
          </a:gra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600" b="1" dirty="0">
                <a:solidFill>
                  <a:schemeClr val="bg1"/>
                </a:solidFill>
                <a:latin typeface="Calibri" pitchFamily="34" charset="0"/>
                <a:cs typeface="Arial" charset="0"/>
              </a:rPr>
              <a:t>4. </a:t>
            </a:r>
            <a:r>
              <a:rPr lang="en-US" sz="1600" b="1" dirty="0">
                <a:solidFill>
                  <a:schemeClr val="bg1"/>
                </a:solidFill>
                <a:latin typeface="Calibri" pitchFamily="34" charset="0"/>
                <a:cs typeface="Arial" charset="0"/>
              </a:rPr>
              <a:t>BEHAVIOURAL</a:t>
            </a:r>
            <a:r>
              <a:rPr lang="ru-RU" sz="1600" b="1" dirty="0">
                <a:solidFill>
                  <a:schemeClr val="bg1"/>
                </a:solidFill>
                <a:latin typeface="Calibri" pitchFamily="34" charset="0"/>
                <a:cs typeface="Arial" charset="0"/>
              </a:rPr>
              <a:t> </a:t>
            </a:r>
          </a:p>
        </p:txBody>
      </p:sp>
      <p:sp>
        <p:nvSpPr>
          <p:cNvPr id="71" name="Rectangle 22"/>
          <p:cNvSpPr>
            <a:spLocks noChangeArrowheads="1"/>
          </p:cNvSpPr>
          <p:nvPr/>
        </p:nvSpPr>
        <p:spPr bwMode="auto">
          <a:xfrm>
            <a:off x="4499992" y="549275"/>
            <a:ext cx="4525313" cy="3508652"/>
          </a:xfrm>
          <a:prstGeom prst="rect">
            <a:avLst/>
          </a:prstGeom>
          <a:gradFill rotWithShape="1">
            <a:gsLst>
              <a:gs pos="0">
                <a:schemeClr val="accent1"/>
              </a:gs>
              <a:gs pos="50000">
                <a:schemeClr val="accent1">
                  <a:gamma/>
                  <a:tint val="0"/>
                  <a:invGamma/>
                </a:schemeClr>
              </a:gs>
              <a:gs pos="100000">
                <a:schemeClr val="accent1"/>
              </a:gs>
            </a:gsLst>
            <a:lin ang="5400000" scaled="1"/>
          </a:gradFill>
          <a:ln w="9525" algn="ctr">
            <a:solidFill>
              <a:schemeClr val="tx1"/>
            </a:solidFill>
            <a:miter lim="800000"/>
            <a:headEnd/>
            <a:tailEnd/>
          </a:ln>
          <a:effectLst/>
        </p:spPr>
        <p:txBody>
          <a:bodyPr wrap="square">
            <a:spAutoFit/>
          </a:bodyPr>
          <a:lstStyle/>
          <a:p>
            <a:pPr indent="457200">
              <a:spcBef>
                <a:spcPts val="600"/>
              </a:spcBef>
              <a:defRPr/>
            </a:pPr>
            <a:r>
              <a:rPr lang="ru-RU" sz="1200" b="1" i="1" dirty="0">
                <a:solidFill>
                  <a:srgbClr val="000000"/>
                </a:solidFill>
              </a:rPr>
              <a:t>(1) Регулярное проведение оценки и сопоставление результатов между странами ОЭСР, их регионами; </a:t>
            </a:r>
            <a:r>
              <a:rPr lang="ru-RU" sz="1200" b="1" i="1" dirty="0" err="1">
                <a:solidFill>
                  <a:srgbClr val="000000"/>
                </a:solidFill>
              </a:rPr>
              <a:t>страновая</a:t>
            </a:r>
            <a:r>
              <a:rPr lang="ru-RU" sz="1200" b="1" i="1" dirty="0">
                <a:solidFill>
                  <a:srgbClr val="000000"/>
                </a:solidFill>
              </a:rPr>
              <a:t> оценка новых механизмов по странам Латинской Америки, новым индустриальным странам</a:t>
            </a:r>
          </a:p>
          <a:p>
            <a:pPr indent="457200">
              <a:spcBef>
                <a:spcPts val="600"/>
              </a:spcBef>
              <a:defRPr/>
            </a:pPr>
            <a:r>
              <a:rPr lang="ru-RU" sz="1200" b="1" i="1" dirty="0">
                <a:solidFill>
                  <a:srgbClr val="000000"/>
                </a:solidFill>
              </a:rPr>
              <a:t>(2) Длительные периоды наблюдений (более 10 лет), подробные статистические ряды</a:t>
            </a:r>
          </a:p>
          <a:p>
            <a:pPr indent="457200">
              <a:spcBef>
                <a:spcPts val="600"/>
              </a:spcBef>
              <a:defRPr/>
            </a:pPr>
            <a:r>
              <a:rPr lang="ru-RU" sz="1200" b="1" i="1" dirty="0">
                <a:solidFill>
                  <a:srgbClr val="000000"/>
                </a:solidFill>
              </a:rPr>
              <a:t>(3) Открытость для учета новых эффектов</a:t>
            </a:r>
          </a:p>
          <a:p>
            <a:pPr indent="457200">
              <a:spcBef>
                <a:spcPts val="600"/>
              </a:spcBef>
              <a:defRPr/>
            </a:pPr>
            <a:r>
              <a:rPr lang="ru-RU" sz="1200" b="1" i="1" dirty="0">
                <a:solidFill>
                  <a:srgbClr val="000000"/>
                </a:solidFill>
              </a:rPr>
              <a:t>(4) Неоднозначность оценок (например, по эффекту замещения), эконометрические проблемы</a:t>
            </a:r>
          </a:p>
          <a:p>
            <a:pPr indent="457200">
              <a:spcBef>
                <a:spcPts val="600"/>
              </a:spcBef>
              <a:defRPr/>
            </a:pPr>
            <a:r>
              <a:rPr lang="ru-RU" sz="1200" b="1" i="1" dirty="0">
                <a:solidFill>
                  <a:srgbClr val="000000"/>
                </a:solidFill>
              </a:rPr>
              <a:t>(5) </a:t>
            </a:r>
            <a:r>
              <a:rPr lang="ru-RU" sz="1200" b="1" i="1" dirty="0" err="1">
                <a:solidFill>
                  <a:srgbClr val="000000"/>
                </a:solidFill>
              </a:rPr>
              <a:t>Гетерогенность</a:t>
            </a:r>
            <a:r>
              <a:rPr lang="ru-RU" sz="1200" b="1" i="1" dirty="0">
                <a:solidFill>
                  <a:srgbClr val="000000"/>
                </a:solidFill>
              </a:rPr>
              <a:t> влияния</a:t>
            </a:r>
          </a:p>
          <a:p>
            <a:pPr indent="457200">
              <a:spcBef>
                <a:spcPts val="600"/>
              </a:spcBef>
              <a:defRPr/>
            </a:pPr>
            <a:r>
              <a:rPr lang="ru-RU" sz="1200" b="1" i="1" dirty="0">
                <a:solidFill>
                  <a:srgbClr val="000000"/>
                </a:solidFill>
              </a:rPr>
              <a:t>(6) Существенные временные лаги по выходным эффектам (4-6 лет)</a:t>
            </a:r>
          </a:p>
          <a:p>
            <a:pPr indent="457200">
              <a:spcBef>
                <a:spcPts val="600"/>
              </a:spcBef>
              <a:defRPr/>
            </a:pPr>
            <a:r>
              <a:rPr lang="ru-RU" sz="1200" b="1" i="1" dirty="0">
                <a:solidFill>
                  <a:srgbClr val="000000"/>
                </a:solidFill>
              </a:rPr>
              <a:t>(7) Практическое использование результатов оценки – распространение лучшей практики, извлечение уроков правительствами</a:t>
            </a:r>
          </a:p>
        </p:txBody>
      </p:sp>
      <p:sp>
        <p:nvSpPr>
          <p:cNvPr id="72" name="Прямоугольник 71"/>
          <p:cNvSpPr>
            <a:spLocks noChangeArrowheads="1"/>
          </p:cNvSpPr>
          <p:nvPr/>
        </p:nvSpPr>
        <p:spPr bwMode="auto">
          <a:xfrm>
            <a:off x="184639" y="6308726"/>
            <a:ext cx="1928446" cy="354013"/>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Инвестиции в новое оборудование</a:t>
            </a:r>
          </a:p>
        </p:txBody>
      </p:sp>
      <p:sp>
        <p:nvSpPr>
          <p:cNvPr id="73" name="Прямоугольник 72"/>
          <p:cNvSpPr>
            <a:spLocks noChangeArrowheads="1"/>
          </p:cNvSpPr>
          <p:nvPr/>
        </p:nvSpPr>
        <p:spPr bwMode="auto">
          <a:xfrm>
            <a:off x="2444262" y="6308726"/>
            <a:ext cx="1968012" cy="354013"/>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Технологический уровень</a:t>
            </a:r>
          </a:p>
        </p:txBody>
      </p:sp>
      <p:sp>
        <p:nvSpPr>
          <p:cNvPr id="74" name="Прямоугольник 73"/>
          <p:cNvSpPr>
            <a:spLocks noChangeArrowheads="1"/>
          </p:cNvSpPr>
          <p:nvPr/>
        </p:nvSpPr>
        <p:spPr bwMode="auto">
          <a:xfrm>
            <a:off x="4705351" y="6308726"/>
            <a:ext cx="1966546" cy="354013"/>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err="1">
                <a:solidFill>
                  <a:srgbClr val="595959"/>
                </a:solidFill>
                <a:latin typeface="Calibri" pitchFamily="34" charset="0"/>
                <a:cs typeface="Arial" charset="0"/>
              </a:rPr>
              <a:t>Энергоэффективность</a:t>
            </a:r>
            <a:r>
              <a:rPr lang="ru-RU" sz="1200" b="1" dirty="0">
                <a:solidFill>
                  <a:srgbClr val="595959"/>
                </a:solidFill>
                <a:latin typeface="Calibri" pitchFamily="34" charset="0"/>
                <a:cs typeface="Arial" charset="0"/>
              </a:rPr>
              <a:t>, </a:t>
            </a:r>
            <a:r>
              <a:rPr lang="ru-RU" sz="1200" b="1" dirty="0" err="1">
                <a:solidFill>
                  <a:srgbClr val="595959"/>
                </a:solidFill>
                <a:latin typeface="Calibri" pitchFamily="34" charset="0"/>
                <a:cs typeface="Arial" charset="0"/>
              </a:rPr>
              <a:t>экологичность</a:t>
            </a:r>
            <a:endParaRPr lang="ru-RU" sz="1200" b="1" dirty="0">
              <a:solidFill>
                <a:srgbClr val="595959"/>
              </a:solidFill>
              <a:latin typeface="Calibri" pitchFamily="34" charset="0"/>
              <a:cs typeface="Arial" charset="0"/>
            </a:endParaRPr>
          </a:p>
        </p:txBody>
      </p:sp>
      <p:sp>
        <p:nvSpPr>
          <p:cNvPr id="75" name="Прямоугольник 74"/>
          <p:cNvSpPr>
            <a:spLocks noChangeArrowheads="1"/>
          </p:cNvSpPr>
          <p:nvPr/>
        </p:nvSpPr>
        <p:spPr bwMode="auto">
          <a:xfrm>
            <a:off x="6964974" y="6308726"/>
            <a:ext cx="1995854" cy="354013"/>
          </a:xfrm>
          <a:prstGeom prst="rect">
            <a:avLst/>
          </a:prstGeom>
          <a:solidFill>
            <a:schemeClr val="bg1"/>
          </a:solidFill>
          <a:ln w="9525">
            <a:solidFill>
              <a:srgbClr val="A6A6A6"/>
            </a:solidFill>
            <a:miter lim="800000"/>
            <a:headEnd/>
            <a:tailEnd/>
          </a:ln>
          <a:effectLst>
            <a:outerShdw blurRad="63500" dist="38100" dir="8100000" algn="tr" rotWithShape="0">
              <a:srgbClr val="000000">
                <a:alpha val="39999"/>
              </a:srgbClr>
            </a:outerShdw>
          </a:effectLst>
        </p:spPr>
        <p:txBody>
          <a:bodyPr lIns="36000" tIns="36000" rIns="36000" bIns="36000" anchor="ctr"/>
          <a:lstStyle/>
          <a:p>
            <a:pPr algn="ctr">
              <a:defRPr/>
            </a:pPr>
            <a:r>
              <a:rPr lang="ru-RU" sz="1200" b="1" dirty="0">
                <a:solidFill>
                  <a:srgbClr val="595959"/>
                </a:solidFill>
                <a:latin typeface="Calibri" pitchFamily="34" charset="0"/>
                <a:cs typeface="Arial" charset="0"/>
              </a:rPr>
              <a:t>Корпоративная технологическая стратегия</a:t>
            </a:r>
          </a:p>
        </p:txBody>
      </p:sp>
    </p:spTree>
    <p:extLst>
      <p:ext uri="{BB962C8B-B14F-4D97-AF65-F5344CB8AC3E}">
        <p14:creationId xmlns:p14="http://schemas.microsoft.com/office/powerpoint/2010/main" val="2557307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14282" y="357167"/>
            <a:ext cx="8568382" cy="6447918"/>
          </a:xfrm>
          <a:prstGeom prst="rect">
            <a:avLst/>
          </a:prstGeom>
        </p:spPr>
        <p:txBody>
          <a:bodyPr wrap="square">
            <a:spAutoFit/>
          </a:bodyPr>
          <a:lstStyle/>
          <a:p>
            <a:pPr indent="457200" algn="just">
              <a:spcBef>
                <a:spcPts val="0"/>
              </a:spcBef>
            </a:pPr>
            <a:r>
              <a:rPr lang="ru-RU" sz="1600" dirty="0" smtClean="0"/>
              <a:t>Во </a:t>
            </a:r>
            <a:r>
              <a:rPr lang="ru-RU" sz="1600" dirty="0"/>
              <a:t>многих развитых странах </a:t>
            </a:r>
            <a:r>
              <a:rPr lang="ru-RU" sz="1600" dirty="0" smtClean="0"/>
              <a:t>университеты и научные организации </a:t>
            </a:r>
            <a:r>
              <a:rPr lang="ru-RU" sz="1600" dirty="0"/>
              <a:t>реже выступают источником инноваций для бизнеса по сравнению с поставщиками и потребителями. Однако взаимодействие </a:t>
            </a:r>
            <a:r>
              <a:rPr lang="ru-RU" sz="1600" dirty="0" smtClean="0"/>
              <a:t>с исследовательскими организациями, </a:t>
            </a:r>
            <a:r>
              <a:rPr lang="ru-RU" sz="1600" dirty="0"/>
              <a:t>как правило, позволяет бизнесу осуществить более значимые, прорывные, эффективные  инновации. </a:t>
            </a:r>
            <a:endParaRPr lang="ru-RU" sz="1600" dirty="0" smtClean="0"/>
          </a:p>
          <a:p>
            <a:pPr indent="457200" algn="just">
              <a:spcBef>
                <a:spcPts val="0"/>
              </a:spcBef>
            </a:pPr>
            <a:r>
              <a:rPr lang="ru-RU" sz="1600" dirty="0"/>
              <a:t>В отличие от индустриально развитых стран для российских компаний взаимодействие с организациями сектора исследований и разработок, в целом, является менее значимым и приводит к менее ощутимым результатам, нежели кооперация с предприятиями - партнерами по производственной цепочке или фирмами - конкурентами.</a:t>
            </a:r>
          </a:p>
          <a:p>
            <a:pPr indent="457200" algn="just">
              <a:spcBef>
                <a:spcPts val="0"/>
              </a:spcBef>
            </a:pPr>
            <a:r>
              <a:rPr lang="ru-RU" sz="1700" dirty="0" smtClean="0">
                <a:solidFill>
                  <a:schemeClr val="tx1">
                    <a:lumMod val="85000"/>
                    <a:lumOff val="15000"/>
                  </a:schemeClr>
                </a:solidFill>
                <a:latin typeface="Calibri" pitchFamily="34" charset="0"/>
              </a:rPr>
              <a:t>И бизнес, и наука в России существенно изменились за последние два десятилетия. </a:t>
            </a:r>
            <a:r>
              <a:rPr lang="ru-RU" sz="1600" dirty="0"/>
              <a:t>В</a:t>
            </a:r>
            <a:r>
              <a:rPr lang="ru-RU" sz="1600" dirty="0" smtClean="0"/>
              <a:t> </a:t>
            </a:r>
            <a:r>
              <a:rPr lang="ru-RU" sz="1600" dirty="0"/>
              <a:t>рамках российской институционально многосекторной модели науки идет </a:t>
            </a:r>
            <a:r>
              <a:rPr lang="ru-RU" sz="1600" dirty="0" smtClean="0"/>
              <a:t>динамичный </a:t>
            </a:r>
            <a:r>
              <a:rPr lang="ru-RU" sz="1600" dirty="0"/>
              <a:t>процесс перераспределения компетенций между академическими институтами и </a:t>
            </a:r>
            <a:r>
              <a:rPr lang="ru-RU" sz="1600" dirty="0" smtClean="0"/>
              <a:t>университетами: а также между их подразделениями. </a:t>
            </a:r>
            <a:r>
              <a:rPr lang="ru-RU" sz="1700" dirty="0" smtClean="0">
                <a:solidFill>
                  <a:schemeClr val="tx1">
                    <a:lumMod val="85000"/>
                    <a:lumOff val="15000"/>
                  </a:schemeClr>
                </a:solidFill>
                <a:latin typeface="Calibri" pitchFamily="34" charset="0"/>
              </a:rPr>
              <a:t>Требуется стимулировать налаживание новых связей. </a:t>
            </a:r>
          </a:p>
          <a:p>
            <a:pPr indent="457200" algn="just">
              <a:spcBef>
                <a:spcPts val="0"/>
              </a:spcBef>
            </a:pPr>
            <a:r>
              <a:rPr lang="ru-RU" sz="1700" dirty="0">
                <a:solidFill>
                  <a:schemeClr val="tx1">
                    <a:lumMod val="85000"/>
                    <a:lumOff val="15000"/>
                  </a:schemeClr>
                </a:solidFill>
                <a:latin typeface="Calibri" pitchFamily="34" charset="0"/>
              </a:rPr>
              <a:t>С</a:t>
            </a:r>
            <a:r>
              <a:rPr lang="ru-RU" sz="1700" dirty="0" smtClean="0">
                <a:solidFill>
                  <a:schemeClr val="tx1">
                    <a:lumMod val="85000"/>
                    <a:lumOff val="15000"/>
                  </a:schemeClr>
                </a:solidFill>
                <a:latin typeface="Calibri" pitchFamily="34" charset="0"/>
              </a:rPr>
              <a:t>кладываются </a:t>
            </a:r>
            <a:r>
              <a:rPr lang="ru-RU" sz="1700" dirty="0">
                <a:solidFill>
                  <a:schemeClr val="tx1">
                    <a:lumMod val="85000"/>
                    <a:lumOff val="15000"/>
                  </a:schemeClr>
                </a:solidFill>
                <a:latin typeface="Calibri" pitchFamily="34" charset="0"/>
              </a:rPr>
              <a:t>дополнительные предпосылки к расширению взаимодействия передовых компаний и ведущих </a:t>
            </a:r>
            <a:r>
              <a:rPr lang="ru-RU" sz="1700" dirty="0" smtClean="0">
                <a:solidFill>
                  <a:schemeClr val="tx1">
                    <a:lumMod val="85000"/>
                    <a:lumOff val="15000"/>
                  </a:schemeClr>
                </a:solidFill>
                <a:latin typeface="Calibri" pitchFamily="34" charset="0"/>
              </a:rPr>
              <a:t>университетов и научных организаций. </a:t>
            </a:r>
            <a:r>
              <a:rPr lang="ru-RU" sz="1700" dirty="0">
                <a:solidFill>
                  <a:schemeClr val="tx1">
                    <a:lumMod val="85000"/>
                    <a:lumOff val="15000"/>
                  </a:schemeClr>
                </a:solidFill>
                <a:latin typeface="Calibri" pitchFamily="34" charset="0"/>
              </a:rPr>
              <a:t>В условиях ускорения технологических изменений, трансформации моделей организации бизнеса усиливается запрос компаний на радикальные изменения, на новые технологии, на более ранее вовлечение молодых в инновационную деятельность, на новые навыки и компетенции, а главное - на новую культуру инноваций и ведения бизнеса. </a:t>
            </a:r>
            <a:endParaRPr lang="ru-RU" sz="1700" dirty="0" smtClean="0">
              <a:solidFill>
                <a:schemeClr val="tx1">
                  <a:lumMod val="85000"/>
                  <a:lumOff val="15000"/>
                </a:schemeClr>
              </a:solidFill>
              <a:latin typeface="Calibri" pitchFamily="34" charset="0"/>
            </a:endParaRPr>
          </a:p>
          <a:p>
            <a:pPr indent="457200" algn="just">
              <a:spcBef>
                <a:spcPts val="0"/>
              </a:spcBef>
            </a:pPr>
            <a:r>
              <a:rPr lang="ru-RU" sz="1700" dirty="0" smtClean="0">
                <a:solidFill>
                  <a:schemeClr val="tx1">
                    <a:lumMod val="85000"/>
                    <a:lumOff val="15000"/>
                  </a:schemeClr>
                </a:solidFill>
                <a:latin typeface="Calibri" pitchFamily="34" charset="0"/>
              </a:rPr>
              <a:t>Есть </a:t>
            </a:r>
            <a:r>
              <a:rPr lang="ru-RU" sz="1700" dirty="0">
                <a:solidFill>
                  <a:schemeClr val="tx1">
                    <a:lumMod val="85000"/>
                    <a:lumOff val="15000"/>
                  </a:schemeClr>
                </a:solidFill>
                <a:latin typeface="Calibri" pitchFamily="34" charset="0"/>
              </a:rPr>
              <a:t>и встречное движение: с ужесточением глобальной конкуренции в исследовательской сфере, повышением мобильности </a:t>
            </a:r>
            <a:r>
              <a:rPr lang="ru-RU" sz="1700" dirty="0" smtClean="0">
                <a:solidFill>
                  <a:schemeClr val="tx1">
                    <a:lumMod val="85000"/>
                    <a:lumOff val="15000"/>
                  </a:schemeClr>
                </a:solidFill>
                <a:latin typeface="Calibri" pitchFamily="34" charset="0"/>
              </a:rPr>
              <a:t>ученых взаимодействие </a:t>
            </a:r>
            <a:r>
              <a:rPr lang="ru-RU" sz="1700" dirty="0">
                <a:solidFill>
                  <a:schemeClr val="tx1">
                    <a:lumMod val="85000"/>
                    <a:lumOff val="15000"/>
                  </a:schemeClr>
                </a:solidFill>
                <a:latin typeface="Calibri" pitchFamily="34" charset="0"/>
              </a:rPr>
              <a:t>с бизнесом для ведущих </a:t>
            </a:r>
            <a:r>
              <a:rPr lang="ru-RU" sz="1700" dirty="0" smtClean="0">
                <a:solidFill>
                  <a:schemeClr val="tx1">
                    <a:lumMod val="85000"/>
                    <a:lumOff val="15000"/>
                  </a:schemeClr>
                </a:solidFill>
                <a:latin typeface="Calibri" pitchFamily="34" charset="0"/>
              </a:rPr>
              <a:t>исследовательских организаций – </a:t>
            </a:r>
            <a:r>
              <a:rPr lang="ru-RU" sz="1700" dirty="0">
                <a:solidFill>
                  <a:schemeClr val="tx1">
                    <a:lumMod val="85000"/>
                    <a:lumOff val="15000"/>
                  </a:schemeClr>
                </a:solidFill>
                <a:latin typeface="Calibri" pitchFamily="34" charset="0"/>
              </a:rPr>
              <a:t>это стратегический путь повышения конкурентоспособности и, возможно, формирования новой собственной ниши. </a:t>
            </a:r>
          </a:p>
        </p:txBody>
      </p:sp>
      <p:sp>
        <p:nvSpPr>
          <p:cNvPr id="7" name="Прямоугольник 6"/>
          <p:cNvSpPr/>
          <p:nvPr/>
        </p:nvSpPr>
        <p:spPr>
          <a:xfrm>
            <a:off x="0" y="-357214"/>
            <a:ext cx="9144000" cy="64294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   Выводы (1)</a:t>
            </a:r>
            <a:endParaRPr lang="ru-RU"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155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14282" y="428604"/>
            <a:ext cx="8568382" cy="6109364"/>
          </a:xfrm>
          <a:prstGeom prst="rect">
            <a:avLst/>
          </a:prstGeom>
        </p:spPr>
        <p:txBody>
          <a:bodyPr wrap="square">
            <a:spAutoFit/>
          </a:bodyPr>
          <a:lstStyle/>
          <a:p>
            <a:pPr indent="457200" algn="just">
              <a:spcBef>
                <a:spcPts val="0"/>
              </a:spcBef>
            </a:pPr>
            <a:r>
              <a:rPr lang="ru-RU" sz="1700" dirty="0" smtClean="0">
                <a:solidFill>
                  <a:schemeClr val="tx1">
                    <a:lumMod val="85000"/>
                    <a:lumOff val="15000"/>
                  </a:schemeClr>
                </a:solidFill>
                <a:latin typeface="Calibri" pitchFamily="34" charset="0"/>
              </a:rPr>
              <a:t>При обилии и разнообразии применяемых государством инструментов стимулирования научно-производственной кооперации достигнутые результаты являются достаточно скромными и «локальными»:</a:t>
            </a:r>
          </a:p>
          <a:p>
            <a:pPr marL="266700" indent="457200" algn="just">
              <a:spcBef>
                <a:spcPts val="0"/>
              </a:spcBef>
              <a:buFont typeface="Wingdings" pitchFamily="2" charset="2"/>
              <a:buChar char="§"/>
            </a:pPr>
            <a:r>
              <a:rPr lang="ru-RU" sz="1700" dirty="0" smtClean="0">
                <a:solidFill>
                  <a:schemeClr val="tx1">
                    <a:lumMod val="85000"/>
                    <a:lumOff val="15000"/>
                  </a:schemeClr>
                </a:solidFill>
                <a:latin typeface="Calibri" pitchFamily="34" charset="0"/>
              </a:rPr>
              <a:t>отсутствует заметный прогресс на уровне </a:t>
            </a:r>
            <a:r>
              <a:rPr lang="ru-RU" sz="1700" dirty="0" err="1" smtClean="0">
                <a:solidFill>
                  <a:schemeClr val="tx1">
                    <a:lumMod val="85000"/>
                    <a:lumOff val="15000"/>
                  </a:schemeClr>
                </a:solidFill>
                <a:latin typeface="Calibri" pitchFamily="34" charset="0"/>
              </a:rPr>
              <a:t>макропоказателей</a:t>
            </a:r>
            <a:r>
              <a:rPr lang="ru-RU" sz="1700" dirty="0" smtClean="0">
                <a:solidFill>
                  <a:schemeClr val="tx1">
                    <a:lumMod val="85000"/>
                    <a:lumOff val="15000"/>
                  </a:schemeClr>
                </a:solidFill>
                <a:latin typeface="Calibri" pitchFamily="34" charset="0"/>
              </a:rPr>
              <a:t>;</a:t>
            </a:r>
          </a:p>
          <a:p>
            <a:pPr marL="266700" indent="457200" algn="just">
              <a:spcBef>
                <a:spcPts val="0"/>
              </a:spcBef>
              <a:buFont typeface="Wingdings" pitchFamily="2" charset="2"/>
              <a:buChar char="§"/>
            </a:pPr>
            <a:r>
              <a:rPr lang="ru-RU" sz="1700" dirty="0" smtClean="0">
                <a:solidFill>
                  <a:schemeClr val="tx1">
                    <a:lumMod val="85000"/>
                    <a:lumOff val="15000"/>
                  </a:schemeClr>
                </a:solidFill>
                <a:latin typeface="Calibri" pitchFamily="34" charset="0"/>
              </a:rPr>
              <a:t>круг основных бенефициаров поддержки весьма узок (не более нескольких десятков компаний, научных организаций и вузов), наблюдается сильный «эффект Матфея», новые инструменты поддержки «поглощаются» традиционными получателями;</a:t>
            </a:r>
          </a:p>
          <a:p>
            <a:pPr marL="266700" indent="457200" algn="just">
              <a:spcBef>
                <a:spcPts val="0"/>
              </a:spcBef>
              <a:buFont typeface="Wingdings" pitchFamily="2" charset="2"/>
              <a:buChar char="§"/>
            </a:pPr>
            <a:r>
              <a:rPr lang="ru-RU" sz="1700" dirty="0" smtClean="0">
                <a:solidFill>
                  <a:schemeClr val="tx1">
                    <a:lumMod val="85000"/>
                    <a:lumOff val="15000"/>
                  </a:schemeClr>
                </a:solidFill>
                <a:latin typeface="Calibri" pitchFamily="34" charset="0"/>
              </a:rPr>
              <a:t>поддержка зачастую приводит не к созданию новых, а к «</a:t>
            </a:r>
            <a:r>
              <a:rPr lang="ru-RU" sz="1700" dirty="0" err="1" smtClean="0">
                <a:solidFill>
                  <a:schemeClr val="tx1">
                    <a:lumMod val="85000"/>
                    <a:lumOff val="15000"/>
                  </a:schemeClr>
                </a:solidFill>
                <a:latin typeface="Calibri" pitchFamily="34" charset="0"/>
              </a:rPr>
              <a:t>докапитализации</a:t>
            </a:r>
            <a:r>
              <a:rPr lang="ru-RU" sz="1700" dirty="0" smtClean="0">
                <a:solidFill>
                  <a:schemeClr val="tx1">
                    <a:lumMod val="85000"/>
                    <a:lumOff val="15000"/>
                  </a:schemeClr>
                </a:solidFill>
                <a:latin typeface="Calibri" pitchFamily="34" charset="0"/>
              </a:rPr>
              <a:t>» существующих связей и партнерств.</a:t>
            </a:r>
          </a:p>
          <a:p>
            <a:pPr indent="457200" algn="just">
              <a:spcBef>
                <a:spcPts val="0"/>
              </a:spcBef>
            </a:pPr>
            <a:r>
              <a:rPr lang="ru-RU" sz="1700" dirty="0" smtClean="0">
                <a:solidFill>
                  <a:schemeClr val="tx1">
                    <a:lumMod val="85000"/>
                    <a:lumOff val="15000"/>
                  </a:schemeClr>
                </a:solidFill>
                <a:latin typeface="Calibri" pitchFamily="34" charset="0"/>
              </a:rPr>
              <a:t>Государственная </a:t>
            </a:r>
            <a:r>
              <a:rPr lang="ru-RU" sz="1700" dirty="0">
                <a:solidFill>
                  <a:schemeClr val="tx1">
                    <a:lumMod val="85000"/>
                    <a:lumOff val="15000"/>
                  </a:schemeClr>
                </a:solidFill>
                <a:latin typeface="Calibri" pitchFamily="34" charset="0"/>
              </a:rPr>
              <a:t>поддержка взаимодействия науки и бизнеса в большей степени затрагивает крупных игроков с каждой стороны, которые, как правило, и без того давно и успешно взаимодействуют друг с другом. </a:t>
            </a:r>
            <a:endParaRPr lang="ru-RU" sz="1700" dirty="0" smtClean="0">
              <a:solidFill>
                <a:schemeClr val="tx1">
                  <a:lumMod val="85000"/>
                  <a:lumOff val="15000"/>
                </a:schemeClr>
              </a:solidFill>
              <a:latin typeface="Calibri" pitchFamily="34" charset="0"/>
            </a:endParaRPr>
          </a:p>
          <a:p>
            <a:pPr indent="457200" algn="just">
              <a:spcBef>
                <a:spcPts val="0"/>
              </a:spcBef>
            </a:pPr>
            <a:r>
              <a:rPr lang="ru-RU" sz="1700" dirty="0" smtClean="0">
                <a:solidFill>
                  <a:schemeClr val="tx1">
                    <a:lumMod val="85000"/>
                    <a:lumOff val="15000"/>
                  </a:schemeClr>
                </a:solidFill>
                <a:latin typeface="Calibri" pitchFamily="34" charset="0"/>
              </a:rPr>
              <a:t>В </a:t>
            </a:r>
            <a:r>
              <a:rPr lang="ru-RU" sz="1700" dirty="0">
                <a:solidFill>
                  <a:schemeClr val="tx1">
                    <a:lumMod val="85000"/>
                    <a:lumOff val="15000"/>
                  </a:schemeClr>
                </a:solidFill>
                <a:latin typeface="Calibri" pitchFamily="34" charset="0"/>
              </a:rPr>
              <a:t>рамках реализуемых мер государственного стимулирования прослеживается акцент на развитии институционального взаимодействия науки и бизнеса, сторонами которого являются предприятия и организации. Д</a:t>
            </a:r>
            <a:r>
              <a:rPr lang="ru-RU" sz="1700" dirty="0" smtClean="0">
                <a:solidFill>
                  <a:schemeClr val="tx1">
                    <a:lumMod val="85000"/>
                    <a:lumOff val="15000"/>
                  </a:schemeClr>
                </a:solidFill>
                <a:latin typeface="Calibri" pitchFamily="34" charset="0"/>
              </a:rPr>
              <a:t>ля </a:t>
            </a:r>
            <a:r>
              <a:rPr lang="ru-RU" sz="1700" dirty="0">
                <a:solidFill>
                  <a:schemeClr val="tx1">
                    <a:lumMod val="85000"/>
                    <a:lumOff val="15000"/>
                  </a:schemeClr>
                </a:solidFill>
                <a:latin typeface="Calibri" pitchFamily="34" charset="0"/>
              </a:rPr>
              <a:t>расширения кооперации, создания новых партнерств, обеспечения сетевого характера взаимодействия и, наконец, повышения гибкости всей системы кооперационных связей важно развивать связи и взаимоотношения науки и бизнеса на уровне отдельных коллективов</a:t>
            </a:r>
            <a:r>
              <a:rPr lang="ru-RU" sz="1700" dirty="0" smtClean="0">
                <a:solidFill>
                  <a:schemeClr val="tx1">
                    <a:lumMod val="85000"/>
                    <a:lumOff val="15000"/>
                  </a:schemeClr>
                </a:solidFill>
                <a:latin typeface="Calibri" pitchFamily="34" charset="0"/>
              </a:rPr>
              <a:t>.</a:t>
            </a:r>
            <a:endParaRPr lang="ru-RU" sz="1700" dirty="0">
              <a:solidFill>
                <a:schemeClr val="tx1">
                  <a:lumMod val="85000"/>
                  <a:lumOff val="15000"/>
                </a:schemeClr>
              </a:solidFill>
              <a:latin typeface="Calibri" pitchFamily="34" charset="0"/>
            </a:endParaRPr>
          </a:p>
          <a:p>
            <a:pPr indent="457200" algn="just">
              <a:spcBef>
                <a:spcPts val="0"/>
              </a:spcBef>
            </a:pPr>
            <a:r>
              <a:rPr lang="ru-RU" sz="1700" dirty="0" smtClean="0">
                <a:solidFill>
                  <a:schemeClr val="tx1">
                    <a:lumMod val="85000"/>
                    <a:lumOff val="15000"/>
                  </a:schemeClr>
                </a:solidFill>
                <a:latin typeface="Calibri" pitchFamily="34" charset="0"/>
              </a:rPr>
              <a:t>Необходима специальная поддержка по «улавливанию» нового спроса со стороны динамично растущих средних инновационных фирм.</a:t>
            </a:r>
          </a:p>
          <a:p>
            <a:pPr indent="457200" algn="just">
              <a:spcBef>
                <a:spcPts val="0"/>
              </a:spcBef>
            </a:pPr>
            <a:r>
              <a:rPr lang="ru-RU" sz="1700" dirty="0" smtClean="0">
                <a:solidFill>
                  <a:schemeClr val="tx1">
                    <a:lumMod val="85000"/>
                    <a:lumOff val="15000"/>
                  </a:schemeClr>
                </a:solidFill>
                <a:latin typeface="Calibri" pitchFamily="34" charset="0"/>
              </a:rPr>
              <a:t>При определении инструментов поддержки важно учитывать их поведенческий потенциал.</a:t>
            </a:r>
            <a:endParaRPr lang="ru-RU" sz="1700" dirty="0">
              <a:solidFill>
                <a:schemeClr val="tx1">
                  <a:lumMod val="85000"/>
                  <a:lumOff val="15000"/>
                </a:schemeClr>
              </a:solidFill>
              <a:latin typeface="Calibri" pitchFamily="34" charset="0"/>
            </a:endParaRPr>
          </a:p>
        </p:txBody>
      </p:sp>
      <p:sp>
        <p:nvSpPr>
          <p:cNvPr id="7" name="Прямоугольник 6"/>
          <p:cNvSpPr/>
          <p:nvPr/>
        </p:nvSpPr>
        <p:spPr>
          <a:xfrm>
            <a:off x="0" y="-321471"/>
            <a:ext cx="9144000" cy="64294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   </a:t>
            </a:r>
            <a:r>
              <a:rPr lang="ru-RU" sz="2800" b="1" smtClean="0">
                <a:solidFill>
                  <a:schemeClr val="bg1"/>
                </a:solidFill>
                <a:effectLst>
                  <a:outerShdw blurRad="38100" dist="38100" dir="2700000" algn="tl">
                    <a:srgbClr val="000000">
                      <a:alpha val="43137"/>
                    </a:srgbClr>
                  </a:outerShdw>
                </a:effectLst>
              </a:rPr>
              <a:t>Выводы (2)</a:t>
            </a:r>
            <a:endParaRPr lang="ru-RU"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42844" y="333162"/>
            <a:ext cx="9001156" cy="6524866"/>
          </a:xfrm>
          <a:prstGeom prst="rect">
            <a:avLst/>
          </a:prstGeom>
        </p:spPr>
        <p:txBody>
          <a:bodyPr wrap="square">
            <a:spAutoFit/>
          </a:bodyPr>
          <a:lstStyle/>
          <a:p>
            <a:pPr marL="85725" indent="-85725"/>
            <a:r>
              <a:rPr lang="ru-RU" sz="1100" dirty="0" err="1" smtClean="0"/>
              <a:t>Дежина</a:t>
            </a:r>
            <a:r>
              <a:rPr lang="ru-RU" sz="1100" dirty="0" smtClean="0"/>
              <a:t> И., Киселева В. 2007. «Тройная спираль» в инновационной системе России. Вопросы экономики, № 12.</a:t>
            </a:r>
          </a:p>
          <a:p>
            <a:pPr marL="85725" indent="-85725"/>
            <a:r>
              <a:rPr lang="ru-RU" sz="1100" dirty="0" err="1" smtClean="0"/>
              <a:t>Симачев</a:t>
            </a:r>
            <a:r>
              <a:rPr lang="ru-RU" sz="1100" dirty="0" smtClean="0"/>
              <a:t> Ю., </a:t>
            </a:r>
            <a:r>
              <a:rPr lang="ru-RU" sz="1100" dirty="0" err="1" smtClean="0"/>
              <a:t>Кузык</a:t>
            </a:r>
            <a:r>
              <a:rPr lang="ru-RU" sz="1100" dirty="0" smtClean="0"/>
              <a:t> М., </a:t>
            </a:r>
            <a:r>
              <a:rPr lang="ru-RU" sz="1100" dirty="0" err="1" smtClean="0"/>
              <a:t>Фейгина</a:t>
            </a:r>
            <a:r>
              <a:rPr lang="ru-RU" sz="1100" dirty="0" smtClean="0"/>
              <a:t> В. 2014. Взаимодействие российских компаний и исследовательских организаций в проведении НИОКР: третий не лишний? Вопросы экономики, №7: 4–34.</a:t>
            </a:r>
          </a:p>
          <a:p>
            <a:pPr marL="85725" indent="-85725"/>
            <a:r>
              <a:rPr lang="en-US" sz="1100" dirty="0" err="1" smtClean="0"/>
              <a:t>Amara</a:t>
            </a:r>
            <a:r>
              <a:rPr lang="en-US" sz="1100" dirty="0" smtClean="0"/>
              <a:t>, N., Landry, R. 2005. Sources of Information as Determinants of Novelty of Innovation in Manufacturing Firms: Evidence from the 1999 Statistics Canada Innovation Survey. </a:t>
            </a:r>
            <a:r>
              <a:rPr lang="en-US" sz="1100" dirty="0" err="1" smtClean="0"/>
              <a:t>Technovation</a:t>
            </a:r>
            <a:r>
              <a:rPr lang="en-US" sz="1100" dirty="0" smtClean="0"/>
              <a:t> 25, </a:t>
            </a:r>
            <a:r>
              <a:rPr lang="ru-RU" sz="1100" dirty="0" err="1" smtClean="0"/>
              <a:t>рр</a:t>
            </a:r>
            <a:r>
              <a:rPr lang="en-US" sz="1100" dirty="0" smtClean="0"/>
              <a:t>. 245–259.</a:t>
            </a:r>
            <a:endParaRPr lang="ru-RU" sz="1100" dirty="0" smtClean="0"/>
          </a:p>
          <a:p>
            <a:pPr marL="85725" indent="-85725"/>
            <a:r>
              <a:rPr lang="en-US" sz="1100" dirty="0" err="1" smtClean="0"/>
              <a:t>Baghana</a:t>
            </a:r>
            <a:r>
              <a:rPr lang="en-US" sz="1100" dirty="0" smtClean="0"/>
              <a:t>, R. 2010. Public R&amp;D Subsidies and Productivity: Evidence from firm level data in Quebec. UNU-MERIT Working Papers, № 55.</a:t>
            </a:r>
            <a:endParaRPr lang="ru-RU" sz="1100" dirty="0" smtClean="0"/>
          </a:p>
          <a:p>
            <a:pPr marL="85725" indent="-85725"/>
            <a:r>
              <a:rPr lang="en-US" sz="1100" dirty="0" err="1" smtClean="0"/>
              <a:t>Bodas</a:t>
            </a:r>
            <a:r>
              <a:rPr lang="en-US" sz="1100" dirty="0" smtClean="0"/>
              <a:t> </a:t>
            </a:r>
            <a:r>
              <a:rPr lang="en-US" sz="1100" dirty="0" err="1" smtClean="0"/>
              <a:t>Freitas</a:t>
            </a:r>
            <a:r>
              <a:rPr lang="en-US" sz="1100" dirty="0" smtClean="0"/>
              <a:t>, I. M., </a:t>
            </a:r>
            <a:r>
              <a:rPr lang="en-US" sz="1100" dirty="0" err="1" smtClean="0"/>
              <a:t>Verspagen</a:t>
            </a:r>
            <a:r>
              <a:rPr lang="en-US" sz="1100" dirty="0" smtClean="0"/>
              <a:t>, B. 2009. The Motivations, Organization and Outcomes of University-Industry Interaction in the Netherlands. UNU-MERIT Working Papers. No 2009-011.</a:t>
            </a:r>
            <a:endParaRPr lang="ru-RU" sz="1100" dirty="0" smtClean="0"/>
          </a:p>
          <a:p>
            <a:pPr marL="85725" indent="-85725"/>
            <a:r>
              <a:rPr lang="en-US" sz="1100" dirty="0" err="1" smtClean="0"/>
              <a:t>Busom</a:t>
            </a:r>
            <a:r>
              <a:rPr lang="en-US" sz="1100" dirty="0" smtClean="0"/>
              <a:t>, I., Fernandez </a:t>
            </a:r>
            <a:r>
              <a:rPr lang="en-US" sz="1100" dirty="0" err="1" smtClean="0"/>
              <a:t>Ribas</a:t>
            </a:r>
            <a:r>
              <a:rPr lang="en-US" sz="1100" dirty="0" smtClean="0"/>
              <a:t>, A. 2008. The impact of firm participation in R&amp;D </a:t>
            </a:r>
            <a:r>
              <a:rPr lang="en-US" sz="1100" dirty="0" err="1" smtClean="0"/>
              <a:t>programmes</a:t>
            </a:r>
            <a:r>
              <a:rPr lang="en-US" sz="1100" dirty="0" smtClean="0"/>
              <a:t> on R&amp;D partnerships. Research Policy, 37(2), pp. 240–257.</a:t>
            </a:r>
            <a:endParaRPr lang="ru-RU" sz="1100" dirty="0" smtClean="0"/>
          </a:p>
          <a:p>
            <a:pPr marL="85725" indent="-85725"/>
            <a:r>
              <a:rPr lang="en-US" sz="1100" dirty="0" err="1" smtClean="0"/>
              <a:t>Caloffi</a:t>
            </a:r>
            <a:r>
              <a:rPr lang="en-US" sz="1100" dirty="0" smtClean="0"/>
              <a:t>, A., </a:t>
            </a:r>
            <a:r>
              <a:rPr lang="en-US" sz="1100" dirty="0" err="1" smtClean="0"/>
              <a:t>Mariani</a:t>
            </a:r>
            <a:r>
              <a:rPr lang="en-US" sz="1100" dirty="0" smtClean="0"/>
              <a:t>, M., Rossi, F., Russo, M. 2016. R&amp;D collaboration policies: are they really able to promote networking? Open Evaluation 2016, Vienna, 24-25 November 2016.</a:t>
            </a:r>
            <a:endParaRPr lang="ru-RU" sz="1100" dirty="0" smtClean="0"/>
          </a:p>
          <a:p>
            <a:pPr marL="85725" indent="-85725"/>
            <a:r>
              <a:rPr lang="en-US" sz="1100" dirty="0" err="1" smtClean="0"/>
              <a:t>Caloghirou</a:t>
            </a:r>
            <a:r>
              <a:rPr lang="en-US" sz="1100" dirty="0" smtClean="0"/>
              <a:t>, Y., </a:t>
            </a:r>
            <a:r>
              <a:rPr lang="en-US" sz="1100" dirty="0" err="1" smtClean="0"/>
              <a:t>Kastelli</a:t>
            </a:r>
            <a:r>
              <a:rPr lang="en-US" sz="1100" dirty="0" smtClean="0"/>
              <a:t>, I., </a:t>
            </a:r>
            <a:r>
              <a:rPr lang="en-US" sz="1100" dirty="0" err="1" smtClean="0"/>
              <a:t>Tsakanikas</a:t>
            </a:r>
            <a:r>
              <a:rPr lang="en-US" sz="1100" dirty="0" smtClean="0"/>
              <a:t>, A. 2004. Internal capabilities and external knowledge sources: complements or substitutes for innovative performance? </a:t>
            </a:r>
            <a:r>
              <a:rPr lang="en-US" sz="1100" dirty="0" err="1" smtClean="0"/>
              <a:t>Technovation</a:t>
            </a:r>
            <a:r>
              <a:rPr lang="en-US" sz="1100" dirty="0" smtClean="0"/>
              <a:t> 24(1): 29–39.</a:t>
            </a:r>
            <a:endParaRPr lang="ru-RU" sz="1100" dirty="0" smtClean="0"/>
          </a:p>
          <a:p>
            <a:pPr marL="85725" indent="-85725"/>
            <a:r>
              <a:rPr lang="en-US" sz="1100" dirty="0" err="1" smtClean="0"/>
              <a:t>Caloghirou</a:t>
            </a:r>
            <a:r>
              <a:rPr lang="en-US" sz="1100" dirty="0" smtClean="0"/>
              <a:t>, Y., </a:t>
            </a:r>
            <a:r>
              <a:rPr lang="en-US" sz="1100" dirty="0" err="1" smtClean="0"/>
              <a:t>Tsakanikas</a:t>
            </a:r>
            <a:r>
              <a:rPr lang="en-US" sz="1100" dirty="0" smtClean="0"/>
              <a:t>, A., </a:t>
            </a:r>
            <a:r>
              <a:rPr lang="en-US" sz="1100" dirty="0" err="1" smtClean="0"/>
              <a:t>Vonortas</a:t>
            </a:r>
            <a:r>
              <a:rPr lang="en-US" sz="1100" dirty="0" smtClean="0"/>
              <a:t>, N.S., 2001. University–industry cooperation in the context of the European framework </a:t>
            </a:r>
            <a:r>
              <a:rPr lang="en-US" sz="1100" dirty="0" err="1" smtClean="0"/>
              <a:t>programmes</a:t>
            </a:r>
            <a:r>
              <a:rPr lang="en-US" sz="1100" dirty="0" smtClean="0"/>
              <a:t>. Journal of Technology Transfer 26(1-2): 153–161.</a:t>
            </a:r>
            <a:endParaRPr lang="ru-RU" sz="1100" dirty="0" smtClean="0"/>
          </a:p>
          <a:p>
            <a:pPr marL="85725" indent="-85725"/>
            <a:r>
              <a:rPr lang="en-US" sz="1100" dirty="0" err="1" smtClean="0"/>
              <a:t>Cantner</a:t>
            </a:r>
            <a:r>
              <a:rPr lang="en-US" sz="1100" dirty="0" smtClean="0"/>
              <a:t> U., </a:t>
            </a:r>
            <a:r>
              <a:rPr lang="en-US" sz="1100" dirty="0" err="1" smtClean="0"/>
              <a:t>Kösters</a:t>
            </a:r>
            <a:r>
              <a:rPr lang="en-US" sz="1100" dirty="0" smtClean="0"/>
              <a:t> S., 2015. Public R&amp;D support for newly founded firms – effects on patent activity and employment growth. Journal of Innovation Economics &amp; Management, 2015/1(№ 16).</a:t>
            </a:r>
            <a:endParaRPr lang="ru-RU" sz="1100" dirty="0" smtClean="0"/>
          </a:p>
          <a:p>
            <a:pPr marL="85725" indent="-85725"/>
            <a:r>
              <a:rPr lang="en-US" sz="1100" dirty="0" err="1" smtClean="0"/>
              <a:t>Georghiou</a:t>
            </a:r>
            <a:r>
              <a:rPr lang="en-US" sz="1100" dirty="0" smtClean="0"/>
              <a:t>, L., </a:t>
            </a:r>
            <a:r>
              <a:rPr lang="en-US" sz="1100" dirty="0" err="1" smtClean="0"/>
              <a:t>Malik</a:t>
            </a:r>
            <a:r>
              <a:rPr lang="en-US" sz="1100" dirty="0" smtClean="0"/>
              <a:t>, </a:t>
            </a:r>
            <a:r>
              <a:rPr lang="en-US" sz="1100" dirty="0" err="1" smtClean="0"/>
              <a:t>K.,Cameron</a:t>
            </a:r>
            <a:r>
              <a:rPr lang="en-US" sz="1100" dirty="0" smtClean="0"/>
              <a:t> H. 2005. DTI Exploratory study on </a:t>
            </a:r>
            <a:r>
              <a:rPr lang="en-US" sz="1100" dirty="0" err="1" smtClean="0"/>
              <a:t>behaviouraladditionality</a:t>
            </a:r>
            <a:r>
              <a:rPr lang="en-US" sz="1100" dirty="0" smtClean="0"/>
              <a:t>. PREST,  Manchester Business School and University of Manchester.</a:t>
            </a:r>
            <a:endParaRPr lang="ru-RU" sz="1100" dirty="0" smtClean="0"/>
          </a:p>
          <a:p>
            <a:pPr marL="85725" indent="-85725"/>
            <a:r>
              <a:rPr lang="en-US" sz="1100" dirty="0" smtClean="0"/>
              <a:t>Cohen, W., </a:t>
            </a:r>
            <a:r>
              <a:rPr lang="en-US" sz="1100" dirty="0" err="1" smtClean="0"/>
              <a:t>Levinthal</a:t>
            </a:r>
            <a:r>
              <a:rPr lang="en-US" sz="1100" dirty="0" smtClean="0"/>
              <a:t>, D. A. 1990. Absorptive Capacity: A New Perspective on Learning and Innovation. Administrative Science Quarterly, 35(1), pp. 128–152.</a:t>
            </a:r>
            <a:endParaRPr lang="ru-RU" sz="1100" dirty="0" smtClean="0"/>
          </a:p>
          <a:p>
            <a:pPr marL="85725" indent="-85725"/>
            <a:r>
              <a:rPr lang="en-US" sz="1100" dirty="0" err="1" smtClean="0"/>
              <a:t>Crespi</a:t>
            </a:r>
            <a:r>
              <a:rPr lang="en-US" sz="1100" dirty="0" smtClean="0"/>
              <a:t> G., </a:t>
            </a:r>
            <a:r>
              <a:rPr lang="en-US" sz="1100" dirty="0" err="1" smtClean="0"/>
              <a:t>Maffiolly</a:t>
            </a:r>
            <a:r>
              <a:rPr lang="en-US" sz="1100" dirty="0" smtClean="0"/>
              <a:t> A., Melendez M. 2011. Public Support to Innovation: the Colombian COLCIENCIAS’ Experience. Technical Notes IDB-TN-264. Inter-American Development Bank. URL: http://www.iadb.org/wmsfiles/products/publications/documents/35940030.pdf</a:t>
            </a:r>
            <a:endParaRPr lang="ru-RU" sz="1100" dirty="0" smtClean="0"/>
          </a:p>
          <a:p>
            <a:pPr marL="85725" indent="-85725"/>
            <a:r>
              <a:rPr lang="en-US" sz="1100" dirty="0" err="1" smtClean="0"/>
              <a:t>D’Este</a:t>
            </a:r>
            <a:r>
              <a:rPr lang="en-US" sz="1100" dirty="0" smtClean="0"/>
              <a:t>, P., </a:t>
            </a:r>
            <a:r>
              <a:rPr lang="en-US" sz="1100" dirty="0" err="1" smtClean="0"/>
              <a:t>Perkmann</a:t>
            </a:r>
            <a:r>
              <a:rPr lang="en-US" sz="1100" dirty="0" smtClean="0"/>
              <a:t> M. 2011. Why do academics engage with industry? The entrepreneurial university and individual motivations. The Journal of Technology Transfer, 36(3), pp. 316–339.</a:t>
            </a:r>
            <a:endParaRPr lang="ru-RU" sz="1100" dirty="0" smtClean="0"/>
          </a:p>
          <a:p>
            <a:pPr marL="85725" indent="-85725"/>
            <a:r>
              <a:rPr lang="en-US" sz="1100" dirty="0" err="1" smtClean="0"/>
              <a:t>Edquist</a:t>
            </a:r>
            <a:r>
              <a:rPr lang="en-US" sz="1100" dirty="0" smtClean="0"/>
              <a:t>, C. 1997. System of Innovation Approaches – Their Emergence and Characteristics. In: C. </a:t>
            </a:r>
            <a:r>
              <a:rPr lang="en-US" sz="1100" dirty="0" err="1" smtClean="0"/>
              <a:t>Edquist</a:t>
            </a:r>
            <a:r>
              <a:rPr lang="en-US" sz="1100" dirty="0" smtClean="0"/>
              <a:t> (Ed.).  System of Innovation. Technologies, Institutions and Organizations.  L.: Pinter/</a:t>
            </a:r>
            <a:r>
              <a:rPr lang="en-US" sz="1100" dirty="0" err="1" smtClean="0"/>
              <a:t>Cassell</a:t>
            </a:r>
            <a:r>
              <a:rPr lang="en-US" sz="1100" dirty="0" smtClean="0"/>
              <a:t>, pp. 1-35. </a:t>
            </a:r>
            <a:endParaRPr lang="ru-RU" sz="1100" dirty="0" smtClean="0"/>
          </a:p>
          <a:p>
            <a:pPr marL="85725" indent="-85725"/>
            <a:r>
              <a:rPr lang="en-US" sz="1100" dirty="0" err="1" smtClean="0"/>
              <a:t>Etzkowitz</a:t>
            </a:r>
            <a:r>
              <a:rPr lang="en-US" sz="1100" dirty="0" smtClean="0"/>
              <a:t>, H., </a:t>
            </a:r>
            <a:r>
              <a:rPr lang="en-US" sz="1100" dirty="0" err="1" smtClean="0"/>
              <a:t>Leydesdorff</a:t>
            </a:r>
            <a:r>
              <a:rPr lang="en-US" sz="1100" dirty="0" smtClean="0"/>
              <a:t>, L. 2000. The Dynamic of Innovations: from National System and "Mode 2" to a Triple Helix of University-Industry-Government Relations. Research Policy, 29, pp. 109-129. </a:t>
            </a:r>
            <a:endParaRPr lang="ru-RU" sz="1100" dirty="0" smtClean="0"/>
          </a:p>
          <a:p>
            <a:pPr marL="85725" indent="-85725"/>
            <a:r>
              <a:rPr lang="en-US" sz="1100" dirty="0" smtClean="0"/>
              <a:t>Falk, R. 2007. Measuring the effects of public support schemes on Firms innovation activities. Research Policy,  36(5), pp.665–679.</a:t>
            </a:r>
            <a:endParaRPr lang="ru-RU" sz="1100" dirty="0" smtClean="0"/>
          </a:p>
          <a:p>
            <a:pPr marL="85725" indent="-85725"/>
            <a:r>
              <a:rPr lang="en-US" sz="1100" dirty="0" err="1" smtClean="0"/>
              <a:t>Fier</a:t>
            </a:r>
            <a:r>
              <a:rPr lang="en-US" sz="1100" dirty="0" smtClean="0"/>
              <a:t>, A., </a:t>
            </a:r>
            <a:r>
              <a:rPr lang="en-US" sz="1100" dirty="0" err="1" smtClean="0"/>
              <a:t>Aschhoff</a:t>
            </a:r>
            <a:r>
              <a:rPr lang="en-US" sz="1100" dirty="0" smtClean="0"/>
              <a:t>, B., </a:t>
            </a:r>
            <a:r>
              <a:rPr lang="en-US" sz="1100" dirty="0" err="1" smtClean="0"/>
              <a:t>Löhlein</a:t>
            </a:r>
            <a:r>
              <a:rPr lang="en-US" sz="1100" dirty="0" smtClean="0"/>
              <a:t>, H. 2006. Detecting </a:t>
            </a:r>
            <a:r>
              <a:rPr lang="en-US" sz="1100" dirty="0" err="1" smtClean="0"/>
              <a:t>Behavioural</a:t>
            </a:r>
            <a:r>
              <a:rPr lang="en-US" sz="1100" dirty="0" smtClean="0"/>
              <a:t> </a:t>
            </a:r>
            <a:r>
              <a:rPr lang="en-US" sz="1100" dirty="0" err="1" smtClean="0"/>
              <a:t>Additionality</a:t>
            </a:r>
            <a:r>
              <a:rPr lang="en-US" sz="1100" dirty="0" smtClean="0"/>
              <a:t>: An Empirical Study on the  Impact of Public R&amp;D Funding on Firms' Cooperative </a:t>
            </a:r>
            <a:r>
              <a:rPr lang="en-US" sz="1100" dirty="0" err="1" smtClean="0"/>
              <a:t>Behaviour</a:t>
            </a:r>
            <a:r>
              <a:rPr lang="en-US" sz="1100" dirty="0" smtClean="0"/>
              <a:t> in Germany. ZEW Discussion Papers, № 06-037. URL: https://www.econstor.eu/bitstream/10419/24229/1/dp06037.pdf</a:t>
            </a:r>
            <a:endParaRPr lang="ru-RU" sz="1100" dirty="0" smtClean="0"/>
          </a:p>
          <a:p>
            <a:pPr marL="85725" indent="-85725"/>
            <a:r>
              <a:rPr lang="en-US" sz="1100" dirty="0" err="1" smtClean="0"/>
              <a:t>Ghani</a:t>
            </a:r>
            <a:r>
              <a:rPr lang="en-US" sz="1100" dirty="0" smtClean="0"/>
              <a:t>, N. 1991. European collaborative research projects. </a:t>
            </a:r>
            <a:r>
              <a:rPr lang="en-US" sz="1100" dirty="0" err="1" smtClean="0"/>
              <a:t>Engeneering</a:t>
            </a:r>
            <a:r>
              <a:rPr lang="en-US" sz="1100" dirty="0" smtClean="0"/>
              <a:t> Management Journal, 1, (2), pp. 63-70.</a:t>
            </a:r>
            <a:endParaRPr lang="ru-RU" sz="1100" dirty="0" smtClean="0"/>
          </a:p>
          <a:p>
            <a:pPr marL="85725" indent="-85725"/>
            <a:r>
              <a:rPr lang="en-US" sz="1100" dirty="0" err="1" smtClean="0"/>
              <a:t>Gok</a:t>
            </a:r>
            <a:r>
              <a:rPr lang="en-US" sz="1100" dirty="0" smtClean="0"/>
              <a:t>, A., </a:t>
            </a:r>
            <a:r>
              <a:rPr lang="en-US" sz="1100" dirty="0" err="1" smtClean="0"/>
              <a:t>Edler</a:t>
            </a:r>
            <a:r>
              <a:rPr lang="en-US" sz="1100" dirty="0" smtClean="0"/>
              <a:t> J. 2011. The Use of </a:t>
            </a:r>
            <a:r>
              <a:rPr lang="en-US" sz="1100" dirty="0" err="1" smtClean="0"/>
              <a:t>Behavioural</a:t>
            </a:r>
            <a:r>
              <a:rPr lang="en-US" sz="1100" dirty="0" smtClean="0"/>
              <a:t> </a:t>
            </a:r>
            <a:r>
              <a:rPr lang="en-US" sz="1100" dirty="0" err="1" smtClean="0"/>
              <a:t>Additionality</a:t>
            </a:r>
            <a:r>
              <a:rPr lang="en-US" sz="1100" dirty="0" smtClean="0"/>
              <a:t> in Innovation Policy-Making. MBS/</a:t>
            </a:r>
            <a:r>
              <a:rPr lang="en-US" sz="1100" dirty="0" err="1" smtClean="0"/>
              <a:t>MIoIR</a:t>
            </a:r>
            <a:r>
              <a:rPr lang="en-US" sz="1100" dirty="0" smtClean="0"/>
              <a:t> Working Paper, № 627, The University of Manchester.</a:t>
            </a:r>
            <a:endParaRPr lang="ru-RU" sz="1100" dirty="0" smtClean="0"/>
          </a:p>
          <a:p>
            <a:pPr marL="85725" indent="-85725"/>
            <a:r>
              <a:rPr lang="en-US" sz="1100" dirty="0" err="1" smtClean="0"/>
              <a:t>Gómez</a:t>
            </a:r>
            <a:r>
              <a:rPr lang="en-US" sz="1100" dirty="0" smtClean="0"/>
              <a:t> , J., Salazar, I.,  Vargas, P. 2016. Sources of Information as Determinants of Product and Process Innovation. </a:t>
            </a:r>
            <a:r>
              <a:rPr lang="en-US" sz="1100" dirty="0" err="1" smtClean="0"/>
              <a:t>PLoS</a:t>
            </a:r>
            <a:r>
              <a:rPr lang="en-US" sz="1100" dirty="0" smtClean="0"/>
              <a:t> One, 11(4).</a:t>
            </a:r>
          </a:p>
        </p:txBody>
      </p:sp>
      <p:sp>
        <p:nvSpPr>
          <p:cNvPr id="7" name="Прямоугольник 6"/>
          <p:cNvSpPr/>
          <p:nvPr/>
        </p:nvSpPr>
        <p:spPr>
          <a:xfrm>
            <a:off x="0" y="-357214"/>
            <a:ext cx="9144000" cy="500066"/>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  Литература (1)</a:t>
            </a:r>
            <a:endParaRPr lang="ru-RU"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42844" y="261725"/>
            <a:ext cx="9001156" cy="6524866"/>
          </a:xfrm>
          <a:prstGeom prst="rect">
            <a:avLst/>
          </a:prstGeom>
        </p:spPr>
        <p:txBody>
          <a:bodyPr wrap="square">
            <a:spAutoFit/>
          </a:bodyPr>
          <a:lstStyle/>
          <a:p>
            <a:pPr marL="85725" indent="-85725"/>
            <a:r>
              <a:rPr lang="en-US" sz="1100" dirty="0" err="1" smtClean="0"/>
              <a:t>Hægeland</a:t>
            </a:r>
            <a:r>
              <a:rPr lang="en-US" sz="1100" dirty="0" smtClean="0"/>
              <a:t>, T., </a:t>
            </a:r>
            <a:r>
              <a:rPr lang="en-US" sz="1100" dirty="0" err="1" smtClean="0"/>
              <a:t>Møen</a:t>
            </a:r>
            <a:r>
              <a:rPr lang="en-US" sz="1100" dirty="0" smtClean="0"/>
              <a:t>, J. 2007. Input </a:t>
            </a:r>
            <a:r>
              <a:rPr lang="en-US" sz="1100" dirty="0" err="1" smtClean="0"/>
              <a:t>additionality</a:t>
            </a:r>
            <a:r>
              <a:rPr lang="en-US" sz="1100" dirty="0" smtClean="0"/>
              <a:t> in the Norwegian R&amp;D tax credit scheme. Statistics Norway Reports,  2007/47. URL: http://www.ssb.no/a/publikasjoner/pdf/rapp_200747/rapp_200747.pdf</a:t>
            </a:r>
            <a:endParaRPr lang="ru-RU" sz="1100" dirty="0" smtClean="0"/>
          </a:p>
          <a:p>
            <a:pPr marL="85725" indent="-85725"/>
            <a:r>
              <a:rPr lang="en-US" sz="1100" dirty="0" smtClean="0"/>
              <a:t>Henderson, R., Jaffe, A., </a:t>
            </a:r>
            <a:r>
              <a:rPr lang="en-US" sz="1100" dirty="0" err="1" smtClean="0"/>
              <a:t>Trajtenberg</a:t>
            </a:r>
            <a:r>
              <a:rPr lang="en-US" sz="1100" dirty="0" smtClean="0"/>
              <a:t>, M. 1998. Universities as a source of commercial technology: A detailed analysis of university patenting. Review of Economic and Statistics 80(1): 119–127.</a:t>
            </a:r>
            <a:endParaRPr lang="ru-RU" sz="1100" dirty="0" smtClean="0"/>
          </a:p>
          <a:p>
            <a:pPr marL="85725" indent="-85725"/>
            <a:r>
              <a:rPr lang="en-US" sz="1100" dirty="0" err="1" smtClean="0"/>
              <a:t>Kodcharat</a:t>
            </a:r>
            <a:r>
              <a:rPr lang="en-US" sz="1100" dirty="0" smtClean="0"/>
              <a:t>, </a:t>
            </a:r>
            <a:r>
              <a:rPr lang="en-US" sz="1100" dirty="0" err="1" smtClean="0"/>
              <a:t>Ya</a:t>
            </a:r>
            <a:r>
              <a:rPr lang="en-US" sz="1100" dirty="0" smtClean="0"/>
              <a:t>., </a:t>
            </a:r>
            <a:r>
              <a:rPr lang="en-US" sz="1100" dirty="0" err="1" smtClean="0"/>
              <a:t>Chaikeaw</a:t>
            </a:r>
            <a:r>
              <a:rPr lang="en-US" sz="1100" dirty="0" smtClean="0"/>
              <a:t>, A. 2012. University and Industrial Sector Collaboration: the Key Factors Affecting Knowledge Transfer. International Journal of Business and Social Science 3(23): 130–137. </a:t>
            </a:r>
            <a:endParaRPr lang="ru-RU" sz="1100" dirty="0" smtClean="0"/>
          </a:p>
          <a:p>
            <a:pPr marL="85725" indent="-85725"/>
            <a:r>
              <a:rPr lang="en-US" sz="1100" dirty="0" err="1" smtClean="0"/>
              <a:t>Laursen</a:t>
            </a:r>
            <a:r>
              <a:rPr lang="en-US" sz="1100" dirty="0" smtClean="0"/>
              <a:t>, K., Salter, M. 2004. Searching high and low: what types of firms use universities as a source of innovation? Research Policy, 33(8), pp. 1201–1215.</a:t>
            </a:r>
            <a:endParaRPr lang="ru-RU" sz="1100" dirty="0" smtClean="0"/>
          </a:p>
          <a:p>
            <a:pPr marL="85725" indent="-85725"/>
            <a:r>
              <a:rPr lang="en-US" sz="1100" dirty="0" smtClean="0"/>
              <a:t>Lee, Y. 2000. The sustainability of university–industry research collaboration: an empirical assessment. Journal of Technology Transfer 25(2): 111–133.</a:t>
            </a:r>
            <a:endParaRPr lang="ru-RU" sz="1100" dirty="0" smtClean="0"/>
          </a:p>
          <a:p>
            <a:pPr marL="85725" indent="-85725"/>
            <a:r>
              <a:rPr lang="en-US" sz="1100" dirty="0" err="1" smtClean="0"/>
              <a:t>Lohmann</a:t>
            </a:r>
            <a:r>
              <a:rPr lang="en-US" sz="1100" dirty="0" smtClean="0"/>
              <a:t>, F. 2014. The </a:t>
            </a:r>
            <a:r>
              <a:rPr lang="en-US" sz="1100" dirty="0" err="1" smtClean="0"/>
              <a:t>Additionality</a:t>
            </a:r>
            <a:r>
              <a:rPr lang="en-US" sz="1100" dirty="0" smtClean="0"/>
              <a:t> Effects of Government Subsidies on R&amp;D and Innovation Activities in the Aviation Industry. A Project Level Analysis. Master´s Thesis. URL: http://essay.utwente.nl/64836/1/Lohmann_MA_MB.pdf</a:t>
            </a:r>
            <a:endParaRPr lang="ru-RU" sz="1100" dirty="0" smtClean="0"/>
          </a:p>
          <a:p>
            <a:pPr marL="85725" indent="-85725"/>
            <a:r>
              <a:rPr lang="en-US" sz="1100" dirty="0" smtClean="0"/>
              <a:t>Lopez-Acevedo, G., Tan, H. 2010. Impact Evaluation of SME Programs in LAC. The World Bank. URL: http://siteresources.worldbank.org/INTLACREGTOPPOVANA/Resources/Impact_Evaluation_SME_Programs_ENG_Final.pdf</a:t>
            </a:r>
            <a:endParaRPr lang="ru-RU" sz="1100" dirty="0" smtClean="0"/>
          </a:p>
          <a:p>
            <a:pPr marL="85725" indent="-85725"/>
            <a:r>
              <a:rPr lang="en-US" sz="1100" dirty="0" err="1" smtClean="0"/>
              <a:t>Marzucchi</a:t>
            </a:r>
            <a:r>
              <a:rPr lang="en-US" sz="1100" dirty="0" smtClean="0"/>
              <a:t>, A., </a:t>
            </a:r>
            <a:r>
              <a:rPr lang="en-US" sz="1100" dirty="0" err="1" smtClean="0"/>
              <a:t>Montresor</a:t>
            </a:r>
            <a:r>
              <a:rPr lang="en-US" sz="1100" dirty="0" smtClean="0"/>
              <a:t>, S. 2013. The Multi-Dimensional </a:t>
            </a:r>
            <a:r>
              <a:rPr lang="en-US" sz="1100" dirty="0" err="1" smtClean="0"/>
              <a:t>Additionality</a:t>
            </a:r>
            <a:r>
              <a:rPr lang="en-US" sz="1100" dirty="0" smtClean="0"/>
              <a:t> of Innovation Policies: A Multi-Level Application to Italy and Spain. SPRU Working Paper Series, 2013-04.</a:t>
            </a:r>
            <a:endParaRPr lang="ru-RU" sz="1100" dirty="0" smtClean="0"/>
          </a:p>
          <a:p>
            <a:pPr marL="85725" indent="-85725"/>
            <a:r>
              <a:rPr lang="en-US" sz="1100" dirty="0" smtClean="0"/>
              <a:t>Metcalfe, J. S. 1994. Evolutionary economics and public policy. Economic Journal, 104(425), pp. 931-944.</a:t>
            </a:r>
            <a:endParaRPr lang="ru-RU" sz="1100" dirty="0" smtClean="0"/>
          </a:p>
          <a:p>
            <a:pPr marL="85725" indent="-85725"/>
            <a:r>
              <a:rPr lang="en-US" sz="1100" dirty="0" smtClean="0"/>
              <a:t>Meyer-</a:t>
            </a:r>
            <a:r>
              <a:rPr lang="en-US" sz="1100" dirty="0" err="1" smtClean="0"/>
              <a:t>Krahmer</a:t>
            </a:r>
            <a:r>
              <a:rPr lang="en-US" sz="1100" dirty="0" smtClean="0"/>
              <a:t>, F., </a:t>
            </a:r>
            <a:r>
              <a:rPr lang="en-US" sz="1100" dirty="0" err="1" smtClean="0"/>
              <a:t>Schmoch</a:t>
            </a:r>
            <a:r>
              <a:rPr lang="en-US" sz="1100" dirty="0" smtClean="0"/>
              <a:t>, U. 1998. Science-based Technologies University-Industry Interactions in Four Fields. Research Policy, 27 (8), pp. 835-852.</a:t>
            </a:r>
            <a:endParaRPr lang="ru-RU" sz="1100" dirty="0" smtClean="0"/>
          </a:p>
          <a:p>
            <a:pPr marL="85725" indent="-85725"/>
            <a:r>
              <a:rPr lang="en-US" sz="1100" dirty="0" smtClean="0"/>
              <a:t>OECD. 2013. OECD Science, Technology and Industry Scoreboard 2013. OECD Publishing.</a:t>
            </a:r>
            <a:endParaRPr lang="ru-RU" sz="1100" dirty="0" smtClean="0"/>
          </a:p>
          <a:p>
            <a:pPr marL="85725" indent="-85725"/>
            <a:r>
              <a:rPr lang="en-US" sz="1100" dirty="0" smtClean="0"/>
              <a:t>Pegler, B. 2005. </a:t>
            </a:r>
            <a:r>
              <a:rPr lang="en-US" sz="1100" dirty="0" err="1" smtClean="0"/>
              <a:t>Behavioural</a:t>
            </a:r>
            <a:r>
              <a:rPr lang="en-US" sz="1100" dirty="0" smtClean="0"/>
              <a:t> </a:t>
            </a:r>
            <a:r>
              <a:rPr lang="en-US" sz="1100" dirty="0" err="1" smtClean="0"/>
              <a:t>Additionality</a:t>
            </a:r>
            <a:r>
              <a:rPr lang="en-US" sz="1100" dirty="0" smtClean="0"/>
              <a:t> in Australian Business R&amp;D Grant Programs: A Pilot Study. Department of Industry, Tourism and Resources.</a:t>
            </a:r>
            <a:endParaRPr lang="ru-RU" sz="1100" dirty="0" smtClean="0"/>
          </a:p>
          <a:p>
            <a:pPr marL="85725" indent="-85725"/>
            <a:r>
              <a:rPr lang="en-US" sz="1100" dirty="0" err="1" smtClean="0"/>
              <a:t>Romijn</a:t>
            </a:r>
            <a:r>
              <a:rPr lang="en-US" sz="1100" dirty="0" smtClean="0"/>
              <a:t>, H. A., </a:t>
            </a:r>
            <a:r>
              <a:rPr lang="en-US" sz="1100" dirty="0" err="1" smtClean="0"/>
              <a:t>Albu</a:t>
            </a:r>
            <a:r>
              <a:rPr lang="en-US" sz="1100" dirty="0" smtClean="0"/>
              <a:t>, M. 2001. Explaining innovativeness in small high-technology firms in the United Kingdom. Eindhoven Centre for Innovation Studies, ECIS working paper series, vol. 200101. URL: https://pure.tue.nl/ws/files/1746464/545742.pdf</a:t>
            </a:r>
            <a:endParaRPr lang="ru-RU" sz="1100" dirty="0" smtClean="0"/>
          </a:p>
          <a:p>
            <a:pPr marL="85725" indent="-85725"/>
            <a:r>
              <a:rPr lang="en-US" sz="1100" dirty="0" err="1" smtClean="0"/>
              <a:t>Schibany</a:t>
            </a:r>
            <a:r>
              <a:rPr lang="en-US" sz="1100" dirty="0" smtClean="0"/>
              <a:t>, A., </a:t>
            </a:r>
            <a:r>
              <a:rPr lang="en-US" sz="1100" dirty="0" err="1" smtClean="0"/>
              <a:t>Jörg</a:t>
            </a:r>
            <a:r>
              <a:rPr lang="en-US" sz="1100" dirty="0" smtClean="0"/>
              <a:t>, L., </a:t>
            </a:r>
            <a:r>
              <a:rPr lang="en-US" sz="1100" dirty="0" err="1" smtClean="0"/>
              <a:t>Polt</a:t>
            </a:r>
            <a:r>
              <a:rPr lang="en-US" sz="1100" dirty="0" smtClean="0"/>
              <a:t>, W. 1999. Towards Realistic Expectations. The Science System as a Contributor to Industrial Innovation. </a:t>
            </a:r>
            <a:r>
              <a:rPr lang="en-US" sz="1100" dirty="0" err="1" smtClean="0"/>
              <a:t>Seibersdorf</a:t>
            </a:r>
            <a:r>
              <a:rPr lang="en-US" sz="1100" dirty="0" smtClean="0"/>
              <a:t>: </a:t>
            </a:r>
            <a:r>
              <a:rPr lang="en-US" sz="1100" dirty="0" err="1" smtClean="0"/>
              <a:t>Österreichisches</a:t>
            </a:r>
            <a:r>
              <a:rPr lang="en-US" sz="1100" dirty="0" smtClean="0"/>
              <a:t> </a:t>
            </a:r>
            <a:r>
              <a:rPr lang="en-US" sz="1100" dirty="0" err="1" smtClean="0"/>
              <a:t>Institut</a:t>
            </a:r>
            <a:r>
              <a:rPr lang="en-US" sz="1100" dirty="0" smtClean="0"/>
              <a:t> </a:t>
            </a:r>
            <a:r>
              <a:rPr lang="en-US" sz="1100" dirty="0" err="1" smtClean="0"/>
              <a:t>für</a:t>
            </a:r>
            <a:r>
              <a:rPr lang="en-US" sz="1100" dirty="0" smtClean="0"/>
              <a:t> </a:t>
            </a:r>
            <a:r>
              <a:rPr lang="en-US" sz="1100" dirty="0" err="1" smtClean="0"/>
              <a:t>Wirtschaftsforschung</a:t>
            </a:r>
            <a:r>
              <a:rPr lang="en-US" sz="1100" dirty="0" smtClean="0"/>
              <a:t>.</a:t>
            </a:r>
            <a:endParaRPr lang="ru-RU" sz="1100" dirty="0" smtClean="0"/>
          </a:p>
          <a:p>
            <a:pPr marL="85725" indent="-85725"/>
            <a:r>
              <a:rPr lang="en-US" sz="1100" dirty="0" smtClean="0"/>
              <a:t>Siegel, D., Waldman, D., Link, A. 1999. Assessing the Impact of Organizational Practices on the Productivity of University Technology Transfer Offices: An Exploratory Study. NBER Working Papers 7256, National Bureau of Economic Research, Inc.</a:t>
            </a:r>
            <a:endParaRPr lang="ru-RU" sz="1100" dirty="0" smtClean="0"/>
          </a:p>
          <a:p>
            <a:pPr marL="85725" indent="-85725"/>
            <a:r>
              <a:rPr lang="en-US" sz="1100" dirty="0" smtClean="0"/>
              <a:t>Smith, K. 2000. Innovation as a Systemic Phenomenon: Rethinking the Role of Policy. Enterprise and Innovation Management Studies, 1 (1), pp. 73–102.</a:t>
            </a:r>
            <a:endParaRPr lang="ru-RU" sz="1100" dirty="0" smtClean="0"/>
          </a:p>
          <a:p>
            <a:pPr marL="85725" indent="-85725"/>
            <a:r>
              <a:rPr lang="en-US" sz="1100" dirty="0" smtClean="0"/>
              <a:t>Shin T. 2006. </a:t>
            </a:r>
            <a:r>
              <a:rPr lang="en-US" sz="1100" dirty="0" err="1" smtClean="0"/>
              <a:t>Behavioural</a:t>
            </a:r>
            <a:r>
              <a:rPr lang="en-US" sz="1100" dirty="0" smtClean="0"/>
              <a:t> </a:t>
            </a:r>
            <a:r>
              <a:rPr lang="en-US" sz="1100" dirty="0" err="1" smtClean="0"/>
              <a:t>additionality</a:t>
            </a:r>
            <a:r>
              <a:rPr lang="en-US" sz="1100" dirty="0" smtClean="0"/>
              <a:t> of public R&amp;D funding in Korea. In: Government R&amp;D Funding and Company </a:t>
            </a:r>
            <a:r>
              <a:rPr lang="en-US" sz="1100" dirty="0" err="1" smtClean="0"/>
              <a:t>Behaviour</a:t>
            </a:r>
            <a:r>
              <a:rPr lang="en-US" sz="1100" dirty="0" smtClean="0"/>
              <a:t>. Ch. 9. OECD Publishing, pp. 167–180.</a:t>
            </a:r>
            <a:endParaRPr lang="ru-RU" sz="1100" dirty="0" smtClean="0"/>
          </a:p>
          <a:p>
            <a:pPr marL="85725" indent="-85725"/>
            <a:r>
              <a:rPr lang="en-US" sz="1100" dirty="0" smtClean="0"/>
              <a:t>Tether B. S., </a:t>
            </a:r>
            <a:r>
              <a:rPr lang="en-US" sz="1100" dirty="0" err="1" smtClean="0"/>
              <a:t>Tajar</a:t>
            </a:r>
            <a:r>
              <a:rPr lang="en-US" sz="1100" dirty="0" smtClean="0"/>
              <a:t> A. 2008. Beyond industry–university links: Sourcing knowledge for innovation from consultants, private research </a:t>
            </a:r>
            <a:r>
              <a:rPr lang="en-US" sz="1100" dirty="0" err="1" smtClean="0"/>
              <a:t>organisations</a:t>
            </a:r>
            <a:r>
              <a:rPr lang="en-US" sz="1100" dirty="0" smtClean="0"/>
              <a:t> and the public science-base. Research Policy, 37 (6/7), pp. 1079-1095.</a:t>
            </a:r>
            <a:endParaRPr lang="ru-RU" sz="1100" dirty="0" smtClean="0"/>
          </a:p>
          <a:p>
            <a:pPr marL="85725" indent="-85725"/>
            <a:r>
              <a:rPr lang="en-US" sz="1100" dirty="0" err="1" smtClean="0"/>
              <a:t>Ukrainski</a:t>
            </a:r>
            <a:r>
              <a:rPr lang="en-US" sz="1100" dirty="0" smtClean="0"/>
              <a:t>, K., </a:t>
            </a:r>
            <a:r>
              <a:rPr lang="en-US" sz="1100" dirty="0" err="1" smtClean="0"/>
              <a:t>Varblane</a:t>
            </a:r>
            <a:r>
              <a:rPr lang="en-US" sz="1100" dirty="0" smtClean="0"/>
              <a:t>, U. 2005. Sources of Innovation In The Estonian Forest And Wood Cluster. University of Tartu – Faculty of Economics and Business Administration Working Paper Series 36. URL: http://www.mtk.ut.ee/sites/default/files/mtk/RePEc/mtk/febpdf/febawb36.pdf</a:t>
            </a:r>
            <a:endParaRPr lang="ru-RU" sz="1100" dirty="0" smtClean="0"/>
          </a:p>
          <a:p>
            <a:pPr marL="85725" indent="-85725"/>
            <a:r>
              <a:rPr lang="en-US" sz="1100" dirty="0" err="1" smtClean="0"/>
              <a:t>Wanzenbock</a:t>
            </a:r>
            <a:r>
              <a:rPr lang="en-US" sz="1100" dirty="0" smtClean="0"/>
              <a:t>, I., </a:t>
            </a:r>
            <a:r>
              <a:rPr lang="en-US" sz="1100" dirty="0" err="1" smtClean="0"/>
              <a:t>Scherngell</a:t>
            </a:r>
            <a:r>
              <a:rPr lang="en-US" sz="1100" dirty="0" smtClean="0"/>
              <a:t>, T., Fischer, M. 2013. How do firm characteristics affect </a:t>
            </a:r>
            <a:r>
              <a:rPr lang="en-US" sz="1100" dirty="0" err="1" smtClean="0"/>
              <a:t>behavioural</a:t>
            </a:r>
            <a:r>
              <a:rPr lang="en-US" sz="1100" dirty="0" smtClean="0"/>
              <a:t> </a:t>
            </a:r>
            <a:r>
              <a:rPr lang="en-US" sz="1100" dirty="0" err="1" smtClean="0"/>
              <a:t>additionalities</a:t>
            </a:r>
            <a:r>
              <a:rPr lang="en-US" sz="1100" dirty="0" smtClean="0"/>
              <a:t> of public R&amp;D subsidies? </a:t>
            </a:r>
            <a:r>
              <a:rPr lang="en-US" sz="1100" dirty="0" err="1" smtClean="0"/>
              <a:t>Technovation</a:t>
            </a:r>
            <a:r>
              <a:rPr lang="en-US" sz="1100" dirty="0" smtClean="0"/>
              <a:t>, 33 (2-3), pp. 66-77.</a:t>
            </a:r>
            <a:endParaRPr lang="ru-RU" sz="1100" dirty="0" smtClean="0"/>
          </a:p>
        </p:txBody>
      </p:sp>
      <p:sp>
        <p:nvSpPr>
          <p:cNvPr id="7" name="Прямоугольник 6"/>
          <p:cNvSpPr/>
          <p:nvPr/>
        </p:nvSpPr>
        <p:spPr>
          <a:xfrm>
            <a:off x="0" y="-357214"/>
            <a:ext cx="9144000" cy="500066"/>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  Литература (2)</a:t>
            </a:r>
            <a:endParaRPr lang="ru-RU"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251520" y="1249883"/>
            <a:ext cx="8640960" cy="2530949"/>
          </a:xfrm>
          <a:prstGeom prst="rect">
            <a:avLst/>
          </a:prstGeom>
          <a:solidFill>
            <a:schemeClr val="accent2">
              <a:lumMod val="20000"/>
              <a:lumOff val="80000"/>
            </a:schemeClr>
          </a:solidFill>
        </p:spPr>
        <p:txBody>
          <a:bodyPr wrap="square">
            <a:spAutoFit/>
          </a:bodyPr>
          <a:lstStyle/>
          <a:p>
            <a:pPr algn="just">
              <a:lnSpc>
                <a:spcPct val="120000"/>
              </a:lnSpc>
            </a:pPr>
            <a:r>
              <a:rPr lang="ru-RU" sz="1600" dirty="0" smtClean="0">
                <a:solidFill>
                  <a:srgbClr val="595959"/>
                </a:solidFill>
                <a:latin typeface="Calibri" pitchFamily="34" charset="0"/>
              </a:rPr>
              <a:t>Исследования, посвященные сравнительному анализу значимости различных источников промышленных инноваций в зарубежных странах, в большинстве случаев показывают, что          </a:t>
            </a:r>
            <a:r>
              <a:rPr lang="ru-RU" b="1" dirty="0" smtClean="0">
                <a:solidFill>
                  <a:srgbClr val="595959"/>
                </a:solidFill>
                <a:latin typeface="Calibri" pitchFamily="34" charset="0"/>
              </a:rPr>
              <a:t>в количественном отношении исследования и разработки научных организаций и вузов обеспечивают существенно меньший вклад в инновационную деятельность фирм, нежели потребители, поставщики, конкуренты, а также внутрифирменные источники информации</a:t>
            </a:r>
            <a:endParaRPr lang="ru-RU" dirty="0" smtClean="0"/>
          </a:p>
          <a:p>
            <a:pPr algn="r">
              <a:lnSpc>
                <a:spcPct val="120000"/>
              </a:lnSpc>
              <a:spcBef>
                <a:spcPts val="1800"/>
              </a:spcBef>
            </a:pPr>
            <a:r>
              <a:rPr lang="ru-RU" sz="1600" dirty="0" smtClean="0">
                <a:solidFill>
                  <a:srgbClr val="595959"/>
                </a:solidFill>
                <a:latin typeface="Calibri" pitchFamily="34" charset="0"/>
              </a:rPr>
              <a:t>(</a:t>
            </a:r>
            <a:r>
              <a:rPr lang="en-US" sz="1600" dirty="0" err="1" smtClean="0">
                <a:solidFill>
                  <a:srgbClr val="595959"/>
                </a:solidFill>
                <a:latin typeface="Calibri" pitchFamily="34" charset="0"/>
              </a:rPr>
              <a:t>Laursen</a:t>
            </a:r>
            <a:r>
              <a:rPr lang="ru-RU" sz="1600" dirty="0" smtClean="0">
                <a:solidFill>
                  <a:srgbClr val="595959"/>
                </a:solidFill>
                <a:latin typeface="Calibri" pitchFamily="34" charset="0"/>
              </a:rPr>
              <a:t>, </a:t>
            </a:r>
            <a:r>
              <a:rPr lang="en-US" sz="1600" dirty="0" smtClean="0">
                <a:solidFill>
                  <a:srgbClr val="595959"/>
                </a:solidFill>
                <a:latin typeface="Calibri" pitchFamily="34" charset="0"/>
              </a:rPr>
              <a:t>Salter</a:t>
            </a:r>
            <a:r>
              <a:rPr lang="ru-RU" sz="1600" dirty="0" smtClean="0">
                <a:solidFill>
                  <a:srgbClr val="595959"/>
                </a:solidFill>
                <a:latin typeface="Calibri" pitchFamily="34" charset="0"/>
              </a:rPr>
              <a:t>, 2004; </a:t>
            </a:r>
            <a:r>
              <a:rPr lang="en-US" sz="1600" dirty="0" err="1" smtClean="0">
                <a:solidFill>
                  <a:srgbClr val="595959"/>
                </a:solidFill>
                <a:latin typeface="Calibri" pitchFamily="34" charset="0"/>
              </a:rPr>
              <a:t>Amara</a:t>
            </a:r>
            <a:r>
              <a:rPr lang="ru-RU" sz="1600" dirty="0" smtClean="0">
                <a:solidFill>
                  <a:srgbClr val="595959"/>
                </a:solidFill>
                <a:latin typeface="Calibri" pitchFamily="34" charset="0"/>
              </a:rPr>
              <a:t>, </a:t>
            </a:r>
            <a:r>
              <a:rPr lang="en-US" sz="1600" dirty="0" smtClean="0">
                <a:solidFill>
                  <a:srgbClr val="595959"/>
                </a:solidFill>
                <a:latin typeface="Calibri" pitchFamily="34" charset="0"/>
              </a:rPr>
              <a:t>Landry</a:t>
            </a:r>
            <a:r>
              <a:rPr lang="ru-RU" sz="1600" dirty="0" smtClean="0">
                <a:solidFill>
                  <a:srgbClr val="595959"/>
                </a:solidFill>
                <a:latin typeface="Calibri" pitchFamily="34" charset="0"/>
              </a:rPr>
              <a:t>, 2005; </a:t>
            </a:r>
            <a:r>
              <a:rPr lang="en-US" sz="1600" dirty="0" err="1" smtClean="0">
                <a:solidFill>
                  <a:srgbClr val="595959"/>
                </a:solidFill>
                <a:latin typeface="Calibri" pitchFamily="34" charset="0"/>
              </a:rPr>
              <a:t>Ukrainski</a:t>
            </a:r>
            <a:r>
              <a:rPr lang="ru-RU" sz="1600" dirty="0" smtClean="0">
                <a:solidFill>
                  <a:srgbClr val="595959"/>
                </a:solidFill>
                <a:latin typeface="Calibri" pitchFamily="34" charset="0"/>
              </a:rPr>
              <a:t>, </a:t>
            </a:r>
            <a:r>
              <a:rPr lang="en-US" sz="1600" dirty="0" err="1" smtClean="0">
                <a:solidFill>
                  <a:srgbClr val="595959"/>
                </a:solidFill>
                <a:latin typeface="Calibri" pitchFamily="34" charset="0"/>
              </a:rPr>
              <a:t>Varblane</a:t>
            </a:r>
            <a:r>
              <a:rPr lang="ru-RU" sz="1600" dirty="0" smtClean="0">
                <a:solidFill>
                  <a:srgbClr val="595959"/>
                </a:solidFill>
                <a:latin typeface="Calibri" pitchFamily="34" charset="0"/>
              </a:rPr>
              <a:t>, 2005; </a:t>
            </a:r>
            <a:r>
              <a:rPr lang="en-US" sz="1600" dirty="0" smtClean="0">
                <a:solidFill>
                  <a:srgbClr val="595959"/>
                </a:solidFill>
                <a:latin typeface="Calibri" pitchFamily="34" charset="0"/>
              </a:rPr>
              <a:t>G</a:t>
            </a:r>
            <a:r>
              <a:rPr lang="ru-RU" sz="1600" dirty="0" err="1" smtClean="0">
                <a:solidFill>
                  <a:srgbClr val="595959"/>
                </a:solidFill>
                <a:latin typeface="Calibri" pitchFamily="34" charset="0"/>
              </a:rPr>
              <a:t>ó</a:t>
            </a:r>
            <a:r>
              <a:rPr lang="en-US" sz="1600" dirty="0" err="1" smtClean="0">
                <a:solidFill>
                  <a:srgbClr val="595959"/>
                </a:solidFill>
                <a:latin typeface="Calibri" pitchFamily="34" charset="0"/>
              </a:rPr>
              <a:t>mez</a:t>
            </a:r>
            <a:r>
              <a:rPr lang="en-US" sz="1600" dirty="0" smtClean="0">
                <a:solidFill>
                  <a:srgbClr val="595959"/>
                </a:solidFill>
                <a:latin typeface="Calibri" pitchFamily="34" charset="0"/>
              </a:rPr>
              <a:t> et al</a:t>
            </a:r>
            <a:r>
              <a:rPr lang="ru-RU" sz="1600" dirty="0" smtClean="0">
                <a:solidFill>
                  <a:srgbClr val="595959"/>
                </a:solidFill>
                <a:latin typeface="Calibri" pitchFamily="34" charset="0"/>
              </a:rPr>
              <a:t>., 2016)</a:t>
            </a:r>
          </a:p>
        </p:txBody>
      </p:sp>
      <p:sp>
        <p:nvSpPr>
          <p:cNvPr id="24" name="Прямоугольник 23"/>
          <p:cNvSpPr/>
          <p:nvPr/>
        </p:nvSpPr>
        <p:spPr>
          <a:xfrm>
            <a:off x="0" y="0"/>
            <a:ext cx="9144000" cy="90872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pPr>
            <a:r>
              <a:rPr lang="ru-RU" sz="2800" b="1" dirty="0" smtClean="0">
                <a:solidFill>
                  <a:schemeClr val="bg1"/>
                </a:solidFill>
                <a:effectLst>
                  <a:outerShdw blurRad="38100" dist="38100" dir="2700000" algn="tl">
                    <a:srgbClr val="000000">
                      <a:alpha val="43137"/>
                    </a:srgbClr>
                  </a:outerShdw>
                </a:effectLst>
              </a:rPr>
              <a:t>Роль научных организаций и вузов в качестве источника инноваций бизнеса за рубежом</a:t>
            </a:r>
            <a:endParaRPr lang="ru-RU" sz="2800" b="1" dirty="0">
              <a:solidFill>
                <a:schemeClr val="bg1"/>
              </a:solidFill>
              <a:effectLst>
                <a:outerShdw blurRad="38100" dist="38100" dir="2700000" algn="tl">
                  <a:srgbClr val="000000">
                    <a:alpha val="43137"/>
                  </a:srgbClr>
                </a:outerShdw>
              </a:effectLst>
            </a:endParaRPr>
          </a:p>
        </p:txBody>
      </p:sp>
      <p:sp>
        <p:nvSpPr>
          <p:cNvPr id="13" name="Прямоугольник 12"/>
          <p:cNvSpPr/>
          <p:nvPr/>
        </p:nvSpPr>
        <p:spPr>
          <a:xfrm>
            <a:off x="323529" y="4221090"/>
            <a:ext cx="8568952" cy="1770741"/>
          </a:xfrm>
          <a:prstGeom prst="rect">
            <a:avLst/>
          </a:prstGeom>
          <a:solidFill>
            <a:schemeClr val="accent5">
              <a:lumMod val="20000"/>
              <a:lumOff val="80000"/>
            </a:schemeClr>
          </a:solidFill>
        </p:spPr>
        <p:txBody>
          <a:bodyPr wrap="square">
            <a:spAutoFit/>
          </a:bodyPr>
          <a:lstStyle/>
          <a:p>
            <a:pPr algn="just">
              <a:lnSpc>
                <a:spcPct val="120000"/>
              </a:lnSpc>
              <a:spcBef>
                <a:spcPts val="1800"/>
              </a:spcBef>
            </a:pPr>
            <a:r>
              <a:rPr lang="ru-RU" sz="1700" dirty="0" smtClean="0">
                <a:solidFill>
                  <a:srgbClr val="595959"/>
                </a:solidFill>
                <a:latin typeface="Calibri" pitchFamily="34" charset="0"/>
              </a:rPr>
              <a:t>при этом целый ряд зарубежных исследований свидетельствует о </a:t>
            </a:r>
            <a:r>
              <a:rPr lang="ru-RU" sz="1700" b="1" dirty="0" smtClean="0">
                <a:solidFill>
                  <a:srgbClr val="595959"/>
                </a:solidFill>
                <a:latin typeface="Calibri" pitchFamily="34" charset="0"/>
              </a:rPr>
              <a:t>высокой значимости взаимодействия фирм с университетами и исследовательскими центрами в рамках инновационной деятельности, </a:t>
            </a:r>
            <a:r>
              <a:rPr lang="ru-RU" sz="1700" dirty="0" smtClean="0">
                <a:solidFill>
                  <a:srgbClr val="595959"/>
                </a:solidFill>
                <a:latin typeface="Calibri" pitchFamily="34" charset="0"/>
              </a:rPr>
              <a:t>в том числе, с точки зрения ее успешности</a:t>
            </a:r>
          </a:p>
          <a:p>
            <a:pPr algn="r">
              <a:lnSpc>
                <a:spcPct val="120000"/>
              </a:lnSpc>
              <a:spcBef>
                <a:spcPts val="1200"/>
              </a:spcBef>
            </a:pPr>
            <a:r>
              <a:rPr lang="ru-RU" sz="1600" dirty="0" smtClean="0">
                <a:solidFill>
                  <a:srgbClr val="595959"/>
                </a:solidFill>
                <a:latin typeface="Calibri" pitchFamily="34" charset="0"/>
              </a:rPr>
              <a:t>(</a:t>
            </a:r>
            <a:r>
              <a:rPr lang="en-US" sz="1600" dirty="0" smtClean="0">
                <a:solidFill>
                  <a:srgbClr val="595959"/>
                </a:solidFill>
                <a:latin typeface="Calibri" pitchFamily="34" charset="0"/>
              </a:rPr>
              <a:t>Cohen</a:t>
            </a:r>
            <a:r>
              <a:rPr lang="ru-RU" sz="1600" dirty="0" smtClean="0">
                <a:solidFill>
                  <a:srgbClr val="595959"/>
                </a:solidFill>
                <a:latin typeface="Calibri" pitchFamily="34" charset="0"/>
              </a:rPr>
              <a:t>, </a:t>
            </a:r>
            <a:r>
              <a:rPr lang="en-US" sz="1600" dirty="0" err="1" smtClean="0">
                <a:solidFill>
                  <a:srgbClr val="595959"/>
                </a:solidFill>
                <a:latin typeface="Calibri" pitchFamily="34" charset="0"/>
              </a:rPr>
              <a:t>Levinthal</a:t>
            </a:r>
            <a:r>
              <a:rPr lang="ru-RU" sz="1600" dirty="0" smtClean="0">
                <a:solidFill>
                  <a:srgbClr val="595959"/>
                </a:solidFill>
                <a:latin typeface="Calibri" pitchFamily="34" charset="0"/>
              </a:rPr>
              <a:t>, 1990; </a:t>
            </a:r>
            <a:r>
              <a:rPr lang="en-US" sz="1600" dirty="0" err="1" smtClean="0">
                <a:solidFill>
                  <a:srgbClr val="595959"/>
                </a:solidFill>
                <a:latin typeface="Calibri" pitchFamily="34" charset="0"/>
              </a:rPr>
              <a:t>Romijn</a:t>
            </a:r>
            <a:r>
              <a:rPr lang="ru-RU" sz="1600" dirty="0" smtClean="0">
                <a:solidFill>
                  <a:srgbClr val="595959"/>
                </a:solidFill>
                <a:latin typeface="Calibri" pitchFamily="34" charset="0"/>
              </a:rPr>
              <a:t>, </a:t>
            </a:r>
            <a:r>
              <a:rPr lang="en-US" sz="1600" dirty="0" err="1" smtClean="0">
                <a:solidFill>
                  <a:srgbClr val="595959"/>
                </a:solidFill>
                <a:latin typeface="Calibri" pitchFamily="34" charset="0"/>
              </a:rPr>
              <a:t>Albu</a:t>
            </a:r>
            <a:r>
              <a:rPr lang="ru-RU" sz="1600" dirty="0" smtClean="0">
                <a:solidFill>
                  <a:srgbClr val="595959"/>
                </a:solidFill>
                <a:latin typeface="Calibri" pitchFamily="34" charset="0"/>
              </a:rPr>
              <a:t>, 2001; </a:t>
            </a:r>
          </a:p>
          <a:p>
            <a:pPr algn="r">
              <a:lnSpc>
                <a:spcPct val="120000"/>
              </a:lnSpc>
              <a:spcBef>
                <a:spcPts val="0"/>
              </a:spcBef>
            </a:pPr>
            <a:r>
              <a:rPr lang="en-US" sz="1600" dirty="0" err="1" smtClean="0">
                <a:solidFill>
                  <a:srgbClr val="595959"/>
                </a:solidFill>
                <a:latin typeface="Calibri" pitchFamily="34" charset="0"/>
              </a:rPr>
              <a:t>Amara</a:t>
            </a:r>
            <a:r>
              <a:rPr lang="ru-RU" sz="1600" dirty="0" smtClean="0">
                <a:solidFill>
                  <a:srgbClr val="595959"/>
                </a:solidFill>
                <a:latin typeface="Calibri" pitchFamily="34" charset="0"/>
              </a:rPr>
              <a:t>, </a:t>
            </a:r>
            <a:r>
              <a:rPr lang="en-US" sz="1600" dirty="0" smtClean="0">
                <a:solidFill>
                  <a:srgbClr val="595959"/>
                </a:solidFill>
                <a:latin typeface="Calibri" pitchFamily="34" charset="0"/>
              </a:rPr>
              <a:t>Landry</a:t>
            </a:r>
            <a:r>
              <a:rPr lang="ru-RU" sz="1600" dirty="0" smtClean="0">
                <a:solidFill>
                  <a:srgbClr val="595959"/>
                </a:solidFill>
                <a:latin typeface="Calibri" pitchFamily="34" charset="0"/>
              </a:rPr>
              <a:t>, 2005; </a:t>
            </a:r>
            <a:r>
              <a:rPr lang="en-US" sz="1600" dirty="0" err="1" smtClean="0">
                <a:solidFill>
                  <a:srgbClr val="595959"/>
                </a:solidFill>
                <a:latin typeface="Calibri" pitchFamily="34" charset="0"/>
              </a:rPr>
              <a:t>Ukrainski</a:t>
            </a:r>
            <a:r>
              <a:rPr lang="ru-RU" sz="1600" dirty="0" smtClean="0">
                <a:solidFill>
                  <a:srgbClr val="595959"/>
                </a:solidFill>
                <a:latin typeface="Calibri" pitchFamily="34" charset="0"/>
              </a:rPr>
              <a:t>, </a:t>
            </a:r>
            <a:r>
              <a:rPr lang="en-US" sz="1600" dirty="0" err="1" smtClean="0">
                <a:solidFill>
                  <a:srgbClr val="595959"/>
                </a:solidFill>
                <a:latin typeface="Calibri" pitchFamily="34" charset="0"/>
              </a:rPr>
              <a:t>Varblane</a:t>
            </a:r>
            <a:r>
              <a:rPr lang="ru-RU" sz="1600" dirty="0" smtClean="0">
                <a:solidFill>
                  <a:srgbClr val="595959"/>
                </a:solidFill>
                <a:latin typeface="Calibri" pitchFamily="34" charset="0"/>
              </a:rPr>
              <a:t>, 2005)</a:t>
            </a:r>
          </a:p>
        </p:txBody>
      </p:sp>
    </p:spTree>
    <p:extLst>
      <p:ext uri="{BB962C8B-B14F-4D97-AF65-F5344CB8AC3E}">
        <p14:creationId xmlns:p14="http://schemas.microsoft.com/office/powerpoint/2010/main" val="1446035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Box 14"/>
          <p:cNvSpPr txBox="1">
            <a:spLocks noChangeArrowheads="1"/>
          </p:cNvSpPr>
          <p:nvPr/>
        </p:nvSpPr>
        <p:spPr bwMode="auto">
          <a:xfrm>
            <a:off x="1" y="77725"/>
            <a:ext cx="9143999" cy="830997"/>
          </a:xfrm>
          <a:prstGeom prst="rect">
            <a:avLst/>
          </a:prstGeom>
          <a:noFill/>
          <a:ln w="9525">
            <a:noFill/>
            <a:miter lim="800000"/>
            <a:headEnd/>
            <a:tailEnd/>
          </a:ln>
        </p:spPr>
        <p:txBody>
          <a:bodyPr wrap="square">
            <a:spAutoFit/>
          </a:bodyPr>
          <a:lstStyle/>
          <a:p>
            <a:pPr algn="ctr">
              <a:defRPr/>
            </a:pPr>
            <a:r>
              <a:rPr lang="ru-RU" sz="2400" b="1" dirty="0" smtClean="0">
                <a:solidFill>
                  <a:schemeClr val="accent1">
                    <a:lumMod val="75000"/>
                  </a:schemeClr>
                </a:solidFill>
                <a:latin typeface="Calibri" pitchFamily="34" charset="0"/>
              </a:rPr>
              <a:t>Взаимодействие российских промышленных предприятий с научными организациями и вузами в исследовательской сфере </a:t>
            </a:r>
            <a:endParaRPr lang="ru-RU" sz="2400" b="1" dirty="0">
              <a:solidFill>
                <a:schemeClr val="accent1">
                  <a:lumMod val="75000"/>
                </a:schemeClr>
              </a:solidFill>
              <a:latin typeface="Calibri" pitchFamily="34" charset="0"/>
            </a:endParaRPr>
          </a:p>
        </p:txBody>
      </p:sp>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3001" y="1124746"/>
            <a:ext cx="9001000" cy="5421997"/>
          </a:xfrm>
          <a:prstGeom prst="rect">
            <a:avLst/>
          </a:prstGeom>
          <a:noFill/>
        </p:spPr>
        <p:txBody>
          <a:bodyPr wrap="square" rtlCol="0">
            <a:spAutoFit/>
          </a:bodyPr>
          <a:lstStyle/>
          <a:p>
            <a:pPr>
              <a:spcBef>
                <a:spcPts val="1000"/>
              </a:spcBef>
            </a:pPr>
            <a:r>
              <a:rPr lang="ru-RU" sz="1700" u="sng" dirty="0" smtClean="0"/>
              <a:t>НИУ ВШЭ, 2014 год</a:t>
            </a:r>
            <a:endParaRPr lang="ru-RU" sz="1700" dirty="0" smtClean="0"/>
          </a:p>
          <a:p>
            <a:pPr marL="539750" indent="-539750">
              <a:spcBef>
                <a:spcPts val="1000"/>
              </a:spcBef>
            </a:pPr>
            <a:r>
              <a:rPr lang="ru-RU" sz="1700" b="1" dirty="0" smtClean="0">
                <a:solidFill>
                  <a:schemeClr val="accent2">
                    <a:lumMod val="75000"/>
                  </a:schemeClr>
                </a:solidFill>
              </a:rPr>
              <a:t>50%</a:t>
            </a:r>
            <a:r>
              <a:rPr lang="ru-RU" sz="1700" dirty="0" smtClean="0"/>
              <a:t>  </a:t>
            </a:r>
            <a:r>
              <a:rPr lang="ru-RU" sz="1700" dirty="0" err="1" smtClean="0"/>
              <a:t>инновационно</a:t>
            </a:r>
            <a:r>
              <a:rPr lang="ru-RU" sz="1700" dirty="0" smtClean="0"/>
              <a:t> активных фирм обрабатывающей промышленности  разрабатывали технологические инновации в кооперации с другими организациями, </a:t>
            </a:r>
          </a:p>
          <a:p>
            <a:pPr>
              <a:spcBef>
                <a:spcPts val="1000"/>
              </a:spcBef>
            </a:pPr>
            <a:r>
              <a:rPr lang="ru-RU" sz="1700" b="1" dirty="0" smtClean="0"/>
              <a:t>НО</a:t>
            </a:r>
            <a:r>
              <a:rPr lang="ru-RU" sz="1700" dirty="0" smtClean="0"/>
              <a:t> только </a:t>
            </a:r>
            <a:r>
              <a:rPr lang="ru-RU" sz="1700" b="1" dirty="0" smtClean="0">
                <a:solidFill>
                  <a:schemeClr val="accent2">
                    <a:lumMod val="75000"/>
                  </a:schemeClr>
                </a:solidFill>
              </a:rPr>
              <a:t>15%</a:t>
            </a:r>
            <a:r>
              <a:rPr lang="ru-RU" sz="1700" dirty="0" smtClean="0"/>
              <a:t> таких фирм проводили НИОКР совместно с научными организациями,</a:t>
            </a:r>
          </a:p>
          <a:p>
            <a:pPr indent="895350">
              <a:spcBef>
                <a:spcPts val="1000"/>
              </a:spcBef>
            </a:pPr>
            <a:r>
              <a:rPr lang="ru-RU" sz="1700" dirty="0" smtClean="0"/>
              <a:t>    </a:t>
            </a:r>
            <a:r>
              <a:rPr lang="ru-RU" sz="1700" b="1" dirty="0" smtClean="0">
                <a:solidFill>
                  <a:schemeClr val="accent2">
                    <a:lumMod val="75000"/>
                  </a:schemeClr>
                </a:solidFill>
              </a:rPr>
              <a:t>9%</a:t>
            </a:r>
            <a:r>
              <a:rPr lang="ru-RU" sz="1700" dirty="0" smtClean="0"/>
              <a:t> - совместно с вузами </a:t>
            </a:r>
          </a:p>
          <a:p>
            <a:pPr>
              <a:spcBef>
                <a:spcPts val="1000"/>
              </a:spcBef>
            </a:pPr>
            <a:endParaRPr lang="ru-RU" sz="800" u="sng" dirty="0" smtClean="0"/>
          </a:p>
          <a:p>
            <a:pPr>
              <a:spcBef>
                <a:spcPts val="1000"/>
              </a:spcBef>
            </a:pPr>
            <a:r>
              <a:rPr lang="ru-RU" sz="1700" u="sng" dirty="0" smtClean="0"/>
              <a:t>МАЦ, 2012 год</a:t>
            </a:r>
            <a:endParaRPr lang="ru-RU" sz="1700" dirty="0" smtClean="0"/>
          </a:p>
          <a:p>
            <a:pPr marL="539750" indent="-539750">
              <a:spcBef>
                <a:spcPts val="1000"/>
              </a:spcBef>
            </a:pPr>
            <a:r>
              <a:rPr lang="ru-RU" sz="1700" b="1" dirty="0" smtClean="0">
                <a:solidFill>
                  <a:schemeClr val="accent2">
                    <a:lumMod val="75000"/>
                  </a:schemeClr>
                </a:solidFill>
              </a:rPr>
              <a:t>28%</a:t>
            </a:r>
            <a:r>
              <a:rPr lang="ru-RU" sz="1700" dirty="0" smtClean="0"/>
              <a:t>  </a:t>
            </a:r>
            <a:r>
              <a:rPr lang="ru-RU" sz="1700" dirty="0" err="1" smtClean="0"/>
              <a:t>инновационно</a:t>
            </a:r>
            <a:r>
              <a:rPr lang="ru-RU" sz="1700" dirty="0" smtClean="0"/>
              <a:t> активных фирм обрабатывающей промышленности реализовывали  инновационные проекты в кооперации с научными организациями (</a:t>
            </a:r>
            <a:r>
              <a:rPr lang="ru-RU" sz="1700" b="1" dirty="0" smtClean="0">
                <a:solidFill>
                  <a:schemeClr val="accent2">
                    <a:lumMod val="75000"/>
                  </a:schemeClr>
                </a:solidFill>
              </a:rPr>
              <a:t>26%</a:t>
            </a:r>
            <a:r>
              <a:rPr lang="ru-RU" sz="1700" dirty="0" smtClean="0"/>
              <a:t>) и/или вузами (</a:t>
            </a:r>
            <a:r>
              <a:rPr lang="ru-RU" sz="1700" b="1" dirty="0" smtClean="0">
                <a:solidFill>
                  <a:schemeClr val="accent2">
                    <a:lumMod val="75000"/>
                  </a:schemeClr>
                </a:solidFill>
              </a:rPr>
              <a:t>8%</a:t>
            </a:r>
            <a:r>
              <a:rPr lang="ru-RU" sz="1700" dirty="0" smtClean="0"/>
              <a:t>)</a:t>
            </a:r>
          </a:p>
          <a:p>
            <a:pPr marL="539750" indent="-539750">
              <a:spcBef>
                <a:spcPts val="1000"/>
              </a:spcBef>
            </a:pPr>
            <a:endParaRPr lang="ru-RU" sz="1700" dirty="0"/>
          </a:p>
          <a:p>
            <a:pPr>
              <a:spcBef>
                <a:spcPts val="1000"/>
              </a:spcBef>
            </a:pPr>
            <a:r>
              <a:rPr lang="en-US" sz="1700" u="sng" dirty="0"/>
              <a:t>OECD, 2012 </a:t>
            </a:r>
            <a:r>
              <a:rPr lang="ru-RU" sz="1700" u="sng" dirty="0"/>
              <a:t>год</a:t>
            </a:r>
          </a:p>
          <a:p>
            <a:pPr marL="539750" indent="-539750">
              <a:spcBef>
                <a:spcPts val="1000"/>
              </a:spcBef>
            </a:pPr>
            <a:r>
              <a:rPr lang="ru-RU" sz="1700" b="1" dirty="0">
                <a:solidFill>
                  <a:schemeClr val="accent2">
                    <a:lumMod val="75000"/>
                  </a:schemeClr>
                </a:solidFill>
              </a:rPr>
              <a:t>23%  </a:t>
            </a:r>
            <a:r>
              <a:rPr lang="ru-RU" sz="1700" dirty="0"/>
              <a:t>крупных </a:t>
            </a:r>
            <a:r>
              <a:rPr lang="ru-RU" sz="1700" dirty="0" err="1"/>
              <a:t>инновационно</a:t>
            </a:r>
            <a:r>
              <a:rPr lang="ru-RU" sz="1700" dirty="0"/>
              <a:t> активных фирм взаимодействовали с научными организациями и/или университетами в инновационной сфере</a:t>
            </a:r>
          </a:p>
          <a:p>
            <a:pPr marL="539750" indent="-539750">
              <a:spcBef>
                <a:spcPts val="1000"/>
              </a:spcBef>
            </a:pPr>
            <a:endParaRPr lang="ru-RU" sz="1700" dirty="0"/>
          </a:p>
        </p:txBody>
      </p:sp>
    </p:spTree>
    <p:extLst>
      <p:ext uri="{BB962C8B-B14F-4D97-AF65-F5344CB8AC3E}">
        <p14:creationId xmlns:p14="http://schemas.microsoft.com/office/powerpoint/2010/main" val="28824442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166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tx2"/>
              </a:buClr>
              <a:buSzPct val="70000"/>
              <a:buFont typeface="Wingdings" pitchFamily="2" charset="2"/>
              <a:buNone/>
              <a:defRPr/>
            </a:pPr>
            <a:endParaRPr lang="ru-RU" sz="1800"/>
          </a:p>
        </p:txBody>
      </p:sp>
      <p:sp>
        <p:nvSpPr>
          <p:cNvPr id="7" name="TextBox 6"/>
          <p:cNvSpPr txBox="1"/>
          <p:nvPr/>
        </p:nvSpPr>
        <p:spPr>
          <a:xfrm>
            <a:off x="179513" y="116634"/>
            <a:ext cx="7704856" cy="875111"/>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nSpc>
                <a:spcPct val="90000"/>
              </a:lnSpc>
              <a:defRPr sz="2800" b="1">
                <a:solidFill>
                  <a:schemeClr val="bg1"/>
                </a:solidFill>
                <a:effectLst>
                  <a:outerShdw blurRad="38100" dist="38100" dir="2700000" algn="tl">
                    <a:srgbClr val="000000">
                      <a:alpha val="43137"/>
                    </a:srgbClr>
                  </a:outerShdw>
                </a:effectLst>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ru-RU" dirty="0"/>
              <a:t>Факторы взаимодействия бизнеса и науки в инновационной сфере (2012)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5607900"/>
              </p:ext>
            </p:extLst>
          </p:nvPr>
        </p:nvGraphicFramePr>
        <p:xfrm>
          <a:off x="107504" y="1556792"/>
          <a:ext cx="8928992" cy="4388198"/>
        </p:xfrm>
        <a:graphic>
          <a:graphicData uri="http://schemas.openxmlformats.org/drawingml/2006/table">
            <a:tbl>
              <a:tblPr firstRow="1" bandRow="1">
                <a:tableStyleId>{2D5ABB26-0587-4C30-8999-92F81FD0307C}</a:tableStyleId>
              </a:tblPr>
              <a:tblGrid>
                <a:gridCol w="4248472"/>
                <a:gridCol w="4680520"/>
              </a:tblGrid>
              <a:tr h="936104">
                <a:tc>
                  <a:txBody>
                    <a:bodyPr/>
                    <a:lstStyle/>
                    <a:p>
                      <a:pPr marL="0" indent="0" algn="ctr">
                        <a:buNone/>
                      </a:pPr>
                      <a:r>
                        <a:rPr lang="ru-RU" sz="1800" i="1" dirty="0" smtClean="0">
                          <a:solidFill>
                            <a:srgbClr val="000000"/>
                          </a:solidFill>
                        </a:rPr>
                        <a:t>Компании</a:t>
                      </a:r>
                      <a:endParaRPr lang="en-US" sz="1800" i="1" dirty="0">
                        <a:solidFill>
                          <a:srgbClr val="000000"/>
                        </a:solidFill>
                      </a:endParaRPr>
                    </a:p>
                  </a:txBody>
                  <a:tcPr>
                    <a:lnB w="28575" cap="flat" cmpd="sng" algn="ctr">
                      <a:noFill/>
                      <a:prstDash val="solid"/>
                      <a:round/>
                      <a:headEnd type="none" w="med" len="med"/>
                      <a:tailEnd type="none" w="med" len="med"/>
                    </a:lnB>
                    <a:solidFill>
                      <a:schemeClr val="accent1">
                        <a:lumMod val="40000"/>
                        <a:lumOff val="60000"/>
                      </a:schemeClr>
                    </a:solidFill>
                  </a:tcPr>
                </a:tc>
                <a:tc>
                  <a:txBody>
                    <a:bodyPr/>
                    <a:lstStyle/>
                    <a:p>
                      <a:pPr marL="0" indent="0" algn="ctr">
                        <a:buNone/>
                      </a:pPr>
                      <a:r>
                        <a:rPr lang="ru-RU" sz="1800" i="1" dirty="0" smtClean="0">
                          <a:solidFill>
                            <a:srgbClr val="000000"/>
                          </a:solidFill>
                        </a:rPr>
                        <a:t>Научные организации</a:t>
                      </a:r>
                      <a:endParaRPr lang="en-US" sz="1800" i="1" dirty="0">
                        <a:solidFill>
                          <a:srgbClr val="000000"/>
                        </a:solidFill>
                      </a:endParaRPr>
                    </a:p>
                  </a:txBody>
                  <a:tcPr>
                    <a:lnB w="28575" cap="flat" cmpd="sng" algn="ctr">
                      <a:noFill/>
                      <a:prstDash val="solid"/>
                      <a:round/>
                      <a:headEnd type="none" w="med" len="med"/>
                      <a:tailEnd type="none" w="med" len="med"/>
                    </a:lnB>
                    <a:solidFill>
                      <a:schemeClr val="accent1">
                        <a:lumMod val="75000"/>
                      </a:schemeClr>
                    </a:solidFill>
                  </a:tcPr>
                </a:tc>
              </a:tr>
              <a:tr h="936104">
                <a:tc>
                  <a:txBody>
                    <a:bodyPr/>
                    <a:lstStyle/>
                    <a:p>
                      <a:pPr marL="342900" indent="-342900">
                        <a:buAutoNum type="arabicPeriod"/>
                      </a:pPr>
                      <a:r>
                        <a:rPr lang="en-US" sz="1800" b="1" dirty="0" err="1" smtClean="0">
                          <a:solidFill>
                            <a:srgbClr val="000000"/>
                          </a:solidFill>
                        </a:rPr>
                        <a:t>Ч</a:t>
                      </a:r>
                      <a:r>
                        <a:rPr lang="ru-RU" sz="1800" b="1" dirty="0" err="1" smtClean="0">
                          <a:solidFill>
                            <a:srgbClr val="000000"/>
                          </a:solidFill>
                        </a:rPr>
                        <a:t>исло</a:t>
                      </a:r>
                      <a:r>
                        <a:rPr lang="ru-RU" sz="1800" b="1" dirty="0" smtClean="0">
                          <a:solidFill>
                            <a:srgbClr val="000000"/>
                          </a:solidFill>
                        </a:rPr>
                        <a:t> работников***  </a:t>
                      </a:r>
                    </a:p>
                    <a:p>
                      <a:pPr marL="0" indent="0">
                        <a:buNone/>
                      </a:pPr>
                      <a:r>
                        <a:rPr lang="ru-RU" sz="1800" i="1" dirty="0" smtClean="0">
                          <a:solidFill>
                            <a:srgbClr val="000000"/>
                          </a:solidFill>
                        </a:rPr>
                        <a:t>способность к издержкам</a:t>
                      </a:r>
                      <a:r>
                        <a:rPr lang="ru-RU" sz="1800" i="1" baseline="0" dirty="0" smtClean="0">
                          <a:solidFill>
                            <a:srgbClr val="000000"/>
                          </a:solidFill>
                        </a:rPr>
                        <a:t>  взаимодействия и восприятию знаний</a:t>
                      </a:r>
                      <a:endParaRPr lang="en-US" sz="1800" i="1" dirty="0">
                        <a:solidFill>
                          <a:srgbClr val="000000"/>
                        </a:solidFill>
                      </a:endParaRPr>
                    </a:p>
                  </a:txBody>
                  <a:tcPr>
                    <a:lnT>
                      <a:noFill/>
                    </a:lnT>
                    <a:lnB w="28575" cap="flat" cmpd="sng" algn="ctr">
                      <a:noFill/>
                      <a:prstDash val="solid"/>
                      <a:round/>
                      <a:headEnd type="none" w="med" len="med"/>
                      <a:tailEnd type="none" w="med" len="med"/>
                    </a:lnB>
                    <a:solidFill>
                      <a:schemeClr val="accent1">
                        <a:lumMod val="40000"/>
                        <a:lumOff val="60000"/>
                      </a:schemeClr>
                    </a:solidFill>
                  </a:tcPr>
                </a:tc>
                <a:tc>
                  <a:txBody>
                    <a:bodyPr/>
                    <a:lstStyle/>
                    <a:p>
                      <a:pPr marL="342900" indent="-342900" algn="l">
                        <a:buAutoNum type="arabicPeriod"/>
                      </a:pPr>
                      <a:r>
                        <a:rPr lang="ru-RU" sz="1800" b="1" dirty="0" smtClean="0">
                          <a:solidFill>
                            <a:srgbClr val="000000"/>
                          </a:solidFill>
                        </a:rPr>
                        <a:t>Число работников ***</a:t>
                      </a:r>
                    </a:p>
                    <a:p>
                      <a:pPr marL="0" indent="0" algn="l">
                        <a:buNone/>
                      </a:pPr>
                      <a:r>
                        <a:rPr lang="ru-RU" sz="1800" i="1" dirty="0" smtClean="0">
                          <a:solidFill>
                            <a:srgbClr val="000000"/>
                          </a:solidFill>
                        </a:rPr>
                        <a:t>способность к издержкам и поддержание устойчивых отношений с крупным бизнесом</a:t>
                      </a:r>
                      <a:endParaRPr lang="en-US" sz="1800" i="1" dirty="0">
                        <a:solidFill>
                          <a:srgbClr val="000000"/>
                        </a:solidFill>
                      </a:endParaRPr>
                    </a:p>
                  </a:txBody>
                  <a:tcPr>
                    <a:lnT>
                      <a:noFill/>
                    </a:lnT>
                    <a:lnB w="28575" cap="flat" cmpd="sng" algn="ctr">
                      <a:noFill/>
                      <a:prstDash val="solid"/>
                      <a:round/>
                      <a:headEnd type="none" w="med" len="med"/>
                      <a:tailEnd type="none" w="med" len="med"/>
                    </a:lnB>
                    <a:solidFill>
                      <a:schemeClr val="accent1">
                        <a:lumMod val="75000"/>
                      </a:schemeClr>
                    </a:solidFill>
                  </a:tcPr>
                </a:tc>
              </a:tr>
              <a:tr h="931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rPr>
                        <a:t>2. Динамичный рост</a:t>
                      </a:r>
                      <a:r>
                        <a:rPr lang="en-US" sz="1800" b="1" dirty="0" smtClean="0">
                          <a:solidFill>
                            <a:srgbClr val="000000"/>
                          </a:solidFill>
                        </a:rPr>
                        <a:t> * </a:t>
                      </a:r>
                      <a:endParaRPr lang="ru-RU" sz="1800" b="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i="1" dirty="0" smtClean="0">
                          <a:solidFill>
                            <a:srgbClr val="000000"/>
                          </a:solidFill>
                        </a:rPr>
                        <a:t>расширение</a:t>
                      </a:r>
                      <a:r>
                        <a:rPr lang="ru-RU" sz="1800" i="1" baseline="0" dirty="0" smtClean="0">
                          <a:solidFill>
                            <a:srgbClr val="000000"/>
                          </a:solidFill>
                        </a:rPr>
                        <a:t> потребностей, выход за внутрифирменные возможности</a:t>
                      </a:r>
                      <a:endParaRPr lang="en-US" sz="1800" i="1" dirty="0" smtClean="0">
                        <a:solidFill>
                          <a:srgbClr val="000000"/>
                        </a:solidFill>
                      </a:endParaRPr>
                    </a:p>
                  </a:txBody>
                  <a:tcP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tc>
                  <a:txBody>
                    <a:bodyPr/>
                    <a:lstStyle/>
                    <a:p>
                      <a:pPr algn="l"/>
                      <a:r>
                        <a:rPr lang="ru-RU" sz="1800" b="1" dirty="0" smtClean="0">
                          <a:solidFill>
                            <a:srgbClr val="000000"/>
                          </a:solidFill>
                        </a:rPr>
                        <a:t>2. Академические</a:t>
                      </a:r>
                      <a:r>
                        <a:rPr lang="ru-RU" sz="1800" b="1" baseline="0" dirty="0" smtClean="0">
                          <a:solidFill>
                            <a:srgbClr val="000000"/>
                          </a:solidFill>
                        </a:rPr>
                        <a:t> институты * </a:t>
                      </a:r>
                    </a:p>
                    <a:p>
                      <a:pPr algn="l"/>
                      <a:r>
                        <a:rPr lang="ru-RU" sz="1800" i="1" baseline="0" dirty="0" smtClean="0">
                          <a:solidFill>
                            <a:srgbClr val="000000"/>
                          </a:solidFill>
                        </a:rPr>
                        <a:t>сохранение уникальных знаний по ряду направлений</a:t>
                      </a:r>
                      <a:endParaRPr lang="en-US" sz="1800" i="1" dirty="0">
                        <a:solidFill>
                          <a:srgbClr val="000000"/>
                        </a:solidFill>
                      </a:endParaRPr>
                    </a:p>
                  </a:txBody>
                  <a:tcP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75000"/>
                      </a:schemeClr>
                    </a:solidFill>
                  </a:tcPr>
                </a:tc>
              </a:tr>
              <a:tr h="652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0000"/>
                          </a:solidFill>
                        </a:rPr>
                        <a:t>3. Возраст (старые) *** </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i="1" dirty="0" smtClean="0">
                          <a:solidFill>
                            <a:srgbClr val="000000"/>
                          </a:solidFill>
                        </a:rPr>
                        <a:t>наличие навыков,</a:t>
                      </a:r>
                      <a:r>
                        <a:rPr lang="ru-RU" sz="1800" i="1" baseline="0" dirty="0" smtClean="0">
                          <a:solidFill>
                            <a:srgbClr val="000000"/>
                          </a:solidFill>
                        </a:rPr>
                        <a:t> традиций, связей</a:t>
                      </a:r>
                      <a:endParaRPr lang="en-US" sz="1800" i="1" dirty="0" smtClean="0">
                        <a:solidFill>
                          <a:srgbClr val="000000"/>
                        </a:solidFill>
                      </a:endParaRPr>
                    </a:p>
                  </a:txBody>
                  <a:tcPr>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tc>
                  <a:txBody>
                    <a:bodyPr/>
                    <a:lstStyle/>
                    <a:p>
                      <a:pPr algn="l"/>
                      <a:r>
                        <a:rPr lang="ru-RU" sz="1800" b="1" dirty="0" smtClean="0">
                          <a:solidFill>
                            <a:srgbClr val="000000"/>
                          </a:solidFill>
                        </a:rPr>
                        <a:t>3. Нет</a:t>
                      </a:r>
                      <a:r>
                        <a:rPr lang="ru-RU" sz="1800" b="1" baseline="0" dirty="0" smtClean="0">
                          <a:solidFill>
                            <a:srgbClr val="000000"/>
                          </a:solidFill>
                        </a:rPr>
                        <a:t> госсобственности ** </a:t>
                      </a:r>
                    </a:p>
                    <a:p>
                      <a:pPr algn="l"/>
                      <a:r>
                        <a:rPr lang="ru-RU" sz="1800" i="1" baseline="0" dirty="0" smtClean="0">
                          <a:solidFill>
                            <a:srgbClr val="000000"/>
                          </a:solidFill>
                        </a:rPr>
                        <a:t>более ориентированы на заказы бизнеса</a:t>
                      </a:r>
                      <a:endParaRPr lang="en-US" sz="1800" i="1" dirty="0">
                        <a:solidFill>
                          <a:srgbClr val="000000"/>
                        </a:solidFill>
                      </a:endParaRPr>
                    </a:p>
                  </a:txBody>
                  <a:tcPr>
                    <a:lnL>
                      <a:noFill/>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75000"/>
                      </a:schemeClr>
                    </a:solidFill>
                  </a:tcPr>
                </a:tc>
              </a:tr>
              <a:tr h="931814">
                <a:tc>
                  <a:txBody>
                    <a:bodyPr/>
                    <a:lstStyle/>
                    <a:p>
                      <a:r>
                        <a:rPr lang="ru-RU" sz="1800" b="1" dirty="0" smtClean="0">
                          <a:solidFill>
                            <a:srgbClr val="000000"/>
                          </a:solidFill>
                        </a:rPr>
                        <a:t>4. Расходы на НИОКР *</a:t>
                      </a:r>
                      <a:r>
                        <a:rPr lang="ru-RU" sz="1800" b="1" baseline="0" dirty="0" smtClean="0">
                          <a:solidFill>
                            <a:srgbClr val="000000"/>
                          </a:solidFill>
                        </a:rPr>
                        <a:t> </a:t>
                      </a:r>
                      <a:r>
                        <a:rPr lang="ru-RU" sz="1800" dirty="0" smtClean="0">
                          <a:solidFill>
                            <a:srgbClr val="000000"/>
                          </a:solidFill>
                        </a:rPr>
                        <a:t>и </a:t>
                      </a:r>
                      <a:r>
                        <a:rPr lang="ru-RU" sz="1800" b="1" dirty="0" smtClean="0">
                          <a:solidFill>
                            <a:srgbClr val="000000"/>
                          </a:solidFill>
                        </a:rPr>
                        <a:t>Новизна</a:t>
                      </a:r>
                      <a:r>
                        <a:rPr lang="ru-RU" sz="1800" b="1" baseline="0" dirty="0" smtClean="0">
                          <a:solidFill>
                            <a:srgbClr val="000000"/>
                          </a:solidFill>
                        </a:rPr>
                        <a:t> продукции</a:t>
                      </a:r>
                      <a:r>
                        <a:rPr lang="en-US" sz="1800" b="1" baseline="0" dirty="0" smtClean="0">
                          <a:solidFill>
                            <a:srgbClr val="000000"/>
                          </a:solidFill>
                        </a:rPr>
                        <a:t> **</a:t>
                      </a:r>
                      <a:r>
                        <a:rPr lang="ru-RU" sz="1800" b="1" dirty="0" smtClean="0">
                          <a:solidFill>
                            <a:srgbClr val="000000"/>
                          </a:solidFill>
                        </a:rPr>
                        <a:t> </a:t>
                      </a:r>
                    </a:p>
                    <a:p>
                      <a:r>
                        <a:rPr lang="ru-RU" sz="1800" i="1" dirty="0" smtClean="0">
                          <a:solidFill>
                            <a:srgbClr val="000000"/>
                          </a:solidFill>
                        </a:rPr>
                        <a:t>необходимость</a:t>
                      </a:r>
                      <a:r>
                        <a:rPr lang="ru-RU" sz="1800" i="1" baseline="0" dirty="0" smtClean="0">
                          <a:solidFill>
                            <a:srgbClr val="000000"/>
                          </a:solidFill>
                        </a:rPr>
                        <a:t> внешних знаний</a:t>
                      </a:r>
                      <a:endParaRPr lang="en-US" sz="1800" i="1" dirty="0" smtClean="0">
                        <a:solidFill>
                          <a:srgbClr val="000000"/>
                        </a:solidFill>
                      </a:endParaRPr>
                    </a:p>
                  </a:txBody>
                  <a:tcPr>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40000"/>
                        <a:lumOff val="60000"/>
                      </a:schemeClr>
                    </a:solidFill>
                  </a:tcPr>
                </a:tc>
                <a:tc>
                  <a:txBody>
                    <a:bodyPr/>
                    <a:lstStyle/>
                    <a:p>
                      <a:endParaRPr lang="en-US" sz="1800" dirty="0">
                        <a:solidFill>
                          <a:srgbClr val="000000"/>
                        </a:solidFill>
                      </a:endParaRP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7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90051513"/>
              </p:ext>
            </p:extLst>
          </p:nvPr>
        </p:nvGraphicFramePr>
        <p:xfrm>
          <a:off x="7712365" y="6419273"/>
          <a:ext cx="208280" cy="365760"/>
        </p:xfrm>
        <a:graphic>
          <a:graphicData uri="http://schemas.openxmlformats.org/drawingml/2006/table">
            <a:tbl>
              <a:tblPr/>
              <a:tblGrid>
                <a:gridCol w="208280"/>
              </a:tblGrid>
              <a:tr h="0">
                <a:tc>
                  <a:txBody>
                    <a:bodyPr/>
                    <a:lstStyle/>
                    <a:p>
                      <a:endParaRPr lang="en-US" dirty="0"/>
                    </a:p>
                  </a:txBody>
                  <a:tcPr>
                    <a:lnL>
                      <a:noFill/>
                    </a:lnL>
                    <a:lnR>
                      <a:noFill/>
                    </a:lnR>
                    <a:lnT>
                      <a:noFill/>
                    </a:lnT>
                    <a:lnB>
                      <a:noFill/>
                    </a:lnB>
                  </a:tcPr>
                </a:tc>
              </a:tr>
            </a:tbl>
          </a:graphicData>
        </a:graphic>
      </p:graphicFrame>
    </p:spTree>
    <p:extLst>
      <p:ext uri="{BB962C8B-B14F-4D97-AF65-F5344CB8AC3E}">
        <p14:creationId xmlns:p14="http://schemas.microsoft.com/office/powerpoint/2010/main" val="2664692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Изображение 10"/>
          <p:cNvPicPr>
            <a:picLocks noChangeAspect="1"/>
          </p:cNvPicPr>
          <p:nvPr/>
        </p:nvPicPr>
        <p:blipFill>
          <a:blip r:embed="rId2" cstate="print"/>
          <a:stretch>
            <a:fillRect/>
          </a:stretch>
        </p:blipFill>
        <p:spPr>
          <a:xfrm>
            <a:off x="406401" y="1174080"/>
            <a:ext cx="8331200" cy="4847208"/>
          </a:xfrm>
          <a:prstGeom prst="rect">
            <a:avLst/>
          </a:prstGeom>
        </p:spPr>
      </p:pic>
      <p:cxnSp>
        <p:nvCxnSpPr>
          <p:cNvPr id="10" name="Прямая соединительная линия 9"/>
          <p:cNvCxnSpPr/>
          <p:nvPr/>
        </p:nvCxnSpPr>
        <p:spPr>
          <a:xfrm>
            <a:off x="0" y="44450"/>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0" y="6510536"/>
            <a:ext cx="6300192" cy="230832"/>
          </a:xfrm>
          <a:prstGeom prst="rect">
            <a:avLst/>
          </a:prstGeom>
        </p:spPr>
        <p:txBody>
          <a:bodyPr wrap="square">
            <a:spAutoFit/>
          </a:bodyPr>
          <a:lstStyle/>
          <a:p>
            <a:pPr algn="just">
              <a:spcBef>
                <a:spcPts val="1200"/>
              </a:spcBef>
            </a:pPr>
            <a:r>
              <a:rPr lang="ru-RU" sz="900" dirty="0" smtClean="0">
                <a:solidFill>
                  <a:schemeClr val="tx1">
                    <a:lumMod val="65000"/>
                    <a:lumOff val="35000"/>
                  </a:schemeClr>
                </a:solidFill>
                <a:latin typeface="Times New Roman" pitchFamily="18" charset="0"/>
                <a:cs typeface="Times New Roman" pitchFamily="18" charset="0"/>
              </a:rPr>
              <a:t>Источник:</a:t>
            </a:r>
            <a:r>
              <a:rPr lang="en-US" sz="900" dirty="0" smtClean="0">
                <a:solidFill>
                  <a:schemeClr val="tx1">
                    <a:lumMod val="65000"/>
                    <a:lumOff val="35000"/>
                  </a:schemeClr>
                </a:solidFill>
                <a:latin typeface="Times New Roman" pitchFamily="18" charset="0"/>
                <a:cs typeface="Times New Roman" pitchFamily="18" charset="0"/>
              </a:rPr>
              <a:t> </a:t>
            </a:r>
            <a:r>
              <a:rPr lang="ru-RU" sz="900" dirty="0" smtClean="0">
                <a:solidFill>
                  <a:schemeClr val="tx1">
                    <a:lumMod val="65000"/>
                    <a:lumOff val="35000"/>
                  </a:schemeClr>
                </a:solidFill>
                <a:latin typeface="Times New Roman" pitchFamily="18" charset="0"/>
                <a:cs typeface="Times New Roman" pitchFamily="18" charset="0"/>
              </a:rPr>
              <a:t>МАЦ. Результаты обследования предприятий. </a:t>
            </a:r>
            <a:r>
              <a:rPr lang="en-GB" sz="900" dirty="0" smtClean="0">
                <a:solidFill>
                  <a:schemeClr val="tx1">
                    <a:lumMod val="65000"/>
                    <a:lumOff val="35000"/>
                  </a:schemeClr>
                </a:solidFill>
                <a:latin typeface="Times New Roman" pitchFamily="18" charset="0"/>
                <a:cs typeface="Times New Roman" pitchFamily="18" charset="0"/>
              </a:rPr>
              <a:t>2012</a:t>
            </a:r>
            <a:r>
              <a:rPr lang="ru-RU" sz="900" dirty="0" smtClean="0">
                <a:solidFill>
                  <a:schemeClr val="tx1">
                    <a:lumMod val="65000"/>
                    <a:lumOff val="35000"/>
                  </a:schemeClr>
                </a:solidFill>
                <a:latin typeface="Times New Roman" pitchFamily="18" charset="0"/>
                <a:cs typeface="Times New Roman" pitchFamily="18" charset="0"/>
              </a:rPr>
              <a:t>.</a:t>
            </a:r>
          </a:p>
        </p:txBody>
      </p:sp>
      <p:sp>
        <p:nvSpPr>
          <p:cNvPr id="13" name="TextBox 14"/>
          <p:cNvSpPr txBox="1">
            <a:spLocks noChangeArrowheads="1"/>
          </p:cNvSpPr>
          <p:nvPr/>
        </p:nvSpPr>
        <p:spPr bwMode="auto">
          <a:xfrm>
            <a:off x="2" y="87017"/>
            <a:ext cx="9143999" cy="461665"/>
          </a:xfrm>
          <a:prstGeom prst="rect">
            <a:avLst/>
          </a:prstGeom>
          <a:noFill/>
          <a:ln w="9525">
            <a:noFill/>
            <a:miter lim="800000"/>
            <a:headEnd/>
            <a:tailEnd/>
          </a:ln>
        </p:spPr>
        <p:txBody>
          <a:bodyPr wrap="square">
            <a:spAutoFit/>
          </a:bodyPr>
          <a:lstStyle/>
          <a:p>
            <a:pPr algn="ctr">
              <a:defRPr/>
            </a:pPr>
            <a:r>
              <a:rPr lang="ru-RU" sz="2400" b="1" dirty="0" smtClean="0">
                <a:solidFill>
                  <a:schemeClr val="accent1">
                    <a:lumMod val="75000"/>
                  </a:schemeClr>
                </a:solidFill>
                <a:latin typeface="Calibri" pitchFamily="34" charset="0"/>
              </a:rPr>
              <a:t>Инновационные цепочки российских компаний (2012)</a:t>
            </a:r>
            <a:endParaRPr lang="ru-RU" sz="2400" b="1" dirty="0">
              <a:solidFill>
                <a:schemeClr val="accent1">
                  <a:lumMod val="75000"/>
                </a:schemeClr>
              </a:solidFill>
              <a:latin typeface="Calibri" pitchFamily="34" charset="0"/>
            </a:endParaRPr>
          </a:p>
        </p:txBody>
      </p:sp>
      <p:sp>
        <p:nvSpPr>
          <p:cNvPr id="16" name="TextBox 15"/>
          <p:cNvSpPr txBox="1"/>
          <p:nvPr/>
        </p:nvSpPr>
        <p:spPr>
          <a:xfrm>
            <a:off x="16520" y="771357"/>
            <a:ext cx="9144000" cy="292388"/>
          </a:xfrm>
          <a:prstGeom prst="rect">
            <a:avLst/>
          </a:prstGeom>
          <a:noFill/>
        </p:spPr>
        <p:txBody>
          <a:bodyPr wrap="square" rtlCol="0">
            <a:spAutoFit/>
          </a:bodyPr>
          <a:lstStyle/>
          <a:p>
            <a:pPr algn="ctr"/>
            <a:r>
              <a:rPr lang="ru-RU" sz="1300" b="1" dirty="0" smtClean="0"/>
              <a:t>Основные стимулы для технологических инноваций российских промышленных предприятий</a:t>
            </a:r>
            <a:endParaRPr lang="ru-RU" sz="1300" b="1" dirty="0"/>
          </a:p>
        </p:txBody>
      </p:sp>
      <p:sp>
        <p:nvSpPr>
          <p:cNvPr id="21" name="TextBox 20"/>
          <p:cNvSpPr txBox="1"/>
          <p:nvPr/>
        </p:nvSpPr>
        <p:spPr>
          <a:xfrm>
            <a:off x="219945" y="3629213"/>
            <a:ext cx="4392488" cy="229935"/>
          </a:xfrm>
          <a:prstGeom prst="rect">
            <a:avLst/>
          </a:prstGeom>
          <a:solidFill>
            <a:schemeClr val="bg1"/>
          </a:solidFill>
        </p:spPr>
        <p:txBody>
          <a:bodyPr wrap="square" rtlCol="0">
            <a:spAutoFit/>
          </a:bodyPr>
          <a:lstStyle/>
          <a:p>
            <a:pPr algn="r">
              <a:lnSpc>
                <a:spcPct val="70000"/>
              </a:lnSpc>
            </a:pPr>
            <a:r>
              <a:rPr lang="ru-RU" sz="1200" b="1" dirty="0" smtClean="0">
                <a:solidFill>
                  <a:srgbClr val="C00000"/>
                </a:solidFill>
                <a:latin typeface="+mn-lt"/>
              </a:rPr>
              <a:t>перспективные разработки российских научных организаций</a:t>
            </a:r>
            <a:endParaRPr lang="ru-RU" sz="1200" b="1" dirty="0">
              <a:solidFill>
                <a:srgbClr val="C00000"/>
              </a:solidFill>
              <a:latin typeface="+mn-lt"/>
            </a:endParaRPr>
          </a:p>
        </p:txBody>
      </p:sp>
      <p:sp>
        <p:nvSpPr>
          <p:cNvPr id="22" name="TextBox 21"/>
          <p:cNvSpPr txBox="1"/>
          <p:nvPr/>
        </p:nvSpPr>
        <p:spPr>
          <a:xfrm>
            <a:off x="219945" y="5141884"/>
            <a:ext cx="4392488" cy="229935"/>
          </a:xfrm>
          <a:prstGeom prst="rect">
            <a:avLst/>
          </a:prstGeom>
          <a:solidFill>
            <a:schemeClr val="bg1"/>
          </a:solidFill>
        </p:spPr>
        <p:txBody>
          <a:bodyPr wrap="square" rtlCol="0">
            <a:spAutoFit/>
          </a:bodyPr>
          <a:lstStyle/>
          <a:p>
            <a:pPr algn="r">
              <a:lnSpc>
                <a:spcPct val="70000"/>
              </a:lnSpc>
            </a:pPr>
            <a:r>
              <a:rPr lang="ru-RU" sz="1200" b="1" dirty="0" smtClean="0">
                <a:solidFill>
                  <a:srgbClr val="C00000"/>
                </a:solidFill>
                <a:latin typeface="+mn-lt"/>
              </a:rPr>
              <a:t>перспективные разработки российских вузов</a:t>
            </a:r>
            <a:endParaRPr lang="ru-RU" sz="1200" b="1" dirty="0">
              <a:solidFill>
                <a:srgbClr val="C00000"/>
              </a:solidFill>
              <a:latin typeface="+mn-lt"/>
            </a:endParaRPr>
          </a:p>
        </p:txBody>
      </p:sp>
      <p:sp>
        <p:nvSpPr>
          <p:cNvPr id="14" name="TextBox 13"/>
          <p:cNvSpPr txBox="1"/>
          <p:nvPr/>
        </p:nvSpPr>
        <p:spPr>
          <a:xfrm>
            <a:off x="179512" y="5141884"/>
            <a:ext cx="4392488" cy="229935"/>
          </a:xfrm>
          <a:prstGeom prst="rect">
            <a:avLst/>
          </a:prstGeom>
          <a:solidFill>
            <a:schemeClr val="bg1"/>
          </a:solidFill>
        </p:spPr>
        <p:txBody>
          <a:bodyPr wrap="square" rtlCol="0">
            <a:spAutoFit/>
          </a:bodyPr>
          <a:lstStyle/>
          <a:p>
            <a:pPr algn="r">
              <a:lnSpc>
                <a:spcPct val="70000"/>
              </a:lnSpc>
            </a:pPr>
            <a:r>
              <a:rPr lang="ru-RU" sz="1200" b="1" dirty="0" smtClean="0">
                <a:solidFill>
                  <a:srgbClr val="C00000"/>
                </a:solidFill>
                <a:latin typeface="+mn-lt"/>
              </a:rPr>
              <a:t>перспективные разработки российских вузов</a:t>
            </a:r>
            <a:endParaRPr lang="ru-RU" sz="1200" b="1" dirty="0">
              <a:solidFill>
                <a:srgbClr val="C00000"/>
              </a:solidFill>
              <a:latin typeface="+mn-lt"/>
            </a:endParaRPr>
          </a:p>
        </p:txBody>
      </p:sp>
      <p:cxnSp>
        <p:nvCxnSpPr>
          <p:cNvPr id="17" name="Прямая соединительная линия 16"/>
          <p:cNvCxnSpPr/>
          <p:nvPr/>
        </p:nvCxnSpPr>
        <p:spPr>
          <a:xfrm>
            <a:off x="-7352" y="6813376"/>
            <a:ext cx="9144000" cy="0"/>
          </a:xfrm>
          <a:prstGeom prst="line">
            <a:avLst/>
          </a:prstGeom>
          <a:ln w="76200" cmpd="thickThi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521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3"/>
          <p:cNvSpPr>
            <a:spLocks noChangeArrowheads="1"/>
          </p:cNvSpPr>
          <p:nvPr/>
        </p:nvSpPr>
        <p:spPr bwMode="auto">
          <a:xfrm>
            <a:off x="238993" y="115889"/>
            <a:ext cx="8718402" cy="461665"/>
          </a:xfrm>
          <a:prstGeom prst="rect">
            <a:avLst/>
          </a:prstGeom>
          <a:noFill/>
          <a:ln w="9525" algn="ctr">
            <a:noFill/>
            <a:miter lim="800000"/>
            <a:headEnd/>
            <a:tailEnd/>
          </a:ln>
          <a:effectLst/>
        </p:spPr>
        <p:txBody>
          <a:bodyPr wrap="none">
            <a:spAutoFit/>
          </a:bodyPr>
          <a:lstStyle/>
          <a:p>
            <a:pPr algn="ctr">
              <a:defRPr/>
            </a:pPr>
            <a:r>
              <a:rPr lang="en-US" sz="2400" b="1" dirty="0">
                <a:solidFill>
                  <a:schemeClr val="tx2"/>
                </a:solidFill>
                <a:effectLst>
                  <a:outerShdw blurRad="38100" dist="38100" dir="2700000" algn="tl">
                    <a:srgbClr val="C0C0C0"/>
                  </a:outerShdw>
                </a:effectLst>
                <a:ea typeface="+mn-ea"/>
                <a:cs typeface="+mn-cs"/>
              </a:rPr>
              <a:t>Basic Models of the Innovation Channels at the Firm Level  </a:t>
            </a:r>
            <a:endParaRPr lang="ru-RU" sz="2400" b="1" dirty="0">
              <a:solidFill>
                <a:schemeClr val="tx2"/>
              </a:solidFill>
              <a:effectLst>
                <a:outerShdw blurRad="38100" dist="38100" dir="2700000" algn="tl">
                  <a:srgbClr val="C0C0C0"/>
                </a:outerShdw>
              </a:effectLst>
              <a:ea typeface="+mn-ea"/>
              <a:cs typeface="+mn-cs"/>
            </a:endParaRPr>
          </a:p>
        </p:txBody>
      </p:sp>
      <p:sp>
        <p:nvSpPr>
          <p:cNvPr id="22530" name="Прямоугольник 20"/>
          <p:cNvSpPr>
            <a:spLocks noChangeArrowheads="1"/>
          </p:cNvSpPr>
          <p:nvPr/>
        </p:nvSpPr>
        <p:spPr bwMode="auto">
          <a:xfrm>
            <a:off x="357188" y="4429125"/>
            <a:ext cx="8713787" cy="1276350"/>
          </a:xfrm>
          <a:prstGeom prst="rect">
            <a:avLst/>
          </a:prstGeom>
          <a:solidFill>
            <a:schemeClr val="bg1"/>
          </a:solidFill>
          <a:ln w="12700">
            <a:noFill/>
            <a:miter lim="800000"/>
            <a:headEnd/>
            <a:tailEnd/>
          </a:ln>
        </p:spPr>
        <p:txBody>
          <a:bodyPr anchor="ctr"/>
          <a:lstStyle/>
          <a:p>
            <a:pPr>
              <a:lnSpc>
                <a:spcPct val="120000"/>
              </a:lnSpc>
              <a:defRPr/>
            </a:pPr>
            <a:r>
              <a:rPr lang="en-US" sz="1250" b="1" dirty="0">
                <a:solidFill>
                  <a:srgbClr val="595959"/>
                </a:solidFill>
                <a:ea typeface="+mn-ea"/>
                <a:cs typeface="+mn-cs"/>
              </a:rPr>
              <a:t>Factor #1. Demand (of market and main customers) and Example (of firms)</a:t>
            </a:r>
          </a:p>
          <a:p>
            <a:pPr>
              <a:lnSpc>
                <a:spcPct val="120000"/>
              </a:lnSpc>
              <a:defRPr/>
            </a:pPr>
            <a:r>
              <a:rPr lang="en-US" sz="1250" b="1" dirty="0">
                <a:solidFill>
                  <a:srgbClr val="595959"/>
                </a:solidFill>
                <a:ea typeface="+mn-ea"/>
                <a:cs typeface="+mn-cs"/>
              </a:rPr>
              <a:t>Factor #2. R&amp;D Supply (of research institutes and universities) and Proposal (of external experts and consultants)</a:t>
            </a:r>
          </a:p>
          <a:p>
            <a:pPr>
              <a:lnSpc>
                <a:spcPct val="120000"/>
              </a:lnSpc>
              <a:defRPr/>
            </a:pPr>
            <a:r>
              <a:rPr lang="en-US" sz="1250" b="1" dirty="0">
                <a:solidFill>
                  <a:srgbClr val="595959"/>
                </a:solidFill>
                <a:ea typeface="+mn-ea"/>
                <a:cs typeface="+mn-cs"/>
              </a:rPr>
              <a:t>Factor #3. Diffusion (upward), Regulating (technical) and R&amp;D</a:t>
            </a:r>
            <a:r>
              <a:rPr lang="ru-RU" sz="1250" b="1" dirty="0">
                <a:solidFill>
                  <a:srgbClr val="595959"/>
                </a:solidFill>
                <a:ea typeface="+mn-ea"/>
                <a:cs typeface="+mn-cs"/>
              </a:rPr>
              <a:t> </a:t>
            </a:r>
            <a:r>
              <a:rPr lang="en-US" sz="1250" b="1" dirty="0">
                <a:solidFill>
                  <a:srgbClr val="595959"/>
                </a:solidFill>
                <a:ea typeface="+mn-ea"/>
                <a:cs typeface="+mn-cs"/>
              </a:rPr>
              <a:t>Supply (of research institutes)</a:t>
            </a:r>
          </a:p>
          <a:p>
            <a:pPr>
              <a:lnSpc>
                <a:spcPct val="120000"/>
              </a:lnSpc>
              <a:defRPr/>
            </a:pPr>
            <a:r>
              <a:rPr lang="en-US" sz="1250" b="1" dirty="0">
                <a:solidFill>
                  <a:srgbClr val="595959"/>
                </a:solidFill>
                <a:ea typeface="+mn-ea"/>
                <a:cs typeface="+mn-cs"/>
              </a:rPr>
              <a:t>Factor #4. Regulating (technical and of the public procurement) and Proposal (of public authorities)</a:t>
            </a:r>
          </a:p>
          <a:p>
            <a:pPr>
              <a:lnSpc>
                <a:spcPct val="120000"/>
              </a:lnSpc>
              <a:defRPr/>
            </a:pPr>
            <a:endParaRPr lang="en-US" sz="1250" b="1" dirty="0">
              <a:solidFill>
                <a:srgbClr val="595959"/>
              </a:solidFill>
              <a:ea typeface="+mn-ea"/>
              <a:cs typeface="+mn-cs"/>
            </a:endParaRPr>
          </a:p>
          <a:p>
            <a:pPr>
              <a:lnSpc>
                <a:spcPct val="120000"/>
              </a:lnSpc>
              <a:defRPr/>
            </a:pPr>
            <a:endParaRPr lang="en-US" sz="1250" b="1" dirty="0">
              <a:solidFill>
                <a:srgbClr val="595959"/>
              </a:solidFill>
              <a:ea typeface="+mn-ea"/>
              <a:cs typeface="+mn-cs"/>
            </a:endParaRPr>
          </a:p>
        </p:txBody>
      </p:sp>
      <p:sp>
        <p:nvSpPr>
          <p:cNvPr id="12292" name="Rectangle 18"/>
          <p:cNvSpPr>
            <a:spLocks noChangeArrowheads="1"/>
          </p:cNvSpPr>
          <p:nvPr/>
        </p:nvSpPr>
        <p:spPr bwMode="auto">
          <a:xfrm>
            <a:off x="19050" y="231723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charset="0"/>
              <a:sym typeface="Wingdings 2" charset="0"/>
            </a:endParaRPr>
          </a:p>
        </p:txBody>
      </p:sp>
      <p:cxnSp>
        <p:nvCxnSpPr>
          <p:cNvPr id="12294" name="Прямая соединительная линия 7"/>
          <p:cNvCxnSpPr>
            <a:cxnSpLocks noChangeShapeType="1"/>
          </p:cNvCxnSpPr>
          <p:nvPr/>
        </p:nvCxnSpPr>
        <p:spPr bwMode="auto">
          <a:xfrm>
            <a:off x="0" y="44450"/>
            <a:ext cx="9144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cxnSp>
      <p:sp>
        <p:nvSpPr>
          <p:cNvPr id="12302" name="Rectangle 163"/>
          <p:cNvSpPr>
            <a:spLocks noChangeArrowheads="1"/>
          </p:cNvSpPr>
          <p:nvPr/>
        </p:nvSpPr>
        <p:spPr bwMode="auto">
          <a:xfrm>
            <a:off x="1258888" y="1745477"/>
            <a:ext cx="2103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ja-JP" sz="1200">
                <a:latin typeface="Times New Roman" charset="0"/>
                <a:ea typeface="MS Mincho" charset="0"/>
                <a:cs typeface="Times New Roman" charset="0"/>
              </a:rPr>
              <a:t/>
            </a:r>
            <a:br>
              <a:rPr lang="en-US" altLang="ja-JP" sz="1200">
                <a:latin typeface="Times New Roman" charset="0"/>
                <a:ea typeface="MS Mincho" charset="0"/>
                <a:cs typeface="Times New Roman" charset="0"/>
              </a:rPr>
            </a:br>
            <a:endParaRPr lang="en-US" altLang="ja-JP">
              <a:ea typeface="MS Mincho" charset="0"/>
              <a:cs typeface="Times New Roman" charset="0"/>
            </a:endParaRPr>
          </a:p>
        </p:txBody>
      </p:sp>
      <p:graphicFrame>
        <p:nvGraphicFramePr>
          <p:cNvPr id="12303" name="Group 99"/>
          <p:cNvGraphicFramePr>
            <a:graphicFrameLocks noGrp="1"/>
          </p:cNvGraphicFramePr>
          <p:nvPr/>
        </p:nvGraphicFramePr>
        <p:xfrm>
          <a:off x="714376" y="642938"/>
          <a:ext cx="7858125" cy="3511560"/>
        </p:xfrm>
        <a:graphic>
          <a:graphicData uri="http://schemas.openxmlformats.org/drawingml/2006/table">
            <a:tbl>
              <a:tblPr/>
              <a:tblGrid>
                <a:gridCol w="4714875"/>
                <a:gridCol w="857250"/>
                <a:gridCol w="785813"/>
                <a:gridCol w="785812"/>
                <a:gridCol w="714375"/>
              </a:tblGrid>
              <a:tr h="2587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Innovation channels </a:t>
                      </a:r>
                      <a:r>
                        <a:rPr kumimoji="0" lang="en-US" sz="1300" b="0" i="0" u="none" strike="noStrike" cap="none" normalizeH="0" baseline="0">
                          <a:ln>
                            <a:noFill/>
                          </a:ln>
                          <a:solidFill>
                            <a:schemeClr val="tx1"/>
                          </a:solidFill>
                          <a:effectLst/>
                          <a:latin typeface="Arial" charset="0"/>
                          <a:ea typeface="MS Mincho" charset="0"/>
                          <a:cs typeface="Times New Roman" charset="0"/>
                        </a:rPr>
                        <a:t> </a:t>
                      </a:r>
                    </a:p>
                  </a:txBody>
                  <a:tcPr marL="0" marR="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Factors</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2587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1</a:t>
                      </a:r>
                      <a:r>
                        <a:rPr kumimoji="0" lang="en-US" sz="1300" b="0" i="0" u="none" strike="noStrike" cap="none" normalizeH="0" baseline="0">
                          <a:ln>
                            <a:noFill/>
                          </a:ln>
                          <a:solidFill>
                            <a:schemeClr val="tx1"/>
                          </a:solidFill>
                          <a:effectLst/>
                          <a:latin typeface="Times New Roman" charset="0"/>
                          <a:ea typeface="MS Mincho" charset="0"/>
                          <a:cs typeface="Times New Roman" charset="0"/>
                        </a:rPr>
                        <a:t>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2</a:t>
                      </a:r>
                      <a:r>
                        <a:rPr kumimoji="0" lang="en-US" sz="1300" b="0" i="0" u="none" strike="noStrike" cap="none" normalizeH="0" baseline="0">
                          <a:ln>
                            <a:noFill/>
                          </a:ln>
                          <a:solidFill>
                            <a:schemeClr val="tx1"/>
                          </a:solidFill>
                          <a:effectLst/>
                          <a:latin typeface="Times New Roman" charset="0"/>
                          <a:ea typeface="MS Mincho" charset="0"/>
                          <a:cs typeface="Times New Roman" charset="0"/>
                        </a:rPr>
                        <a:t>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3</a:t>
                      </a:r>
                      <a:r>
                        <a:rPr kumimoji="0" lang="en-US" sz="1300" b="0" i="0" u="none" strike="noStrike" cap="none" normalizeH="0" baseline="0">
                          <a:ln>
                            <a:noFill/>
                          </a:ln>
                          <a:solidFill>
                            <a:schemeClr val="tx1"/>
                          </a:solidFill>
                          <a:effectLst/>
                          <a:latin typeface="Times New Roman" charset="0"/>
                          <a:ea typeface="MS Mincho" charset="0"/>
                          <a:cs typeface="Times New Roman" charset="0"/>
                        </a:rPr>
                        <a:t>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4</a:t>
                      </a:r>
                      <a:r>
                        <a:rPr kumimoji="0" lang="en-US" sz="1300" b="0" i="0" u="none" strike="noStrike" cap="none" normalizeH="0" baseline="0">
                          <a:ln>
                            <a:noFill/>
                          </a:ln>
                          <a:solidFill>
                            <a:schemeClr val="tx1"/>
                          </a:solidFill>
                          <a:effectLst/>
                          <a:latin typeface="Times New Roman" charset="0"/>
                          <a:ea typeface="MS Mincho" charset="0"/>
                          <a:cs typeface="Times New Roman" charset="0"/>
                        </a:rPr>
                        <a:t>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A1. Examples of leading foreign companies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 .674</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.268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.064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-.036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A2. Examples of leading Russian companies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.620</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.073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-.053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.189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A3. Changes in the consumer demand</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.495</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-.130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-.048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-.341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B1. Transition of the main users to new technologies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.547</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-.290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.182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.154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B2. Transition of suppliers to new technologies</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-.013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-.164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a:t>
                      </a:r>
                      <a:r>
                        <a:rPr kumimoji="0" lang="en-US" sz="1300" b="1" i="0" u="none" strike="noStrike" cap="none" normalizeH="0" baseline="0">
                          <a:ln>
                            <a:noFill/>
                          </a:ln>
                          <a:solidFill>
                            <a:schemeClr val="tx1"/>
                          </a:solidFill>
                          <a:effectLst/>
                          <a:latin typeface="Times New Roman" charset="0"/>
                          <a:ea typeface="MS Mincho" charset="0"/>
                          <a:cs typeface="Times New Roman" charset="0"/>
                        </a:rPr>
                        <a:t>787</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-.019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C1. Tightening of technical regulations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.353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.069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-.034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.596</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C2. Tightening of the technical requirements in public procurement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.018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.173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.505</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.430</a:t>
                      </a:r>
                      <a:r>
                        <a:rPr kumimoji="0" lang="en-US" sz="1300" b="0" i="0" u="none" strike="noStrike" cap="none" normalizeH="0" baseline="0">
                          <a:ln>
                            <a:noFill/>
                          </a:ln>
                          <a:solidFill>
                            <a:schemeClr val="tx1"/>
                          </a:solidFill>
                          <a:effectLst/>
                          <a:latin typeface="Times New Roman" charset="0"/>
                          <a:ea typeface="MS Mincho" charset="0"/>
                          <a:cs typeface="Times New Roman" charset="0"/>
                        </a:rPr>
                        <a:t>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D1. R&amp;D of research institutes</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.147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.408</a:t>
                      </a:r>
                      <a:r>
                        <a:rPr kumimoji="0" lang="en-US" sz="1300" b="0" i="0" u="none" strike="noStrike" cap="none" normalizeH="0" baseline="0">
                          <a:ln>
                            <a:noFill/>
                          </a:ln>
                          <a:solidFill>
                            <a:schemeClr val="tx1"/>
                          </a:solidFill>
                          <a:effectLst/>
                          <a:latin typeface="Times New Roman" charset="0"/>
                          <a:ea typeface="MS Mincho" charset="0"/>
                          <a:cs typeface="Times New Roman" charset="0"/>
                        </a:rPr>
                        <a:t>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.517</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-.253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D2. R&amp;D of universities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-.074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a:t>
                      </a:r>
                      <a:r>
                        <a:rPr kumimoji="0" lang="en-US" sz="1300" b="1" i="0" u="none" strike="noStrike" cap="none" normalizeH="0" baseline="0">
                          <a:ln>
                            <a:noFill/>
                          </a:ln>
                          <a:solidFill>
                            <a:schemeClr val="tx1"/>
                          </a:solidFill>
                          <a:effectLst/>
                          <a:latin typeface="Times New Roman" charset="0"/>
                          <a:ea typeface="MS Mincho" charset="0"/>
                          <a:cs typeface="Times New Roman" charset="0"/>
                        </a:rPr>
                        <a:t>648</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.138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.065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D3. Public authorities recommendations, including informal</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-.048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-.076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-.014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MS Mincho" charset="0"/>
                          <a:cs typeface="Times New Roman" charset="0"/>
                        </a:rPr>
                        <a:t>.646</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D4. Proposals of external consultants and experts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.105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a:t>
                      </a:r>
                      <a:r>
                        <a:rPr kumimoji="0" lang="en-US" sz="1300" b="1" i="0" u="none" strike="noStrike" cap="none" normalizeH="0" baseline="0">
                          <a:ln>
                            <a:noFill/>
                          </a:ln>
                          <a:solidFill>
                            <a:schemeClr val="tx1"/>
                          </a:solidFill>
                          <a:effectLst/>
                          <a:latin typeface="Times New Roman" charset="0"/>
                          <a:ea typeface="MS Mincho" charset="0"/>
                          <a:cs typeface="Times New Roman" charset="0"/>
                        </a:rPr>
                        <a:t>697</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-.137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charset="0"/>
                          <a:ea typeface="MS Mincho" charset="0"/>
                          <a:cs typeface="Times New Roman" charset="0"/>
                        </a:rPr>
                        <a:t>.002 </a:t>
                      </a:r>
                      <a:endParaRPr kumimoji="0" lang="en-US" sz="1300" b="0" i="0" u="none" strike="noStrike" cap="none" normalizeH="0" baseline="0">
                        <a:ln>
                          <a:noFill/>
                        </a:ln>
                        <a:solidFill>
                          <a:schemeClr val="tx1"/>
                        </a:solidFill>
                        <a:effectLst/>
                        <a:latin typeface="Arial" charset="0"/>
                        <a:ea typeface="MS Mincho" charset="0"/>
                        <a:cs typeface="Times New Roman" charset="0"/>
                      </a:endParaRPr>
                    </a:p>
                  </a:txBody>
                  <a:tcPr marL="90000" marR="21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85" name="Group 99"/>
          <p:cNvSpPr>
            <a:spLocks noGrp="1" noChangeArrowheads="1"/>
          </p:cNvSpPr>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15" name="Овал 14"/>
          <p:cNvSpPr/>
          <p:nvPr/>
        </p:nvSpPr>
        <p:spPr>
          <a:xfrm>
            <a:off x="5429250" y="857250"/>
            <a:ext cx="857250" cy="3429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Овал 16"/>
          <p:cNvSpPr/>
          <p:nvPr/>
        </p:nvSpPr>
        <p:spPr>
          <a:xfrm>
            <a:off x="7072314" y="857250"/>
            <a:ext cx="808037" cy="3429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388" name="Прямоугольник 10"/>
          <p:cNvSpPr>
            <a:spLocks noChangeArrowheads="1"/>
          </p:cNvSpPr>
          <p:nvPr/>
        </p:nvSpPr>
        <p:spPr bwMode="auto">
          <a:xfrm>
            <a:off x="358775" y="5500690"/>
            <a:ext cx="8570913" cy="642937"/>
          </a:xfrm>
          <a:prstGeom prst="rect">
            <a:avLst/>
          </a:prstGeom>
          <a:solidFill>
            <a:schemeClr val="accent1">
              <a:alpha val="10196"/>
            </a:schemeClr>
          </a:solidFill>
          <a:ln w="9525">
            <a:solidFill>
              <a:schemeClr val="accent1"/>
            </a:solidFill>
            <a:miter lim="800000"/>
            <a:headEnd/>
            <a:tailEnd/>
          </a:ln>
        </p:spPr>
        <p:txBody>
          <a:bodyPr anchor="ctr"/>
          <a:lstStyle/>
          <a:p>
            <a:pPr algn="ctr">
              <a:lnSpc>
                <a:spcPct val="150000"/>
              </a:lnSpc>
              <a:spcBef>
                <a:spcPts val="600"/>
              </a:spcBef>
            </a:pPr>
            <a:r>
              <a:rPr lang="en-US" sz="1600" b="1">
                <a:solidFill>
                  <a:srgbClr val="595959"/>
                </a:solidFill>
              </a:rPr>
              <a:t>We select for further consideration two representative (“impressive”) models     related to the FIRST and the THIRD factors</a:t>
            </a:r>
            <a:r>
              <a:rPr lang="en-US" sz="1600" b="1">
                <a:solidFill>
                  <a:schemeClr val="tx2"/>
                </a:solidFill>
                <a:latin typeface="Calibri" charset="0"/>
              </a:rPr>
              <a:t> </a:t>
            </a:r>
          </a:p>
        </p:txBody>
      </p:sp>
    </p:spTree>
    <p:extLst>
      <p:ext uri="{BB962C8B-B14F-4D97-AF65-F5344CB8AC3E}">
        <p14:creationId xmlns:p14="http://schemas.microsoft.com/office/powerpoint/2010/main" val="32428617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1"/>
          <p:cNvGraphicFramePr>
            <a:graphicFrameLocks noChangeAspect="1"/>
          </p:cNvGraphicFramePr>
          <p:nvPr/>
        </p:nvGraphicFramePr>
        <p:xfrm>
          <a:off x="214313" y="765175"/>
          <a:ext cx="8832850" cy="3735388"/>
        </p:xfrm>
        <a:graphic>
          <a:graphicData uri="http://schemas.openxmlformats.org/presentationml/2006/ole">
            <mc:AlternateContent xmlns:mc="http://schemas.openxmlformats.org/markup-compatibility/2006">
              <mc:Choice xmlns:v="urn:schemas-microsoft-com:vml" Requires="v">
                <p:oleObj spid="_x0000_s6150" name="Документ" r:id="rId3" imgW="6544103" imgH="2774115" progId="Word.Document.12">
                  <p:embed/>
                </p:oleObj>
              </mc:Choice>
              <mc:Fallback>
                <p:oleObj name="Документ" r:id="rId3" imgW="6544103" imgH="277411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765175"/>
                        <a:ext cx="8832850" cy="373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Box 1"/>
          <p:cNvSpPr txBox="1">
            <a:spLocks noChangeArrowheads="1"/>
          </p:cNvSpPr>
          <p:nvPr/>
        </p:nvSpPr>
        <p:spPr bwMode="auto">
          <a:xfrm>
            <a:off x="0" y="152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r>
              <a:rPr lang="en-US" sz="2000" b="1">
                <a:solidFill>
                  <a:srgbClr val="254061"/>
                </a:solidFill>
              </a:rPr>
              <a:t>Comparison of Two Models of Innovation Channels</a:t>
            </a:r>
            <a:endParaRPr lang="ru-RU" sz="2000" b="1">
              <a:solidFill>
                <a:srgbClr val="254061"/>
              </a:solidFill>
            </a:endParaRPr>
          </a:p>
        </p:txBody>
      </p:sp>
      <p:sp>
        <p:nvSpPr>
          <p:cNvPr id="1029" name="Прямоугольник 10"/>
          <p:cNvSpPr>
            <a:spLocks noChangeArrowheads="1"/>
          </p:cNvSpPr>
          <p:nvPr/>
        </p:nvSpPr>
        <p:spPr bwMode="auto">
          <a:xfrm>
            <a:off x="285751" y="3640695"/>
            <a:ext cx="8713788" cy="222932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marL="87313" indent="361950">
              <a:lnSpc>
                <a:spcPct val="120000"/>
              </a:lnSpc>
              <a:spcBef>
                <a:spcPts val="600"/>
              </a:spcBef>
              <a:buFontTx/>
              <a:buChar char="•"/>
            </a:pPr>
            <a:r>
              <a:rPr lang="en-US" sz="1600" b="1">
                <a:solidFill>
                  <a:schemeClr val="tx2"/>
                </a:solidFill>
                <a:latin typeface="Calibri" charset="0"/>
              </a:rPr>
              <a:t>The first model </a:t>
            </a:r>
            <a:r>
              <a:rPr lang="en-US" sz="1600">
                <a:solidFill>
                  <a:schemeClr val="tx2"/>
                </a:solidFill>
                <a:latin typeface="Calibri" charset="0"/>
              </a:rPr>
              <a:t>is more market oriented, but its companies are not receptive enough to innovation proposal and they tend to imitate existing technologies </a:t>
            </a:r>
            <a:endParaRPr lang="en-US" sz="1600" b="1">
              <a:solidFill>
                <a:schemeClr val="tx2"/>
              </a:solidFill>
              <a:latin typeface="Calibri" charset="0"/>
            </a:endParaRPr>
          </a:p>
          <a:p>
            <a:pPr marL="87313" indent="361950">
              <a:lnSpc>
                <a:spcPct val="120000"/>
              </a:lnSpc>
              <a:spcBef>
                <a:spcPts val="600"/>
              </a:spcBef>
              <a:buFontTx/>
              <a:buChar char="•"/>
            </a:pPr>
            <a:r>
              <a:rPr lang="en-US" sz="1600" b="1">
                <a:solidFill>
                  <a:schemeClr val="tx2"/>
                </a:solidFill>
                <a:latin typeface="Calibri" charset="0"/>
              </a:rPr>
              <a:t>The second model </a:t>
            </a:r>
            <a:r>
              <a:rPr lang="en-US" sz="1600">
                <a:solidFill>
                  <a:schemeClr val="tx2"/>
                </a:solidFill>
                <a:latin typeface="Calibri" charset="0"/>
              </a:rPr>
              <a:t>continues to some extent tradition of the Soviet planned economy in those sectors which, because of various reasons, are strategic for the state. Through formation of holdings and the influence on public research organizations the state tries to solve the problem of modernization in sectors with weak competition and to maintain global competitiveness of certain sectors of the economy </a:t>
            </a:r>
          </a:p>
        </p:txBody>
      </p:sp>
      <p:cxnSp>
        <p:nvCxnSpPr>
          <p:cNvPr id="1030" name="Прямая соединительная линия 7"/>
          <p:cNvCxnSpPr>
            <a:cxnSpLocks noChangeShapeType="1"/>
          </p:cNvCxnSpPr>
          <p:nvPr/>
        </p:nvCxnSpPr>
        <p:spPr bwMode="auto">
          <a:xfrm>
            <a:off x="0" y="44450"/>
            <a:ext cx="9144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18829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40228</TotalTime>
  <Words>6868</Words>
  <Application>Microsoft Macintosh PowerPoint</Application>
  <PresentationFormat>Экран (4:3)</PresentationFormat>
  <Paragraphs>705</Paragraphs>
  <Slides>36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36</vt:i4>
      </vt:variant>
    </vt:vector>
  </HeadingPairs>
  <TitlesOfParts>
    <vt:vector size="39" baseType="lpstr">
      <vt:lpstr>Тема Office</vt:lpstr>
      <vt:lpstr>Диаграмма</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Ограничения в росте спроса предприятий на результаты отечественных научных разработок (предприятия и научные организации)</vt:lpstr>
      <vt:lpstr>Препятствия для увеличения спроса компаний на исследования и разработки российских научных организаций (научные организации - 2007)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dashkevich</dc:creator>
  <cp:lastModifiedBy>user</cp:lastModifiedBy>
  <cp:revision>1449</cp:revision>
  <cp:lastPrinted>2018-02-26T17:46:46Z</cp:lastPrinted>
  <dcterms:created xsi:type="dcterms:W3CDTF">2010-06-12T20:23:38Z</dcterms:created>
  <dcterms:modified xsi:type="dcterms:W3CDTF">2018-02-27T07:07:49Z</dcterms:modified>
</cp:coreProperties>
</file>