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7" r:id="rId4"/>
    <p:sldId id="259" r:id="rId5"/>
    <p:sldId id="260" r:id="rId6"/>
    <p:sldId id="296" r:id="rId7"/>
    <p:sldId id="261" r:id="rId8"/>
    <p:sldId id="274" r:id="rId9"/>
    <p:sldId id="262" r:id="rId10"/>
    <p:sldId id="264" r:id="rId11"/>
    <p:sldId id="275" r:id="rId12"/>
    <p:sldId id="276" r:id="rId13"/>
    <p:sldId id="269" r:id="rId14"/>
    <p:sldId id="277" r:id="rId15"/>
    <p:sldId id="292" r:id="rId16"/>
    <p:sldId id="294" r:id="rId17"/>
    <p:sldId id="293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90" r:id="rId26"/>
    <p:sldId id="295" r:id="rId27"/>
    <p:sldId id="291" r:id="rId28"/>
    <p:sldId id="297" r:id="rId29"/>
    <p:sldId id="289" r:id="rId30"/>
    <p:sldId id="263" r:id="rId31"/>
  </p:sldIdLst>
  <p:sldSz cx="12192000" cy="6858000"/>
  <p:notesSz cx="6889750" cy="9607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a" lastIdx="5" clrIdx="0">
    <p:extLst>
      <p:ext uri="{19B8F6BF-5375-455C-9EA6-DF929625EA0E}">
        <p15:presenceInfo xmlns:p15="http://schemas.microsoft.com/office/powerpoint/2012/main" userId="Е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44"/>
    </p:cViewPr>
  </p:sorterViewPr>
  <p:notesViewPr>
    <p:cSldViewPr snapToGrid="0">
      <p:cViewPr>
        <p:scale>
          <a:sx n="100" d="100"/>
          <a:sy n="100" d="100"/>
        </p:scale>
        <p:origin x="2580" y="-9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DEF4998B-A9C0-4A1F-ABB8-ADE77767B2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D81B7910-FBED-4E1F-AC8A-4FA92E86F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1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7425D-CC8D-4C37-8C39-577EFAAF4CEC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201738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624388"/>
            <a:ext cx="5511800" cy="3783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26538"/>
            <a:ext cx="298608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126538"/>
            <a:ext cx="298608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3F63-39A3-4DFA-9967-8277789FD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9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0%D1%80%D0%B2%D0%B0%D1%80%D0%B4%D1%81%D0%BA%D0%B8%D0%B9_%D1%83%D0%BD%D0%B8%D0%B2%D0%B5%D1%80%D1%81%D0%B8%D1%82%D0%B5%D1%8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u.wikipedia.org/wiki/%D0%91%D0%B5%D0%BB%D0%BB,_%D0%94%D1%8D%D0%BD%D0%B8%D0%B5%D0%BB_(%D1%81%D0%BE%D1%86%D0%B8%D0%BE%D0%BB%D0%BE%D0%B3)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E%D0%BC%D1%8B%D1%88%D0%BB%D0%B5%D0%BD%D0%BD%D0%B0%D1%8F_%D1%80%D0%B5%D0%B2%D0%BE%D0%BB%D1%8E%D1%86%D0%B8%D1%8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41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Наша точка зрения.</a:t>
            </a:r>
          </a:p>
          <a:p>
            <a:r>
              <a:rPr lang="ru-RU" dirty="0" smtClean="0"/>
              <a:t>В настоящее время на наших глазах разворачивается цивилизационная революция, наиболее явные признаки которой можно обнаружить в трех измерениях: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характер разделения труда;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ведущий способ координации хозяйственной деятельности;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базис экономической власти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96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Конечно, эргастерии, рудники и мануфактуры, </a:t>
            </a:r>
            <a:r>
              <a:rPr lang="ru-RU" dirty="0" smtClean="0"/>
              <a:t>фабрики, использующие </a:t>
            </a:r>
            <a:r>
              <a:rPr lang="ru-RU" dirty="0" smtClean="0"/>
              <a:t>наемный труд, существовали и раньше.  Но именно после промышленной революции происходит четкое отделение предприятий от домашних хозяйств.</a:t>
            </a:r>
          </a:p>
          <a:p>
            <a:endParaRPr lang="ru-RU" dirty="0"/>
          </a:p>
          <a:p>
            <a:r>
              <a:rPr lang="ru-RU" dirty="0" smtClean="0"/>
              <a:t>Предприятия ориентированы на получение прибыли. А домашние хозяйства и ремесленные мастерские – на удовлетворение потребности, сколь бы велики не были эти потребности, включая потребность в роскоши.</a:t>
            </a:r>
          </a:p>
          <a:p>
            <a:endParaRPr lang="ru-RU" dirty="0"/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аграрная стадия (90% населения занято в сельском хозяйстве);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индустриальная стадия (10% населения занято в сельском хозяйстве).</a:t>
            </a:r>
          </a:p>
          <a:p>
            <a:r>
              <a:rPr lang="ru-RU" dirty="0" smtClean="0"/>
              <a:t>То есть, рост производительности труда в определенной сфере народного хозяйства </a:t>
            </a:r>
            <a:r>
              <a:rPr lang="ru-RU" dirty="0" smtClean="0"/>
              <a:t>позволяет </a:t>
            </a:r>
            <a:r>
              <a:rPr lang="ru-RU" dirty="0" smtClean="0"/>
              <a:t>сокращать количество такого фактора производства как труд, замещать его капиталом и технологиями.</a:t>
            </a:r>
          </a:p>
          <a:p>
            <a:endParaRPr lang="ru-RU" dirty="0" smtClean="0"/>
          </a:p>
          <a:p>
            <a:r>
              <a:rPr lang="ru-RU" dirty="0" smtClean="0"/>
              <a:t>Это верно по отношению к сельскому хозяйству. Но </a:t>
            </a:r>
            <a:r>
              <a:rPr lang="ru-RU" dirty="0" smtClean="0"/>
              <a:t>эта же тенденция верна и для промышленности.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31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1.</a:t>
            </a:r>
            <a:r>
              <a:rPr lang="ru-RU" dirty="0" smtClean="0"/>
              <a:t> Развитие </a:t>
            </a:r>
            <a:r>
              <a:rPr lang="ru-RU" dirty="0" smtClean="0"/>
              <a:t>ИКТ позволяет управлять подразделениями, расположенными в различных частях света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 Устойчивые кооперационные связи между формально независимыми компаниями. Ценовой фактор вытесняется доверием, основанном на длительности отношений. Экономия трансакционных издержек, </a:t>
            </a:r>
            <a:r>
              <a:rPr lang="ru-RU" dirty="0" err="1" smtClean="0"/>
              <a:t>рутинизация</a:t>
            </a:r>
            <a:r>
              <a:rPr lang="ru-RU" dirty="0" smtClean="0"/>
              <a:t> отношений, защита вложения в специфические активы.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Найт</a:t>
            </a:r>
            <a:r>
              <a:rPr lang="ru-RU" dirty="0" smtClean="0"/>
              <a:t>: предприниматель принимает на себя риски, а наемный работник стремится избежать неопределенности. Таксисты в </a:t>
            </a:r>
            <a:r>
              <a:rPr lang="en-US" dirty="0" smtClean="0"/>
              <a:t>Uber &amp; </a:t>
            </a:r>
            <a:r>
              <a:rPr lang="en-US" dirty="0" err="1" smtClean="0"/>
              <a:t>Yandex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5</a:t>
            </a:r>
            <a:r>
              <a:rPr lang="ru-RU" dirty="0" smtClean="0"/>
              <a:t>. Стиральные машины, СВЧ, </a:t>
            </a:r>
            <a:r>
              <a:rPr lang="ru-RU" dirty="0" err="1" smtClean="0"/>
              <a:t>мультиварки</a:t>
            </a:r>
            <a:r>
              <a:rPr lang="ru-RU" dirty="0" smtClean="0"/>
              <a:t>, 3</a:t>
            </a:r>
            <a:r>
              <a:rPr lang="en-US" dirty="0" smtClean="0"/>
              <a:t>D</a:t>
            </a:r>
            <a:r>
              <a:rPr lang="ru-RU" dirty="0" smtClean="0"/>
              <a:t>-принтеры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6</a:t>
            </a:r>
            <a:r>
              <a:rPr lang="ru-RU" b="1" dirty="0" smtClean="0"/>
              <a:t>.</a:t>
            </a:r>
            <a:r>
              <a:rPr lang="ru-RU" dirty="0" smtClean="0"/>
              <a:t> Сторонники </a:t>
            </a:r>
            <a:r>
              <a:rPr lang="ru-RU" dirty="0"/>
              <a:t>идеи «нового индустриального общества» обращают внимание на то, что </a:t>
            </a:r>
            <a:r>
              <a:rPr lang="ru-RU" dirty="0" smtClean="0"/>
              <a:t>материальное </a:t>
            </a:r>
            <a:r>
              <a:rPr lang="ru-RU" dirty="0"/>
              <a:t>производство никуда не исчезло – оно просто переместилось в другие страны. Более того, как отмечает С.Д. </a:t>
            </a:r>
            <a:r>
              <a:rPr lang="ru-RU" dirty="0" err="1"/>
              <a:t>Бодрунов</a:t>
            </a:r>
            <a:r>
              <a:rPr lang="ru-RU" dirty="0"/>
              <a:t>, на мировом Юге и Востоке развернулась мощная волна индустриализации, приведшая к резкому увеличению доли промышленного производства в соответствующих регионах и, как следствие, возрастанию доли в мировом «совокупном работнике» рабочих и инженеров, занятых в сугубо индустриальной </a:t>
            </a:r>
            <a:r>
              <a:rPr lang="ru-RU" dirty="0" smtClean="0"/>
              <a:t>сфере.</a:t>
            </a:r>
          </a:p>
          <a:p>
            <a:r>
              <a:rPr lang="ru-RU" dirty="0" smtClean="0"/>
              <a:t>Действительно, использование дешевой рабочей силы замедлило темпы </a:t>
            </a:r>
            <a:r>
              <a:rPr lang="ru-RU" dirty="0" err="1" smtClean="0"/>
              <a:t>деиндустриализации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07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Можно выделить четыре чистых </a:t>
            </a:r>
            <a:r>
              <a:rPr lang="ru-RU" dirty="0" smtClean="0"/>
              <a:t>способа </a:t>
            </a:r>
            <a:r>
              <a:rPr lang="ru-RU" dirty="0"/>
              <a:t>координации деятельности: </a:t>
            </a:r>
            <a:endParaRPr lang="ru-RU" dirty="0" smtClean="0"/>
          </a:p>
          <a:p>
            <a:pPr marL="228600" indent="-228600">
              <a:buAutoNum type="arabicParenBoth"/>
            </a:pPr>
            <a:r>
              <a:rPr lang="ru-RU" dirty="0"/>
              <a:t>Администрирование (</a:t>
            </a:r>
            <a:r>
              <a:rPr lang="ru-RU" dirty="0" smtClean="0"/>
              <a:t>иерархия); </a:t>
            </a:r>
            <a:endParaRPr lang="ru-RU" dirty="0" smtClean="0"/>
          </a:p>
          <a:p>
            <a:pPr marL="228600" indent="-228600">
              <a:buAutoNum type="arabicParenBoth"/>
            </a:pPr>
            <a:r>
              <a:rPr lang="ru-RU" dirty="0" smtClean="0"/>
              <a:t>ценовая координация</a:t>
            </a:r>
            <a:r>
              <a:rPr lang="ru-RU" dirty="0"/>
              <a:t>; </a:t>
            </a:r>
            <a:endParaRPr lang="ru-RU" dirty="0" smtClean="0"/>
          </a:p>
          <a:p>
            <a:pPr marL="228600" indent="-228600">
              <a:buAutoNum type="arabicParenBoth"/>
            </a:pPr>
            <a:r>
              <a:rPr lang="ru-RU" dirty="0" smtClean="0"/>
              <a:t>совещательная координация </a:t>
            </a:r>
            <a:r>
              <a:rPr lang="ru-RU" dirty="0"/>
              <a:t>(взаимное согласование) и </a:t>
            </a:r>
            <a:endParaRPr lang="ru-RU" dirty="0" smtClean="0"/>
          </a:p>
          <a:p>
            <a:pPr marL="228600" indent="-228600">
              <a:buAutoNum type="arabicParenBoth"/>
            </a:pPr>
            <a:r>
              <a:rPr lang="ru-RU" dirty="0" smtClean="0"/>
              <a:t>стандартизация </a:t>
            </a:r>
            <a:r>
              <a:rPr lang="ru-RU" dirty="0"/>
              <a:t>технологических, </a:t>
            </a:r>
            <a:r>
              <a:rPr lang="ru-RU" dirty="0" smtClean="0"/>
              <a:t>профессиональных </a:t>
            </a:r>
            <a:r>
              <a:rPr lang="ru-RU" dirty="0"/>
              <a:t>и социальных норм (в виде </a:t>
            </a:r>
            <a:r>
              <a:rPr lang="ru-RU" dirty="0" smtClean="0"/>
              <a:t>как формальных </a:t>
            </a:r>
            <a:r>
              <a:rPr lang="ru-RU" dirty="0"/>
              <a:t>норм, так и рутин и </a:t>
            </a:r>
            <a:r>
              <a:rPr lang="ru-RU" dirty="0" smtClean="0"/>
              <a:t>традиций)</a:t>
            </a:r>
          </a:p>
          <a:p>
            <a:endParaRPr lang="ru-RU" dirty="0"/>
          </a:p>
          <a:p>
            <a:r>
              <a:rPr lang="ru-RU" dirty="0"/>
              <a:t>В реальной жизни выделенные </a:t>
            </a:r>
            <a:r>
              <a:rPr lang="ru-RU" dirty="0" smtClean="0"/>
              <a:t>четыре </a:t>
            </a:r>
            <a:r>
              <a:rPr lang="ru-RU" dirty="0"/>
              <a:t>способа координации практически не</a:t>
            </a:r>
          </a:p>
          <a:p>
            <a:r>
              <a:rPr lang="ru-RU" dirty="0"/>
              <a:t>встречаются в чистом виде, а </a:t>
            </a:r>
            <a:r>
              <a:rPr lang="ru-RU" dirty="0" smtClean="0"/>
              <a:t>дополняют и </a:t>
            </a:r>
            <a:r>
              <a:rPr lang="ru-RU" dirty="0"/>
              <a:t>поддерживают друг друга. Так, на </a:t>
            </a:r>
            <a:r>
              <a:rPr lang="ru-RU" dirty="0" smtClean="0"/>
              <a:t>рынке</a:t>
            </a:r>
            <a:r>
              <a:rPr lang="ru-RU" dirty="0"/>
              <a:t>, наряду с ценовой координацией, </a:t>
            </a:r>
            <a:r>
              <a:rPr lang="ru-RU" dirty="0" smtClean="0"/>
              <a:t>существуют </a:t>
            </a:r>
            <a:r>
              <a:rPr lang="ru-RU" dirty="0"/>
              <a:t>стандартизация (нормативное </a:t>
            </a:r>
            <a:r>
              <a:rPr lang="ru-RU" dirty="0" smtClean="0"/>
              <a:t>регулирование</a:t>
            </a:r>
            <a:r>
              <a:rPr lang="ru-RU" dirty="0"/>
              <a:t>), взаимное согласование (неоклассические</a:t>
            </a:r>
          </a:p>
          <a:p>
            <a:r>
              <a:rPr lang="ru-RU" dirty="0"/>
              <a:t>и </a:t>
            </a:r>
            <a:r>
              <a:rPr lang="ru-RU" dirty="0" err="1"/>
              <a:t>отношенческие</a:t>
            </a:r>
            <a:r>
              <a:rPr lang="ru-RU" dirty="0"/>
              <a:t> контракты</a:t>
            </a:r>
            <a:r>
              <a:rPr lang="ru-RU" dirty="0" smtClean="0"/>
              <a:t>) и </a:t>
            </a:r>
            <a:r>
              <a:rPr lang="ru-RU" dirty="0"/>
              <a:t>даже иерархия (концентрические сети</a:t>
            </a:r>
          </a:p>
          <a:p>
            <a:r>
              <a:rPr lang="ru-RU" dirty="0"/>
              <a:t>создания стоимости</a:t>
            </a:r>
            <a:r>
              <a:rPr lang="ru-RU" dirty="0" smtClean="0"/>
              <a:t>). Но всегда можно выделить ведущий способ координации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Взаимное согласование или совещательная координация не исключают неравной переговорной силы сторон.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016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ИКТ позволяет решить проблему прямого обмена информацией, а, следовательно, и установления прямых связей и отношений доверия между очень широким кругом лиц. </a:t>
            </a:r>
            <a:endParaRPr lang="ru-RU" dirty="0" smtClean="0"/>
          </a:p>
          <a:p>
            <a:r>
              <a:rPr lang="ru-RU" dirty="0" smtClean="0"/>
              <a:t>Было </a:t>
            </a:r>
            <a:r>
              <a:rPr lang="ru-RU" dirty="0"/>
              <a:t>бы неверным рассматривать </a:t>
            </a:r>
            <a:r>
              <a:rPr lang="ru-RU" dirty="0" smtClean="0"/>
              <a:t>устойчивые во </a:t>
            </a:r>
            <a:r>
              <a:rPr lang="ru-RU" dirty="0"/>
              <a:t>времени связи экономических</a:t>
            </a:r>
          </a:p>
          <a:p>
            <a:r>
              <a:rPr lang="ru-RU" dirty="0"/>
              <a:t>агентов как новое явление. Скорее, </a:t>
            </a:r>
            <a:r>
              <a:rPr lang="ru-RU" dirty="0" smtClean="0"/>
              <a:t>можно утверждать </a:t>
            </a:r>
            <a:r>
              <a:rPr lang="ru-RU" dirty="0"/>
              <a:t>обратное. Первоначально </a:t>
            </a:r>
            <a:r>
              <a:rPr lang="ru-RU" dirty="0" smtClean="0"/>
              <a:t>это были </a:t>
            </a:r>
            <a:r>
              <a:rPr lang="ru-RU" dirty="0"/>
              <a:t>основные формы </a:t>
            </a:r>
            <a:r>
              <a:rPr lang="ru-RU" dirty="0" smtClean="0"/>
              <a:t>хозяйственного взаимодействия</a:t>
            </a:r>
            <a:r>
              <a:rPr lang="ru-RU" dirty="0"/>
              <a:t>, которые </a:t>
            </a:r>
            <a:r>
              <a:rPr lang="ru-RU" dirty="0" smtClean="0"/>
              <a:t> игнорировались экономистами</a:t>
            </a:r>
            <a:r>
              <a:rPr lang="ru-RU" dirty="0"/>
              <a:t>, изучавшими </a:t>
            </a:r>
            <a:r>
              <a:rPr lang="ru-RU" dirty="0" smtClean="0"/>
              <a:t>рыночные системы, поскольку </a:t>
            </a:r>
            <a:r>
              <a:rPr lang="ru-RU" dirty="0"/>
              <a:t>считались неким </a:t>
            </a:r>
            <a:r>
              <a:rPr lang="ru-RU" dirty="0" smtClean="0"/>
              <a:t>остаточным </a:t>
            </a:r>
            <a:r>
              <a:rPr lang="ru-RU" dirty="0"/>
              <a:t>явлением, которое будет </a:t>
            </a:r>
            <a:r>
              <a:rPr lang="ru-RU" dirty="0" smtClean="0"/>
              <a:t>утрачивать </a:t>
            </a:r>
            <a:r>
              <a:rPr lang="ru-RU" dirty="0"/>
              <a:t>свое значение по мере развития </a:t>
            </a:r>
            <a:r>
              <a:rPr lang="ru-RU" dirty="0" smtClean="0"/>
              <a:t>свободного </a:t>
            </a:r>
            <a:r>
              <a:rPr lang="ru-RU" dirty="0"/>
              <a:t>рынка. Сегодня все более </a:t>
            </a:r>
            <a:r>
              <a:rPr lang="ru-RU" dirty="0" smtClean="0"/>
              <a:t>очевидно</a:t>
            </a:r>
            <a:r>
              <a:rPr lang="ru-RU" dirty="0"/>
              <a:t>, что рынок свободной конкуренции, </a:t>
            </a:r>
            <a:r>
              <a:rPr lang="ru-RU" dirty="0" smtClean="0"/>
              <a:t>на котором </a:t>
            </a:r>
            <a:r>
              <a:rPr lang="ru-RU" dirty="0"/>
              <a:t>взаимодействуют независимые </a:t>
            </a:r>
            <a:r>
              <a:rPr lang="ru-RU" dirty="0" smtClean="0"/>
              <a:t>и незнакомые </a:t>
            </a:r>
            <a:r>
              <a:rPr lang="ru-RU" dirty="0"/>
              <a:t>друг с другом агенты, </a:t>
            </a:r>
            <a:r>
              <a:rPr lang="ru-RU" dirty="0" smtClean="0"/>
              <a:t>представляет </a:t>
            </a:r>
            <a:r>
              <a:rPr lang="ru-RU" dirty="0"/>
              <a:t>собой не правило, а </a:t>
            </a:r>
            <a:r>
              <a:rPr lang="ru-RU" dirty="0" smtClean="0"/>
              <a:t>исключение, характерное </a:t>
            </a:r>
            <a:r>
              <a:rPr lang="ru-RU" dirty="0"/>
              <a:t>для этапа становления </a:t>
            </a:r>
            <a:r>
              <a:rPr lang="ru-RU" dirty="0" smtClean="0"/>
              <a:t>конкретного </a:t>
            </a:r>
            <a:r>
              <a:rPr lang="ru-RU" dirty="0"/>
              <a:t>«поля рынка». По мере </a:t>
            </a:r>
            <a:r>
              <a:rPr lang="ru-RU" dirty="0" smtClean="0"/>
              <a:t>перехода рынка </a:t>
            </a:r>
            <a:r>
              <a:rPr lang="ru-RU" dirty="0"/>
              <a:t>в стадию зрелости на нем </a:t>
            </a:r>
            <a:r>
              <a:rPr lang="ru-RU" dirty="0" smtClean="0"/>
              <a:t>устанавливаются </a:t>
            </a:r>
            <a:r>
              <a:rPr lang="ru-RU" dirty="0"/>
              <a:t>определенные правила игры</a:t>
            </a:r>
            <a:r>
              <a:rPr lang="ru-RU" dirty="0" smtClean="0"/>
              <a:t>, своя </a:t>
            </a:r>
            <a:r>
              <a:rPr lang="ru-RU" dirty="0"/>
              <a:t>иерархия, барьеры входа и </a:t>
            </a:r>
            <a:r>
              <a:rPr lang="ru-RU" dirty="0" smtClean="0"/>
              <a:t>устойчивые связи. 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То есть все возвращается на круги своя.</a:t>
            </a:r>
          </a:p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Сетевые формы замещают преимущественно рыночное, а не внутрифирменное взаимодействие, так как ослабление проблемы асимметрии информации порождает возможности не только формирования устойчивых межфирменных связей, но и укрупнения корпораций и усиления внутрикорпоративной вертикали власти.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95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Обратной стороной развития ИКТ становится укрупнение корпорации и усиление влияния центра на деятельность дивизионов.</a:t>
            </a:r>
          </a:p>
          <a:p>
            <a:r>
              <a:rPr lang="ru-RU" dirty="0" smtClean="0"/>
              <a:t>Современные ИКТ </a:t>
            </a:r>
            <a:r>
              <a:rPr lang="ru-RU" dirty="0"/>
              <a:t>позволяют существенно ослабить проблему неполноты и асимметрии информации. Причем речь идет об информации, касающейся как того, что происходит во внешней среде корпорации, так и внутри нее.</a:t>
            </a:r>
          </a:p>
          <a:p>
            <a:r>
              <a:rPr lang="ru-RU" dirty="0"/>
              <a:t>Возьмем в качестве примера крупную торговую сеть. Имеющиеся программные решения позволяют отслеживать такие параметры внутренней среды каждой торговой площадки как: уровень запасов каждого вида товара в текущий момент времени, скорость выбытия (объемы продаж) каждого вида товара в определенный промежуток времени, процент брака, возврата и т.д. На основе моделей управления запасами определяются необходимый уровень запасов по каждой номенклатурной позиции, оптимальный размер поставки и время (частота) поставок. Это означает, что штаб-квартира уже не нуждается в передаче на уровень торговых площадок таких функций как инвентаризация, заказ и переоценка.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другой стороны, специальные роботы, ищущие в Интернете, позволяют в автоматическом режиме отслеживать информацию об изменениях внешней среды компании: емкости рынка; деятельности существующих и появлении новых конкурентов, их рыночных стратегиях и объемах продаж; появлении товаров-заменителей; новых технологиях, изменении запросов </a:t>
            </a:r>
            <a:r>
              <a:rPr lang="ru-RU" dirty="0" smtClean="0"/>
              <a:t>потребителей.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25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36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Возможности</a:t>
            </a:r>
            <a:r>
              <a:rPr lang="ru-RU" dirty="0"/>
              <a:t>, порождаемые ИКТ, не только создают предпосылки для увеличения размера корпораций, но и склоняют штаб-квартиру переходить к более жестким формам организации хозяйственной деятельности </a:t>
            </a:r>
            <a:r>
              <a:rPr lang="ru-RU" dirty="0" smtClean="0"/>
              <a:t>– ограничению полномочий дивизионов. </a:t>
            </a:r>
            <a:r>
              <a:rPr lang="ru-RU" dirty="0"/>
              <a:t>И именно этот шаг (усиление влияния центра) может являться шагом на пути к потере конкурентных преимуществ.</a:t>
            </a:r>
          </a:p>
          <a:p>
            <a:r>
              <a:rPr lang="ru-RU" dirty="0"/>
              <a:t>Проблема заключается в том, что передача прав принятия хозяйственных решений на более низкий уровень управления решает не только задачу лучшего информационного обеспечения процесса принятия решений, но и задачу задействования хозяйской мотивации соответствующих сотрудников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Административная </a:t>
            </a:r>
            <a:r>
              <a:rPr lang="ru-RU" dirty="0"/>
              <a:t>форма координации, свойственная внутрифирменным отношениям, ослабляет стимулы к эффективной </a:t>
            </a:r>
            <a:r>
              <a:rPr lang="ru-RU" dirty="0" smtClean="0"/>
              <a:t>деятельности. </a:t>
            </a:r>
            <a:r>
              <a:rPr lang="ru-RU" dirty="0"/>
              <a:t>И чем жестче условия деятельности сотрудника, чем меньше у него автономии, тем пассивнее он становится, тем меньше ориентирован на раскрытие своих способностей и работу в интересах </a:t>
            </a:r>
            <a:r>
              <a:rPr lang="ru-RU" dirty="0" smtClean="0"/>
              <a:t>компании.</a:t>
            </a:r>
          </a:p>
          <a:p>
            <a:r>
              <a:rPr lang="ru-RU" dirty="0"/>
              <a:t>Основная проблема связана с тем, что самые лучшие программные продукты и самые эффективные роботы могут находить, обрабатывать, измерять и оценивать преимущественно явную информацию, в то время как предпринимательское видение, позволяющее замечать «нарушение последовательностей», основывается, в том числе, на неявных знаниях </a:t>
            </a:r>
            <a:r>
              <a:rPr lang="ru-RU" dirty="0" smtClean="0"/>
              <a:t>и интуиции.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966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76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1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4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Собственность в классическом понимании – это право доступа, право использования, право на доходы от использования, право исключения и право распоряжения.</a:t>
            </a:r>
          </a:p>
          <a:p>
            <a:r>
              <a:rPr lang="ru-RU" dirty="0" smtClean="0"/>
              <a:t>Контроль над доступом есть у любого чиновника. Зам заведующего кафедрой по учебной работе.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37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Положение в иерархии позволяет навязывать свои правила игры (взаимодействия) и рутины, а также устанавливать свои стандарты (технологические)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96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Самый очевидный пример экономического принуждения – отношения наемного работника (лишенного средств производства) и работодателя.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Uber </a:t>
            </a:r>
            <a:r>
              <a:rPr lang="ru-RU" dirty="0" smtClean="0"/>
              <a:t>это принуждение выражается в том, что резко расширяется доступ к клиентам – возможность заработать.</a:t>
            </a:r>
          </a:p>
          <a:p>
            <a:r>
              <a:rPr lang="ru-RU" dirty="0" smtClean="0"/>
              <a:t>В отношениях Ашана и поставщиков – объемы продаж (эффект масштаба).</a:t>
            </a:r>
          </a:p>
          <a:p>
            <a:r>
              <a:rPr lang="en-US" dirty="0" smtClean="0"/>
              <a:t>Boeing </a:t>
            </a:r>
            <a:r>
              <a:rPr lang="ru-RU" dirty="0" smtClean="0"/>
              <a:t>и поставщики – гарантированные объемы сбыта.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361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535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Глобализация означает усиление конкуренции за учеников, работников и гранты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55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Подрывная </a:t>
            </a:r>
            <a:r>
              <a:rPr lang="ru-RU" dirty="0"/>
              <a:t>инновация – это инновация, которая первоначально кажется большинству участников рынка </a:t>
            </a:r>
            <a:r>
              <a:rPr lang="ru-RU" dirty="0" err="1"/>
              <a:t>нишевой</a:t>
            </a:r>
            <a:r>
              <a:rPr lang="ru-RU" dirty="0"/>
              <a:t> (значимой для конкретной ниши и не имеющей перспектив в масштабах всего </a:t>
            </a:r>
            <a:r>
              <a:rPr lang="ru-RU" dirty="0" smtClean="0"/>
              <a:t>поля </a:t>
            </a:r>
            <a:r>
              <a:rPr lang="ru-RU" dirty="0"/>
              <a:t>рынка), поскольку важные для потребителей характеристики нового продукта существенно уступают имеющимся </a:t>
            </a:r>
            <a:r>
              <a:rPr lang="ru-RU" dirty="0" smtClean="0"/>
              <a:t>товарам-аналогам. </a:t>
            </a:r>
            <a:r>
              <a:rPr lang="ru-RU" dirty="0"/>
              <a:t>Но по мере совершенствования традиционных характеристик новые опции становятся для потребителей все более ценными, подрывная инновация вытесняет с рынка товары-аналоги, а производящие эти товары компании становятся аутсайдерами. </a:t>
            </a:r>
            <a:endParaRPr lang="ru-RU" dirty="0" smtClean="0"/>
          </a:p>
          <a:p>
            <a:r>
              <a:rPr lang="ru-RU" dirty="0"/>
              <a:t>Именно к такому типу инноваций относится электронное образование. В настоящее время оно существенно уступает офлайн-образованию по целому ряду значимых для потребителей </a:t>
            </a:r>
            <a:r>
              <a:rPr lang="ru-RU" dirty="0" smtClean="0"/>
              <a:t>характеристик.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2126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Конечно, наряду с достоинствами, существуют и недостатки. Их можно </a:t>
            </a:r>
            <a:r>
              <a:rPr lang="ru-RU" dirty="0"/>
              <a:t>разделить на два класса: </a:t>
            </a:r>
          </a:p>
          <a:p>
            <a:r>
              <a:rPr lang="ru-RU" dirty="0"/>
              <a:t>1) проблемы, свойственные сегодняшнему уровню развития цифровой образовательной среды; </a:t>
            </a:r>
          </a:p>
          <a:p>
            <a:r>
              <a:rPr lang="ru-RU" dirty="0"/>
              <a:t>2) имманентные недостатки системы дистанционного обучения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Проблемы сегодняшнего дня – это 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Стремление </a:t>
            </a:r>
            <a:r>
              <a:rPr lang="ru-RU" i="1" dirty="0"/>
              <a:t>к имитации очного образования, приводящее к ухудшению качества копии по сравнению с </a:t>
            </a:r>
            <a:r>
              <a:rPr lang="ru-RU" i="1" dirty="0" smtClean="0"/>
              <a:t>оригиналом (спектакль и кино).</a:t>
            </a:r>
            <a:endParaRPr lang="ru-RU" dirty="0"/>
          </a:p>
          <a:p>
            <a:pPr marL="171450" indent="-171450">
              <a:buFontTx/>
              <a:buChar char="-"/>
            </a:pPr>
            <a:r>
              <a:rPr lang="ru-RU" i="1" dirty="0" smtClean="0"/>
              <a:t>Слабый </a:t>
            </a:r>
            <a:r>
              <a:rPr lang="ru-RU" i="1" dirty="0"/>
              <a:t>контроль качества образовательных </a:t>
            </a:r>
            <a:r>
              <a:rPr lang="ru-RU" i="1" dirty="0" smtClean="0"/>
              <a:t>продуктов</a:t>
            </a:r>
          </a:p>
          <a:p>
            <a:pPr marL="171450" indent="-171450">
              <a:buFontTx/>
              <a:buChar char="-"/>
            </a:pPr>
            <a:r>
              <a:rPr lang="ru-RU" i="1" dirty="0"/>
              <a:t>Низкая </a:t>
            </a:r>
            <a:r>
              <a:rPr lang="ru-RU" i="1" dirty="0" smtClean="0"/>
              <a:t>интерактивность</a:t>
            </a:r>
          </a:p>
          <a:p>
            <a:pPr marL="171450" indent="-171450">
              <a:buFontTx/>
              <a:buChar char="-"/>
            </a:pPr>
            <a:r>
              <a:rPr lang="ru-RU" i="1" dirty="0"/>
              <a:t>Примитивизация </a:t>
            </a:r>
            <a:r>
              <a:rPr lang="ru-RU" i="1" dirty="0" smtClean="0"/>
              <a:t>компетенций – обслуживание гаджетов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Общие проблемы:</a:t>
            </a:r>
          </a:p>
          <a:p>
            <a:pPr marL="228600" indent="-228600">
              <a:buAutoNum type="arabicPeriod"/>
            </a:pPr>
            <a:r>
              <a:rPr lang="ru-RU" dirty="0" smtClean="0"/>
              <a:t>Проблема социализации (воспитания)</a:t>
            </a:r>
          </a:p>
          <a:p>
            <a:pPr marL="228600" indent="-228600">
              <a:buAutoNum type="arabicPeriod"/>
            </a:pPr>
            <a:r>
              <a:rPr lang="ru-RU" dirty="0" smtClean="0"/>
              <a:t>Проблема передачи неявного знания (школы)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04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Возвращение к университетам Средневековья, которые были интеллектуальными центрами для избранных.</a:t>
            </a:r>
          </a:p>
          <a:p>
            <a:r>
              <a:rPr lang="ru-RU" dirty="0"/>
              <a:t>Вообще можно говорить об очередном витке спирали.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337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9230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13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185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14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56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err="1" smtClean="0"/>
              <a:t>Карлотта</a:t>
            </a:r>
            <a:r>
              <a:rPr lang="ru-RU" dirty="0" smtClean="0"/>
              <a:t> </a:t>
            </a:r>
            <a:r>
              <a:rPr lang="ru-RU" dirty="0" smtClean="0"/>
              <a:t>Перес с ее технико-экономическими </a:t>
            </a:r>
            <a:r>
              <a:rPr lang="ru-RU" dirty="0" smtClean="0"/>
              <a:t>парадигмами.</a:t>
            </a:r>
          </a:p>
          <a:p>
            <a:endParaRPr lang="ru-RU" dirty="0" smtClean="0"/>
          </a:p>
          <a:p>
            <a:r>
              <a:rPr lang="ru-RU" dirty="0" smtClean="0"/>
              <a:t>Перес: Технологические </a:t>
            </a:r>
            <a:r>
              <a:rPr lang="ru-RU" dirty="0"/>
              <a:t>революции </a:t>
            </a:r>
            <a:r>
              <a:rPr lang="ru-RU" dirty="0" smtClean="0"/>
              <a:t>направлены </a:t>
            </a:r>
            <a:r>
              <a:rPr lang="ru-RU" dirty="0"/>
              <a:t>на полное обновление технологической базы производства. Катализатором данных изменений становится кризис, который наглядным образом представляет исчерпанные возможности развития на предыдущей производственной и технологической основе. </a:t>
            </a:r>
            <a:endParaRPr lang="ru-RU" dirty="0" smtClean="0"/>
          </a:p>
          <a:p>
            <a:r>
              <a:rPr lang="ru-RU" dirty="0" smtClean="0"/>
              <a:t>Последний этап: Нано, </a:t>
            </a:r>
            <a:r>
              <a:rPr lang="ru-RU" dirty="0" err="1" smtClean="0"/>
              <a:t>Био</a:t>
            </a:r>
            <a:r>
              <a:rPr lang="ru-RU" dirty="0" smtClean="0"/>
              <a:t>, ИКТ, искусственный интеллект (когнитивные технологии). </a:t>
            </a:r>
          </a:p>
          <a:p>
            <a:r>
              <a:rPr lang="ru-RU" dirty="0" smtClean="0"/>
              <a:t>Некоторые добавляют Интернет вещей. Считывание, обмен информацией, ее переработка и принятие решений без участия человека.</a:t>
            </a:r>
          </a:p>
          <a:p>
            <a:endParaRPr lang="ru-RU" dirty="0" smtClean="0"/>
          </a:p>
          <a:p>
            <a:r>
              <a:rPr lang="ru-RU" dirty="0" smtClean="0"/>
              <a:t>Синтез </a:t>
            </a:r>
            <a:r>
              <a:rPr lang="ru-RU" dirty="0" err="1" smtClean="0"/>
              <a:t>био</a:t>
            </a:r>
            <a:r>
              <a:rPr lang="ru-RU" dirty="0" smtClean="0"/>
              <a:t> и физических систем.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Тепляков и Толкачев</a:t>
            </a:r>
          </a:p>
          <a:p>
            <a:r>
              <a:rPr lang="ru-RU" dirty="0" smtClean="0"/>
              <a:t>Три </a:t>
            </a:r>
            <a:r>
              <a:rPr lang="ru-RU" dirty="0" smtClean="0"/>
              <a:t>периода длинной волны</a:t>
            </a:r>
            <a:r>
              <a:rPr lang="ru-RU" dirty="0" smtClean="0"/>
              <a:t>:</a:t>
            </a:r>
          </a:p>
          <a:p>
            <a:r>
              <a:rPr lang="ru-RU" dirty="0"/>
              <a:t>В рамках  каждого технологического уклада происходят:</a:t>
            </a:r>
          </a:p>
          <a:p>
            <a:pPr marL="171450" indent="-171450">
              <a:buFontTx/>
              <a:buChar char="-"/>
            </a:pPr>
            <a:r>
              <a:rPr lang="ru-RU" dirty="0"/>
              <a:t>рост эффективности за счет превращения нового пучка технологий в технологии широкого применения;</a:t>
            </a:r>
          </a:p>
          <a:p>
            <a:pPr marL="171450" indent="-171450">
              <a:buFontTx/>
              <a:buChar char="-"/>
            </a:pPr>
            <a:r>
              <a:rPr lang="ru-RU" dirty="0"/>
              <a:t>повышение эффективности за счет расширения рынка сбыта (эффект масштаба)</a:t>
            </a:r>
          </a:p>
          <a:p>
            <a:pPr marL="171450" indent="-171450">
              <a:buFontTx/>
              <a:buChar char="-"/>
            </a:pPr>
            <a:r>
              <a:rPr lang="ru-RU" dirty="0"/>
              <a:t>повышение эффективности за счет расширения рынка ресурсов (более дешевые факторы производства и менее жесткие экологические ограничения);</a:t>
            </a:r>
          </a:p>
          <a:p>
            <a:pPr marL="171450" indent="-171450">
              <a:buFontTx/>
              <a:buChar char="-"/>
            </a:pPr>
            <a:r>
              <a:rPr lang="ru-RU" dirty="0"/>
              <a:t>исчерпание возможности повышения производственной эффективности и перенос активности на финансовые рынки – финансовые кризисы.</a:t>
            </a:r>
          </a:p>
          <a:p>
            <a:endParaRPr lang="ru-RU" dirty="0"/>
          </a:p>
          <a:p>
            <a:r>
              <a:rPr lang="ru-RU" dirty="0" smtClean="0"/>
              <a:t>1 цикл - зарождение нового пучка технологий. Страны лидеры стремятся к автаркии. Все на своей территории. Политика протекционизма.</a:t>
            </a:r>
          </a:p>
          <a:p>
            <a:r>
              <a:rPr lang="ru-RU" dirty="0" smtClean="0"/>
              <a:t>2 цикл – внутренний рынок исчерпан. Выход с товарами и услугами на внешние рынки. Необходимость развития транспорта. Политика фритредерства.</a:t>
            </a:r>
          </a:p>
          <a:p>
            <a:r>
              <a:rPr lang="ru-RU" dirty="0" smtClean="0"/>
              <a:t>3 цикл – переход к использованию более дешевых факторов производства. Экспорт капитала и локализация производства в третьих странах. Необходимость новых средств коммуникации для осуществления контроля. Империализм.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63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Industry 4.0</a:t>
            </a:r>
            <a:endParaRPr lang="ru-RU" dirty="0" smtClean="0"/>
          </a:p>
          <a:p>
            <a:r>
              <a:rPr lang="ru-RU" dirty="0" smtClean="0"/>
              <a:t>Клаус Шваб «Четвертая промышленная революция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Эту терминологию взял на вооружение и </a:t>
            </a:r>
            <a:r>
              <a:rPr lang="ru-RU" dirty="0" err="1" smtClean="0"/>
              <a:t>Минпромторг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Как видим, это очень похоже на технологические уклады, только первый и второй этап объединяют по 2 уклада.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Шваб все время подчеркивает, что это уникальная революция:</a:t>
            </a:r>
          </a:p>
          <a:p>
            <a:r>
              <a:rPr lang="ru-RU" dirty="0"/>
              <a:t>«Характер происходящих изменений настолько фундаментален, что мировая история еще не знала подобной эпохи – времени как великих возможностей, так и потенциальных опасностей»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 нашему мнению, подобные высказывания могут быть применены к любой технологической революции, когда происходят кардинальные сдвиги технологической и институциональной парадигм. Но об этом более подробно расскажет Виктор Евгеньевич.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39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Термин «постиндустриализм» был введён в научный оборот в начале XX века учёным А. </a:t>
            </a:r>
            <a:r>
              <a:rPr lang="ru-RU" dirty="0" err="1"/>
              <a:t>Кумарасвами</a:t>
            </a:r>
            <a:r>
              <a:rPr lang="ru-RU" dirty="0"/>
              <a:t>, который специализировался на доиндустриальном развитии азиатских стран.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современном значении этот термин впервые был применён в конце 1950-х годов, а широкое признание концепция постиндустриального общества получила в результате работ профессора </a:t>
            </a:r>
            <a:r>
              <a:rPr lang="ru-RU" dirty="0">
                <a:hlinkClick r:id="rId3" tooltip="Гарвардский университет"/>
              </a:rPr>
              <a:t>Гарвардского </a:t>
            </a:r>
            <a:r>
              <a:rPr lang="ru-RU" dirty="0" smtClean="0">
                <a:hlinkClick r:id="rId3" tooltip="Гарвардский университет"/>
              </a:rPr>
              <a:t>университета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Белл, Дэниел (социолог)"/>
              </a:rPr>
              <a:t>Дэниела</a:t>
            </a:r>
            <a:r>
              <a:rPr lang="ru-RU" dirty="0" smtClean="0">
                <a:hlinkClick r:id="rId4" tooltip="Белл, Дэниел (социолог)"/>
              </a:rPr>
              <a:t> </a:t>
            </a:r>
            <a:r>
              <a:rPr lang="ru-RU" dirty="0">
                <a:hlinkClick r:id="rId4" tooltip="Белл, Дэниел (социолог)"/>
              </a:rPr>
              <a:t>Белла</a:t>
            </a:r>
            <a:r>
              <a:rPr lang="ru-RU" dirty="0"/>
              <a:t>, в частности, после выхода в 1973 году его книги «Грядущее постиндустриальное общество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У самого Белла 3 стадии. Сейчас уже выделяют 5.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88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Элвин</a:t>
            </a:r>
            <a:r>
              <a:rPr lang="ru-RU" dirty="0" smtClean="0"/>
              <a:t> </a:t>
            </a:r>
            <a:r>
              <a:rPr lang="ru-RU" dirty="0" err="1" smtClean="0"/>
              <a:t>Тоффлер</a:t>
            </a:r>
            <a:r>
              <a:rPr lang="ru-RU" dirty="0" smtClean="0"/>
              <a:t> </a:t>
            </a:r>
            <a:r>
              <a:rPr lang="ru-RU" dirty="0"/>
              <a:t>выделяет три «волны» в развитии общества:</a:t>
            </a:r>
          </a:p>
          <a:p>
            <a:r>
              <a:rPr lang="ru-RU" dirty="0" smtClean="0"/>
              <a:t>- аграрная </a:t>
            </a:r>
            <a:r>
              <a:rPr lang="ru-RU" dirty="0"/>
              <a:t>при переходе к земледелию,</a:t>
            </a:r>
          </a:p>
          <a:p>
            <a:r>
              <a:rPr lang="ru-RU" dirty="0" smtClean="0"/>
              <a:t>- индустриальная </a:t>
            </a:r>
            <a:r>
              <a:rPr lang="ru-RU" dirty="0"/>
              <a:t>во время </a:t>
            </a:r>
            <a:r>
              <a:rPr lang="ru-RU" dirty="0">
                <a:hlinkClick r:id="rId3" tooltip="Промышленная революция"/>
              </a:rPr>
              <a:t>промышленной революции</a:t>
            </a:r>
            <a:endParaRPr lang="ru-RU" dirty="0"/>
          </a:p>
          <a:p>
            <a:r>
              <a:rPr lang="ru-RU" dirty="0" smtClean="0"/>
              <a:t>- информационная </a:t>
            </a:r>
            <a:r>
              <a:rPr lang="ru-RU" dirty="0"/>
              <a:t>при переходе к обществу, основанному на знании (постиндустриальному)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3F63-39A3-4DFA-9967-8277789FD4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5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45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5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6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9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5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9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0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9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75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35066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ru-RU" sz="5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Цифровая революция: попытка общеэкономического анализа</a:t>
            </a:r>
            <a:endParaRPr lang="ru-RU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634344"/>
            <a:ext cx="10058400" cy="964275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марта 2018, ЦЭМИ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РАН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МАТЕМАТИЧЕСКАЯ ЭКОНОМИКА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7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7594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Цивилизационная </a:t>
            </a:r>
            <a:r>
              <a:rPr lang="ru-RU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революция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08809"/>
            <a:ext cx="10458450" cy="262162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>
                <a:latin typeface="Bookman Old Style" panose="02050604050505020204" pitchFamily="18" charset="0"/>
              </a:rPr>
              <a:t>изменение характера разделение труда;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>
                <a:latin typeface="Bookman Old Style" panose="02050604050505020204" pitchFamily="18" charset="0"/>
              </a:rPr>
              <a:t>изменение ведущего способа </a:t>
            </a:r>
            <a:r>
              <a:rPr lang="ru-RU" sz="3000" dirty="0" smtClean="0">
                <a:latin typeface="Bookman Old Style" panose="02050604050505020204" pitchFamily="18" charset="0"/>
              </a:rPr>
              <a:t>координации хозяйственной деятельности;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>
                <a:latin typeface="Bookman Old Style" panose="02050604050505020204" pitchFamily="18" charset="0"/>
              </a:rPr>
              <a:t>изменение базиса экономической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35565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Изменение характера разделения труда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4937760" cy="73628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НЕОЛИТИЧЕСКАЯ РЕВОЛЮЦИЯ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97280" y="2473642"/>
            <a:ext cx="4937760" cy="348689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переход от собирательства к воспроизводству;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первое устойчивое разделение труда: доблестный труд (война и охота) и непрестижный труд (домашнее хозяйство);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развитие сельского хозяйства</a:t>
            </a:r>
            <a:endParaRPr lang="ru-RU" sz="22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17920" y="1761551"/>
            <a:ext cx="4937760" cy="73628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ПРОМЫШЛЕННАЯ РЕВОЛЮЦИЯ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17920" y="2473642"/>
            <a:ext cx="4937760" cy="37094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массовое отделение предприятий от домашних хозяйств;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массовое использование наемного труда;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изменение целевой функции хозяйственных организаций;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200" dirty="0" smtClean="0">
                <a:latin typeface="Cambria" charset="0"/>
                <a:ea typeface="Cambria" charset="0"/>
                <a:cs typeface="Cambria" charset="0"/>
              </a:rPr>
              <a:t>увеличение доли промышленного производства</a:t>
            </a:r>
            <a:endParaRPr lang="ru-RU" sz="22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1825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Цифровая революция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76846"/>
            <a:ext cx="10283536" cy="4488872"/>
          </a:xfrm>
        </p:spPr>
        <p:txBody>
          <a:bodyPr>
            <a:noAutofit/>
          </a:bodyPr>
          <a:lstStyle/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отделение </a:t>
            </a:r>
            <a:r>
              <a:rPr lang="ru-RU" sz="2300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организационных и интеллектуальных центров от 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производственных подразделений</a:t>
            </a:r>
            <a:r>
              <a:rPr lang="ru-RU" sz="23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локализация </a:t>
            </a:r>
            <a:r>
              <a:rPr lang="ru-RU" sz="2300" dirty="0">
                <a:latin typeface="Cambria Math" panose="02040503050406030204" pitchFamily="18" charset="0"/>
                <a:ea typeface="Cambria Math" panose="02040503050406030204" pitchFamily="18" charset="0"/>
              </a:rPr>
              <a:t>отдельных составляющих производственного процесса в 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разных </a:t>
            </a:r>
            <a:r>
              <a:rPr lang="ru-RU" sz="2300" dirty="0">
                <a:latin typeface="Cambria Math" panose="02040503050406030204" pitchFamily="18" charset="0"/>
                <a:ea typeface="Cambria Math" panose="02040503050406030204" pitchFamily="18" charset="0"/>
              </a:rPr>
              <a:t>частях 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света;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формирование глобальных сетей создания стоимости;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снятие барьера между предпринимательством и наемным трудом;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развитие дистанционной занятости и </a:t>
            </a:r>
            <a:r>
              <a:rPr lang="ru-RU" sz="23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краудсорсинга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возвращение значительной части производства в домашнее хозяйство;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300" dirty="0">
                <a:latin typeface="Cambria Math" panose="02040503050406030204" pitchFamily="18" charset="0"/>
                <a:ea typeface="Cambria Math" panose="02040503050406030204" pitchFamily="18" charset="0"/>
              </a:rPr>
              <a:t>перераспределение большей части создаваемого общественного богатства в сферу интеллектуальной и организационной </a:t>
            </a:r>
            <a:r>
              <a:rPr lang="ru-RU" sz="23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деятельности</a:t>
            </a:r>
            <a:endParaRPr lang="ru-RU" sz="23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2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01249" cy="135931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Ведущие способы координации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822160"/>
              </p:ext>
            </p:extLst>
          </p:nvPr>
        </p:nvGraphicFramePr>
        <p:xfrm>
          <a:off x="1097280" y="1806980"/>
          <a:ext cx="10195560" cy="4230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081"/>
                <a:gridCol w="3344037"/>
                <a:gridCol w="4066442"/>
              </a:tblGrid>
              <a:tr h="5466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Тип экономики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Основные трансакции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Ведущий способ координации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2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общинный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взаимности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взаимное согласование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иерархический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управления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стандартизация, администрирование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рыночный 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торговая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цены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3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сетевой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перераспределения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Bookman Old Style" panose="02050604050505020204" pitchFamily="18" charset="0"/>
                        </a:rPr>
                        <a:t>взаимное согласование</a:t>
                      </a:r>
                      <a:endParaRPr lang="ru-RU" sz="2400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3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359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Сетевое взаимодействие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828800"/>
            <a:ext cx="9982200" cy="4457700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П</a:t>
            </a: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остепенное </a:t>
            </a:r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вытеснение рынка как универсального способа межфирменного взаимодействия независимых товаропроизводителей сетевыми формами сотрудничества, в рамках которых ведущим способом координации является взаимное согласование. </a:t>
            </a:r>
            <a:endParaRPr lang="ru-RU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9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23954" y="1018309"/>
            <a:ext cx="1756063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ИКТ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11928" y="2729344"/>
            <a:ext cx="2583872" cy="12711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СЕТЕВОЕ ВЗАИМОДЕЙСТВИЕ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89174" y="2729345"/>
            <a:ext cx="2763982" cy="12711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УКРУПНЕНИЕ КОРПОРАЦИЙ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210791" y="2202873"/>
            <a:ext cx="5070764" cy="623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210791" y="2265218"/>
            <a:ext cx="6927" cy="4537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 flipH="1">
            <a:off x="8271165" y="2202873"/>
            <a:ext cx="10390" cy="5264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17573" y="1932709"/>
            <a:ext cx="0" cy="3325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549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1" y="132202"/>
            <a:ext cx="7938654" cy="65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3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3597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Проблема принципал - агент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59973"/>
            <a:ext cx="10058400" cy="400912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- явный оппортунизм, выражающийся в присвоении чужого имущества (вывод активов, присвоение части выручки, практика откатов, воровство и т.п.) или реализации дискреционных проектов в целях повышения собственного влияния и значимости;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- мягкий оппортунизм, связанный с сокрытием и искажением информации – занижение норм выработки, завышение норм расходования ресурсов, сокрытие имеющихся резервов, недостоверная информация о запасах и т.п</a:t>
            </a: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.;</a:t>
            </a:r>
            <a:endParaRPr lang="ru-RU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- неэффективная деятельность, в том числе в форме отлынивания. </a:t>
            </a:r>
          </a:p>
        </p:txBody>
      </p:sp>
    </p:spTree>
    <p:extLst>
      <p:ext uri="{BB962C8B-B14F-4D97-AF65-F5344CB8AC3E}">
        <p14:creationId xmlns:p14="http://schemas.microsoft.com/office/powerpoint/2010/main" val="2858375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359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Изменение базиса экономической власти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5346" y="1737359"/>
            <a:ext cx="9881754" cy="463078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Обычно при анализе различных общественно-экономических формаций (способов производства) исследователи сосредотачивают внимание на том, что является для них главным фактором производства (основным объектом собственности). </a:t>
            </a:r>
            <a:endParaRPr lang="ru-RU" sz="25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Феодализм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(аграрная экономика) – земля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Капитализм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(индустриальная экономика) – средства производства (капитал)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Новая </a:t>
            </a:r>
            <a:r>
              <a:rPr lang="ru-RU" sz="25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экономика (постиндустриальная) – знания (информация)</a:t>
            </a:r>
          </a:p>
        </p:txBody>
      </p:sp>
    </p:spTree>
    <p:extLst>
      <p:ext uri="{BB962C8B-B14F-4D97-AF65-F5344CB8AC3E}">
        <p14:creationId xmlns:p14="http://schemas.microsoft.com/office/powerpoint/2010/main" val="351818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3597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Власть и собственность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6126" y="1796142"/>
            <a:ext cx="9860973" cy="437605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«В эпоху Средневековья непосредственным источником прав, полномочий и привилегий служила основанная на обычае власть. Господствовало четкое представление, что права лица на имущество являются установленными постольку, поскольку передачу этого имущества санкционирует правитель, и любые притязания, не опирающиеся на такую явно или неявно подразумеваемую санкцию, воспринимались как необоснованные</a:t>
            </a: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».</a:t>
            </a:r>
          </a:p>
          <a:p>
            <a:pPr marL="0" indent="0" algn="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Т. </a:t>
            </a:r>
            <a:r>
              <a:rPr lang="ru-RU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Веблен</a:t>
            </a: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«Теория праздного класса»</a:t>
            </a:r>
            <a:endParaRPr lang="ru-RU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0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525781"/>
            <a:ext cx="10561320" cy="377189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 наших глазах происходит социально-экономическая трансформация хозяйственной жизни. </a:t>
            </a:r>
            <a:b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Эту трансформацию стали называть «цифровой или информационной революцией». </a:t>
            </a:r>
            <a:b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Переключили внимание </a:t>
            </a:r>
            <a:r>
              <a:rPr lang="ru-RU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 социально-экономического содержания явления (революция) на его технологические характеристики (цифровая).</a:t>
            </a:r>
            <a:endParaRPr lang="ru-RU" sz="3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54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032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Источники власти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6127" y="1772997"/>
            <a:ext cx="9341428" cy="437767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 </a:t>
            </a: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основе власти могут лежать: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внеэкономическое принуждение (насилие);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собственность в классическом понимании;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контроль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над доступом к ресурсам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доступ к информации и возможности ее переработки;</a:t>
            </a: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монополия;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статус (иерархическая позиция);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экономическое принуждение.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502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Ведущее основание власти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6518" y="1737360"/>
            <a:ext cx="9850582" cy="441306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В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реальной жизни власть </a:t>
            </a: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почти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всегда базируется на нескольких основаниях. Однако можно говорить и о доминирующем основании или базисе экономической власти, характерном для каждой </a:t>
            </a: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эпохи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экономического развития. </a:t>
            </a:r>
            <a:endParaRPr lang="ru-RU" sz="2400" dirty="0" smtClean="0">
              <a:latin typeface="Bookman Old Style" panose="0205060405050502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В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аграрном обществе экономическая власть основывалась преимущественно на статусе (положении в сословной иерархии), в промышленном – на собственности (в ее классическом понимании), а в цифровом – на </a:t>
            </a: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положении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в иерархии </a:t>
            </a:r>
            <a:r>
              <a:rPr lang="ru-RU" sz="2400" dirty="0" smtClean="0">
                <a:latin typeface="Bookman Old Style" panose="02050604050505020204" pitchFamily="18" charset="0"/>
                <a:ea typeface="Cambria Math" panose="02040503050406030204" pitchFamily="18" charset="0"/>
              </a:rPr>
              <a:t>некоего поля (фирмы, рынка или </a:t>
            </a:r>
            <a:r>
              <a:rPr lang="ru-RU" sz="2400" dirty="0">
                <a:latin typeface="Bookman Old Style" panose="02050604050505020204" pitchFamily="18" charset="0"/>
                <a:ea typeface="Cambria Math" panose="02040503050406030204" pitchFamily="18" charset="0"/>
              </a:rPr>
              <a:t>сети создания стоимости).</a:t>
            </a:r>
          </a:p>
        </p:txBody>
      </p:sp>
    </p:spTree>
    <p:extLst>
      <p:ext uri="{BB962C8B-B14F-4D97-AF65-F5344CB8AC3E}">
        <p14:creationId xmlns:p14="http://schemas.microsoft.com/office/powerpoint/2010/main" val="330131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Экономическое принуждение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82" y="1905000"/>
            <a:ext cx="9982200" cy="41529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навязывание своей воли другой стороне отношений путем обещания текущей выгоды и/или угрозы текущего ущерба.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Основано на неравенстве переговорной силы сторон вследствие разности положения в иерархии поля взаимодействия.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Приводит к попаданию в будущую зависимость.</a:t>
            </a:r>
          </a:p>
        </p:txBody>
      </p:sp>
    </p:spTree>
    <p:extLst>
      <p:ext uri="{BB962C8B-B14F-4D97-AF65-F5344CB8AC3E}">
        <p14:creationId xmlns:p14="http://schemas.microsoft.com/office/powerpoint/2010/main" val="419845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Сужение пространства выбора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6514"/>
            <a:ext cx="7319356" cy="38225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Атрофия </a:t>
            </a: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компетенций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Вложения в специфические активы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Уступка </a:t>
            </a:r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(утрата, ограничение) </a:t>
            </a: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прав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Имущественные барьеры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122" name="Picture 2" descr="Картинки по запросу монополия эконом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3179907"/>
            <a:ext cx="3168938" cy="316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8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E’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ОБРАЗОВАНИЕ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05444"/>
            <a:ext cx="10058400" cy="386364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latin typeface="Cambria" panose="02040503050406030204" pitchFamily="18" charset="0"/>
              </a:rPr>
              <a:t>развитие </a:t>
            </a:r>
            <a:r>
              <a:rPr lang="ru-RU" sz="2400" dirty="0">
                <a:latin typeface="Cambria" panose="02040503050406030204" pitchFamily="18" charset="0"/>
              </a:rPr>
              <a:t>дистанционного </a:t>
            </a:r>
            <a:r>
              <a:rPr lang="ru-RU" sz="2400" dirty="0" smtClean="0">
                <a:latin typeface="Cambria" panose="02040503050406030204" pitchFamily="18" charset="0"/>
              </a:rPr>
              <a:t>образования;</a:t>
            </a:r>
            <a:endParaRPr lang="ru-RU" sz="2400" dirty="0">
              <a:latin typeface="Cambria" panose="020405030504060302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latin typeface="Cambria" panose="02040503050406030204" pitchFamily="18" charset="0"/>
              </a:rPr>
              <a:t>глобализация </a:t>
            </a:r>
            <a:r>
              <a:rPr lang="ru-RU" sz="2400" dirty="0" smtClean="0">
                <a:latin typeface="Cambria" panose="02040503050406030204" pitchFamily="18" charset="0"/>
              </a:rPr>
              <a:t>поля рынка;</a:t>
            </a:r>
            <a:endParaRPr lang="ru-RU" sz="2400" dirty="0">
              <a:latin typeface="Cambria" panose="020405030504060302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latin typeface="Cambria" panose="02040503050406030204" pitchFamily="18" charset="0"/>
              </a:rPr>
              <a:t>развитие </a:t>
            </a:r>
            <a:r>
              <a:rPr lang="ru-RU" sz="2400" dirty="0">
                <a:latin typeface="Cambria" panose="02040503050406030204" pitchFamily="18" charset="0"/>
              </a:rPr>
              <a:t>образовательных платформ, создающих конкуренцию традиционным образовательным организациям;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latin typeface="Cambria" panose="02040503050406030204" pitchFamily="18" charset="0"/>
              </a:rPr>
              <a:t>внедрение </a:t>
            </a:r>
            <a:r>
              <a:rPr lang="ru-RU" sz="2400" dirty="0">
                <a:latin typeface="Cambria" panose="02040503050406030204" pitchFamily="18" charset="0"/>
              </a:rPr>
              <a:t>в образовательный процесс искусственного интеллекта;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 smtClean="0">
                <a:latin typeface="Cambria" panose="02040503050406030204" pitchFamily="18" charset="0"/>
              </a:rPr>
              <a:t>дифференциация </a:t>
            </a:r>
            <a:r>
              <a:rPr lang="ru-RU" sz="2400" dirty="0">
                <a:latin typeface="Cambria" panose="02040503050406030204" pitchFamily="18" charset="0"/>
              </a:rPr>
              <a:t>типов учебных заведений</a:t>
            </a:r>
            <a:r>
              <a:rPr lang="ru-RU" sz="2400" dirty="0" smtClean="0">
                <a:latin typeface="Cambria" panose="02040503050406030204" pitchFamily="18" charset="0"/>
              </a:rPr>
              <a:t>.</a:t>
            </a: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73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371600" y="1745672"/>
            <a:ext cx="9601200" cy="41217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Cambria" panose="02040503050406030204" pitchFamily="18" charset="0"/>
              </a:rPr>
              <a:t>Online-</a:t>
            </a:r>
            <a:r>
              <a:rPr lang="ru-RU" sz="2800" dirty="0">
                <a:latin typeface="Cambria" panose="02040503050406030204" pitchFamily="18" charset="0"/>
              </a:rPr>
              <a:t>образование представляет собой подрывную инновацию, которая приведет к неизбежному отсеиванию неэффективных вузов, после чего выгоды от данной новой технологии получит относительно небольшое число </a:t>
            </a:r>
            <a:r>
              <a:rPr lang="ru-RU" sz="2800" dirty="0" smtClean="0">
                <a:latin typeface="Cambria" panose="02040503050406030204" pitchFamily="18" charset="0"/>
              </a:rPr>
              <a:t>университетов-победителей.</a:t>
            </a:r>
            <a:endParaRPr lang="ru-RU" sz="2800" dirty="0">
              <a:latin typeface="Cambria" panose="02040503050406030204" pitchFamily="18" charset="0"/>
            </a:endParaRPr>
          </a:p>
          <a:p>
            <a:pPr marL="0" indent="0" algn="r">
              <a:spcBef>
                <a:spcPts val="1200"/>
              </a:spcBef>
              <a:buNone/>
            </a:pPr>
            <a:endParaRPr lang="ru-RU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r">
              <a:spcBef>
                <a:spcPts val="1200"/>
              </a:spcBef>
              <a:buNone/>
            </a:pPr>
            <a:r>
              <a:rPr lang="ru-RU"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Виссема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Й.	</a:t>
            </a:r>
            <a:r>
              <a:rPr lang="ru-RU" dirty="0" smtClean="0"/>
              <a:t>			</a:t>
            </a:r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2052" name="Picture 4" descr="http://elu.preview.saturized.com/images/Hans-Wisse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557" y="395547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129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ltGray">
          <a:xfrm>
            <a:off x="935182" y="363682"/>
            <a:ext cx="5049982" cy="536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ДОСТУПНОСТЬ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территориальная</a:t>
            </a:r>
            <a:endParaRPr lang="ru-RU" sz="2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временная</a:t>
            </a:r>
            <a:endParaRPr lang="ru-RU" sz="2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личностная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(возможность </a:t>
            </a:r>
            <a:r>
              <a:rPr lang="ru-RU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дробного 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доступа)</a:t>
            </a:r>
            <a:endParaRPr lang="ru-RU" sz="2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высокая 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квалификация 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преподавателей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относительная дешевизна</a:t>
            </a:r>
            <a:endParaRPr lang="ru-RU" sz="2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ltGray">
          <a:xfrm>
            <a:off x="6317673" y="363681"/>
            <a:ext cx="4810991" cy="536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ВОЗМОЖНОСТЬ ВЫБОРА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реподавателей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способов усвоения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глубины усвоения</a:t>
            </a:r>
            <a:endParaRPr lang="ru-RU" sz="2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способа 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контроля </a:t>
            </a: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знаний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комбинации курсов</a:t>
            </a:r>
            <a:endParaRPr lang="ru-RU" sz="2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58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082" y="782781"/>
            <a:ext cx="9694718" cy="77931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Гипотеза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66455"/>
            <a:ext cx="9601200" cy="32107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Cambria" panose="02040503050406030204" pitchFamily="18" charset="0"/>
              </a:rPr>
              <a:t>Ведущими игроками будущего образовательного пространства станут: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latin typeface="Cambria" panose="02040503050406030204" pitchFamily="18" charset="0"/>
              </a:rPr>
              <a:t>научно-образовательные университеты – центры международных сетей создания новых знаний;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latin typeface="Cambria" panose="02040503050406030204" pitchFamily="18" charset="0"/>
              </a:rPr>
              <a:t>компании – производители новых образовательных продуктов;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latin typeface="Cambria" panose="02040503050406030204" pitchFamily="18" charset="0"/>
              </a:rPr>
              <a:t>образовательные платформы – трансляторы образовательных продуктов.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4208" y="5181601"/>
            <a:ext cx="1878155" cy="852054"/>
          </a:xfrm>
          <a:prstGeom prst="round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</a:rPr>
              <a:t>Генераторы знаний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05843" y="5181601"/>
            <a:ext cx="2083378" cy="852054"/>
          </a:xfrm>
          <a:prstGeom prst="round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</a:rPr>
              <a:t>Генераторы продуктов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47782" y="5181601"/>
            <a:ext cx="1922319" cy="852054"/>
          </a:xfrm>
          <a:prstGeom prst="roundRect">
            <a:avLst/>
          </a:prstGeom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</a:rPr>
              <a:t>Трансляторы</a:t>
            </a:r>
          </a:p>
        </p:txBody>
      </p:sp>
    </p:spTree>
    <p:extLst>
      <p:ext uri="{BB962C8B-B14F-4D97-AF65-F5344CB8AC3E}">
        <p14:creationId xmlns:p14="http://schemas.microsoft.com/office/powerpoint/2010/main" val="1711682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Эра общинности – эра отчуждения – эра 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коммуникаций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80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1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Эра </a:t>
            </a:r>
            <a:r>
              <a:rPr lang="ru-RU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отчуждения была связана, в частности, с расширением круга взаимодействия без </a:t>
            </a:r>
            <a:r>
              <a:rPr lang="ru-RU" sz="21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подкрепления </a:t>
            </a:r>
            <a:r>
              <a:rPr lang="ru-RU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информационно-коммуникационными возможностями.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Община – рынок – социальная сеть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Жизнь на виду - приватность – разрушение приватности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Реципрокный обмен </a:t>
            </a: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–торговые </a:t>
            </a: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трансакции – сети создания стоимости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Сотрудничество </a:t>
            </a: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конкуренция </a:t>
            </a: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кооперация</a:t>
            </a:r>
            <a:endParaRPr lang="ru-RU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Второстепенная роль собственности – собственность-власть - </a:t>
            </a:r>
            <a:r>
              <a:rPr lang="ru-RU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???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Университеты как очаги науки и передачи знаний – образовательные  организации - </a:t>
            </a:r>
            <a:r>
              <a:rPr lang="ru-RU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???</a:t>
            </a:r>
            <a:r>
              <a:rPr lang="ru-RU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4769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242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Основные риски цифровой экономики</a:t>
            </a:r>
            <a:endParaRPr lang="ru-RU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Проблема лишнего населения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Обеднение содержание труда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Дизруптивный</a:t>
            </a: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отбор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Потеря приватности частной жизни</a:t>
            </a:r>
            <a:endParaRPr lang="ru-RU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8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Виды революций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хозяйственные</a:t>
            </a:r>
            <a:endParaRPr lang="ru-RU" sz="24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462646"/>
            <a:ext cx="4937760" cy="198466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Bookman Old Style" panose="02050604050505020204" pitchFamily="18" charset="0"/>
              </a:rPr>
              <a:t>Изменения </a:t>
            </a:r>
            <a:r>
              <a:rPr lang="ru-RU" sz="2400" dirty="0">
                <a:latin typeface="Bookman Old Style" panose="02050604050505020204" pitchFamily="18" charset="0"/>
              </a:rPr>
              <a:t>носят накапливающийся характер постепенного перехода количества в </a:t>
            </a:r>
            <a:r>
              <a:rPr lang="ru-RU" sz="2400" dirty="0" smtClean="0">
                <a:latin typeface="Bookman Old Style" panose="02050604050505020204" pitchFamily="18" charset="0"/>
              </a:rPr>
              <a:t>качество.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политические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17920" y="2462646"/>
            <a:ext cx="4937760" cy="198466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Bookman Old Style" panose="02050604050505020204" pitchFamily="18" charset="0"/>
              </a:rPr>
              <a:t>Одномоментная </a:t>
            </a:r>
            <a:r>
              <a:rPr lang="ru-RU" sz="2400" dirty="0">
                <a:latin typeface="Bookman Old Style" panose="02050604050505020204" pitchFamily="18" charset="0"/>
              </a:rPr>
              <a:t>смена </a:t>
            </a:r>
            <a:r>
              <a:rPr lang="ru-RU" sz="2400" dirty="0" smtClean="0">
                <a:latin typeface="Bookman Old Style" panose="02050604050505020204" pitchFamily="18" charset="0"/>
              </a:rPr>
              <a:t>социальной траектории развития, </a:t>
            </a:r>
            <a:r>
              <a:rPr lang="ru-RU" sz="2400" dirty="0">
                <a:latin typeface="Bookman Old Style" panose="02050604050505020204" pitchFamily="18" charset="0"/>
              </a:rPr>
              <a:t>а затем </a:t>
            </a:r>
            <a:r>
              <a:rPr lang="ru-RU" sz="2400" dirty="0" smtClean="0">
                <a:latin typeface="Bookman Old Style" panose="02050604050505020204" pitchFamily="18" charset="0"/>
              </a:rPr>
              <a:t>частичное </a:t>
            </a:r>
            <a:r>
              <a:rPr lang="ru-RU" sz="2400" dirty="0">
                <a:latin typeface="Bookman Old Style" panose="02050604050505020204" pitchFamily="18" charset="0"/>
              </a:rPr>
              <a:t>восстановление </a:t>
            </a:r>
            <a:r>
              <a:rPr lang="ru-RU" sz="2400" dirty="0" smtClean="0">
                <a:latin typeface="Bookman Old Style" panose="02050604050505020204" pitchFamily="18" charset="0"/>
              </a:rPr>
              <a:t>прошлого.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03073" y="4634346"/>
            <a:ext cx="4301837" cy="115339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ru-RU" sz="2200" dirty="0" smtClean="0">
                <a:latin typeface="Bookman Old Style" panose="02050604050505020204" pitchFamily="18" charset="0"/>
              </a:rPr>
              <a:t>Общее – радикальная смена</a:t>
            </a:r>
          </a:p>
          <a:p>
            <a:pPr algn="ctr">
              <a:lnSpc>
                <a:spcPct val="110000"/>
              </a:lnSpc>
            </a:pPr>
            <a:r>
              <a:rPr lang="ru-RU" sz="2200" dirty="0" smtClean="0">
                <a:latin typeface="Bookman Old Style" panose="02050604050505020204" pitchFamily="18" charset="0"/>
              </a:rPr>
              <a:t>траектории развития </a:t>
            </a:r>
            <a:endParaRPr lang="ru-RU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00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</a:t>
            </a:r>
            <a:endParaRPr lang="ru-RU" sz="6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7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Хозяйственные революции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цивилизационные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299550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смена ведущего способа производства: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latin typeface="Bookman Old Style" panose="02050604050505020204" pitchFamily="18" charset="0"/>
              </a:rPr>
              <a:t>н</a:t>
            </a:r>
            <a:r>
              <a:rPr lang="ru-RU" sz="2400" dirty="0" smtClean="0">
                <a:latin typeface="Bookman Old Style" panose="02050604050505020204" pitchFamily="18" charset="0"/>
              </a:rPr>
              <a:t>еолитическая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latin typeface="Bookman Old Style" panose="02050604050505020204" pitchFamily="18" charset="0"/>
              </a:rPr>
              <a:t>п</a:t>
            </a:r>
            <a:r>
              <a:rPr lang="ru-RU" sz="2400" dirty="0" smtClean="0">
                <a:latin typeface="Bookman Old Style" panose="02050604050505020204" pitchFamily="18" charset="0"/>
              </a:rPr>
              <a:t>ромышленная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Bookman Old Style" panose="02050604050505020204" pitchFamily="18" charset="0"/>
              </a:rPr>
              <a:t>цифровая (?) 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технологические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299550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Bookman Old Style" panose="02050604050505020204" pitchFamily="18" charset="0"/>
              </a:rPr>
              <a:t>смена </a:t>
            </a:r>
            <a:r>
              <a:rPr lang="ru-RU" sz="2400" dirty="0" smtClean="0">
                <a:latin typeface="Bookman Old Style" panose="02050604050505020204" pitchFamily="18" charset="0"/>
              </a:rPr>
              <a:t>технологического уклада в рамках промышленной парадигмы развития: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Bookman Old Style" panose="02050604050505020204" pitchFamily="18" charset="0"/>
              </a:rPr>
              <a:t>цифровая революция = четвертая промышленная революция (?)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8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6330" y="286603"/>
            <a:ext cx="10039350" cy="1113527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Технологические уклады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1179" y="5616016"/>
            <a:ext cx="2556711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I. 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Водяной двигатель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703" y="526854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1771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70710" y="4647622"/>
            <a:ext cx="2492717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II.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Паровой двигатель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66656" y="3689945"/>
            <a:ext cx="2545771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III.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Электрический двигатель 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77564" y="2735151"/>
            <a:ext cx="2851169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IV.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Двигатель внутреннего сгорания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7739" y="1754405"/>
            <a:ext cx="2865825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V.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Микроэлектроника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34750" y="697980"/>
            <a:ext cx="3106882" cy="89361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VI. NBIC</a:t>
            </a:r>
            <a:r>
              <a:rPr lang="ru-RU" sz="2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-технологии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3236" y="4953862"/>
            <a:ext cx="5944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Эпоха пара и железных дорог (Манчестер – Ливерпуль)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890" y="5987856"/>
            <a:ext cx="669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Машинное производство + энергия воды (фабрика </a:t>
            </a:r>
            <a:r>
              <a:rPr lang="ru-RU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Аркрайта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710" y="424580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1829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12426" y="3950723"/>
            <a:ext cx="555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Эпоха электричества и стали (завод Карнеги)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5747" y="332870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1875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8732" y="3018468"/>
            <a:ext cx="4258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Эпоха нефти и автомобилей (Форд)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7923" y="2395434"/>
            <a:ext cx="80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1908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43069" y="137957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1971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153564" y="2086213"/>
            <a:ext cx="301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Эпоха компьютеров (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Intel)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41632" y="10017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  <p:pic>
        <p:nvPicPr>
          <p:cNvPr id="2052" name="Picture 4" descr="https://traditio.wiki/files/1/1e/D-S-Lv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383" y="4245801"/>
            <a:ext cx="1691816" cy="211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8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93618" y="439111"/>
          <a:ext cx="10629901" cy="5457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73"/>
                <a:gridCol w="3366654"/>
                <a:gridCol w="2618510"/>
                <a:gridCol w="3127664"/>
              </a:tblGrid>
              <a:tr h="612802">
                <a:tc>
                  <a:txBody>
                    <a:bodyPr/>
                    <a:lstStyle/>
                    <a:p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ПРОИЗВОДСТВО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ТРАНСПОРТ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ИКТ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727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ЦИКЛ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Водяной и паровой двигатели (конец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XVIII 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 начало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XIX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вв.)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Железные дороги и пароходы (вторая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треть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XIX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в.) 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Телеграф, телефон, радио (последняя треть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XIX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– начало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в. 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351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II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ЦИКЛ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Электротехническая, нефтегазовая, металлургическая </a:t>
                      </a:r>
                      <a:r>
                        <a:rPr lang="ru-RU" sz="200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пр-ть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(первая половина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в.) 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Автомобили,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самолеты, ракетостроение (вторая треть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в.)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Компьютеры, мобильная связь, Интернет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(последняя треть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XX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– начало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XXI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века) 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7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III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ЦИКЛ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Робототехника, </a:t>
                      </a:r>
                      <a:b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-технологии, </a:t>
                      </a:r>
                      <a:b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NBIC</a:t>
                      </a:r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</a:t>
                      </a:r>
                      <a:r>
                        <a:rPr lang="ru-RU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технологии, промышленный Интернет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959">
                <a:tc>
                  <a:txBody>
                    <a:bodyPr/>
                    <a:lstStyle/>
                    <a:p>
                      <a:pPr algn="l"/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ПРОТЕКЦИОНИЗМ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ФРИТРЕДЕРСТВО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ИМПЕРИАЛИЗМ</a:t>
                      </a:r>
                      <a:endParaRPr lang="ru-RU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93618" y="439111"/>
            <a:ext cx="1496291" cy="620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4" y="439111"/>
            <a:ext cx="748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Уклад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93616" y="659769"/>
            <a:ext cx="862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Циклы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6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959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Промышленные революции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9156" y="5309755"/>
            <a:ext cx="2982190" cy="111182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Первая промышленная революция 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6324" y="4110182"/>
            <a:ext cx="2982190" cy="111182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Вторая промышленная революция 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9196" y="2908877"/>
            <a:ext cx="2982190" cy="111182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Третья промышленная революция 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7218" y="1712306"/>
            <a:ext cx="3106882" cy="1111828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Четвертая промышленная революция </a:t>
            </a:r>
            <a:endParaRPr lang="ru-RU" sz="20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719" y="483905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1760-1840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9887" y="365310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1875-1920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1346" y="5639821"/>
            <a:ext cx="428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Паровой двигатель и железные дороги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8514" y="4463237"/>
            <a:ext cx="299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Электричество и конвейер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3739" y="245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1960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51386" y="3282989"/>
            <a:ext cx="387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Компьютеры и микроэлектроника 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54582" y="1780189"/>
            <a:ext cx="21107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Синтез физических, </a:t>
            </a:r>
            <a:br>
              <a:rPr lang="ru-RU" sz="1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цифровых и </a:t>
            </a:r>
            <a:br>
              <a:rPr lang="ru-RU" sz="1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7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биотехнологий</a:t>
            </a:r>
            <a:endParaRPr lang="ru-RU" sz="17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https://upload.wikimedia.org/wikipedia/commons/7/72/Klaus_Schwab_%28Davos%2C_2007-01-26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3837771"/>
            <a:ext cx="1704287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4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Постиндустриальное общество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5438603" cy="402336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 Аграрное (доиндустриальное) </a:t>
            </a:r>
            <a:b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общество — сельское хозяйство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2. Индустриальное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—промышленность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3. Постиндустриальное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—производство знаний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7450282" y="2005445"/>
            <a:ext cx="3705398" cy="29718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сельское хозяйство;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промышленность;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сфера услуг;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ИКТ – услуги;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здравоохранение, наука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ru-RU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 descr="Белл, Дэниел (социолог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0" t="1572" r="3942" b="-1572"/>
          <a:stretch/>
        </p:blipFill>
        <p:spPr bwMode="auto">
          <a:xfrm>
            <a:off x="4904510" y="3554701"/>
            <a:ext cx="2202872" cy="284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85364" y="4882971"/>
            <a:ext cx="3913216" cy="108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Передача секторов из центра на периферию (мир-системный подход)</a:t>
            </a:r>
            <a:endParaRPr lang="ru-RU" sz="20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3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203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Три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волны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97280" y="1970425"/>
            <a:ext cx="7755774" cy="2986039"/>
          </a:xfrm>
        </p:spPr>
        <p:txBody>
          <a:bodyPr/>
          <a:lstStyle/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аграрная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при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переходе к земледелию,</a:t>
            </a: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индустриальная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во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время 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промышленной революции</a:t>
            </a:r>
            <a:endParaRPr lang="ru-RU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514350" indent="-5143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информационная при переходе к обществу, основанному на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знании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Alvin Toffler 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054" y="3332057"/>
            <a:ext cx="2088573" cy="289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07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5364</TotalTime>
  <Words>2799</Words>
  <Application>Microsoft Office PowerPoint</Application>
  <PresentationFormat>Широкоэкранный</PresentationFormat>
  <Paragraphs>337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Cambria</vt:lpstr>
      <vt:lpstr>Cambria Math</vt:lpstr>
      <vt:lpstr>Wingdings</vt:lpstr>
      <vt:lpstr>Ретро</vt:lpstr>
      <vt:lpstr>Цифровая революция: попытка общеэкономического анализа</vt:lpstr>
      <vt:lpstr>На наших глазах происходит социально-экономическая трансформация хозяйственной жизни.  Эту трансформацию стали называть «цифровой или информационной революцией».  Переключили внимание с социально-экономического содержания явления (революция) на его технологические характеристики (цифровая).</vt:lpstr>
      <vt:lpstr>Виды революций</vt:lpstr>
      <vt:lpstr>Хозяйственные революции</vt:lpstr>
      <vt:lpstr>Технологические уклады</vt:lpstr>
      <vt:lpstr>Презентация PowerPoint</vt:lpstr>
      <vt:lpstr>Промышленные революции</vt:lpstr>
      <vt:lpstr>Постиндустриальное общество</vt:lpstr>
      <vt:lpstr>Три волны</vt:lpstr>
      <vt:lpstr>Цивилизационная революция</vt:lpstr>
      <vt:lpstr>Изменение характера разделения труда</vt:lpstr>
      <vt:lpstr>Цифровая революция</vt:lpstr>
      <vt:lpstr>Ведущие способы координации</vt:lpstr>
      <vt:lpstr>Сетевое взаимодействие</vt:lpstr>
      <vt:lpstr>Презентация PowerPoint</vt:lpstr>
      <vt:lpstr>Презентация PowerPoint</vt:lpstr>
      <vt:lpstr>Проблема принципал - агент</vt:lpstr>
      <vt:lpstr>Изменение базиса экономической власти</vt:lpstr>
      <vt:lpstr>Власть и собственность</vt:lpstr>
      <vt:lpstr>Источники власти</vt:lpstr>
      <vt:lpstr>Ведущее основание власти</vt:lpstr>
      <vt:lpstr>Экономическое принуждение</vt:lpstr>
      <vt:lpstr>Сужение пространства выбора</vt:lpstr>
      <vt:lpstr>E’ОБРАЗОВАНИЕ</vt:lpstr>
      <vt:lpstr>Презентация PowerPoint</vt:lpstr>
      <vt:lpstr>Презентация PowerPoint</vt:lpstr>
      <vt:lpstr>Гипотеза</vt:lpstr>
      <vt:lpstr>Эра общинности – эра отчуждения – эра коммуникаций</vt:lpstr>
      <vt:lpstr>Основные риски цифровой экономики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революция – что это такое?</dc:title>
  <dc:creator>Елена</dc:creator>
  <cp:lastModifiedBy>Елена</cp:lastModifiedBy>
  <cp:revision>111</cp:revision>
  <cp:lastPrinted>2017-12-13T04:59:17Z</cp:lastPrinted>
  <dcterms:created xsi:type="dcterms:W3CDTF">2017-12-12T14:10:02Z</dcterms:created>
  <dcterms:modified xsi:type="dcterms:W3CDTF">2018-03-13T05:59:25Z</dcterms:modified>
</cp:coreProperties>
</file>