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2"/>
  </p:notesMasterIdLst>
  <p:sldIdLst>
    <p:sldId id="256" r:id="rId2"/>
    <p:sldId id="322" r:id="rId3"/>
    <p:sldId id="323" r:id="rId4"/>
    <p:sldId id="324" r:id="rId5"/>
    <p:sldId id="325" r:id="rId6"/>
    <p:sldId id="313" r:id="rId7"/>
    <p:sldId id="318" r:id="rId8"/>
    <p:sldId id="358" r:id="rId9"/>
    <p:sldId id="314" r:id="rId10"/>
    <p:sldId id="327" r:id="rId11"/>
    <p:sldId id="320" r:id="rId12"/>
    <p:sldId id="321" r:id="rId13"/>
    <p:sldId id="328" r:id="rId14"/>
    <p:sldId id="330" r:id="rId15"/>
    <p:sldId id="331" r:id="rId16"/>
    <p:sldId id="316" r:id="rId17"/>
    <p:sldId id="332" r:id="rId18"/>
    <p:sldId id="333" r:id="rId19"/>
    <p:sldId id="334" r:id="rId20"/>
    <p:sldId id="336" r:id="rId21"/>
    <p:sldId id="337" r:id="rId22"/>
    <p:sldId id="352" r:id="rId23"/>
    <p:sldId id="353" r:id="rId24"/>
    <p:sldId id="338" r:id="rId25"/>
    <p:sldId id="339" r:id="rId26"/>
    <p:sldId id="343" r:id="rId27"/>
    <p:sldId id="354" r:id="rId28"/>
    <p:sldId id="340" r:id="rId29"/>
    <p:sldId id="341" r:id="rId30"/>
    <p:sldId id="344" r:id="rId31"/>
    <p:sldId id="345" r:id="rId32"/>
    <p:sldId id="355" r:id="rId33"/>
    <p:sldId id="346" r:id="rId34"/>
    <p:sldId id="356" r:id="rId35"/>
    <p:sldId id="347" r:id="rId36"/>
    <p:sldId id="348" r:id="rId37"/>
    <p:sldId id="349" r:id="rId38"/>
    <p:sldId id="350" r:id="rId39"/>
    <p:sldId id="351" r:id="rId40"/>
    <p:sldId id="35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0" y="-4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6351E-9CCA-4BD0-9407-026ABC1F6913}" type="datetimeFigureOut">
              <a:rPr lang="en-US" smtClean="0"/>
              <a:pPr/>
              <a:t>2/5/2019</a:t>
            </a:fld>
            <a:endParaRPr lang="en-US"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31F5F-0FD3-47AC-A14B-C103423651C8}" type="slidenum">
              <a:rPr lang="en-US" smtClean="0"/>
              <a:pPr/>
              <a:t>‹#›</a:t>
            </a:fld>
            <a:endParaRPr lang="en-US" dirty="0"/>
          </a:p>
        </p:txBody>
      </p:sp>
    </p:spTree>
    <p:extLst>
      <p:ext uri="{BB962C8B-B14F-4D97-AF65-F5344CB8AC3E}">
        <p14:creationId xmlns="" xmlns:p14="http://schemas.microsoft.com/office/powerpoint/2010/main" val="93693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Source:</a:t>
            </a:r>
            <a:r>
              <a:rPr lang="en-US" baseline="0" dirty="0" smtClean="0"/>
              <a:t> https://www.statista.com/outlook/335/100/crowdfunding/worldwide</a:t>
            </a:r>
            <a:endParaRPr lang="ru-RU" dirty="0"/>
          </a:p>
        </p:txBody>
      </p:sp>
      <p:sp>
        <p:nvSpPr>
          <p:cNvPr id="4" name="Номер слайда 3"/>
          <p:cNvSpPr>
            <a:spLocks noGrp="1"/>
          </p:cNvSpPr>
          <p:nvPr>
            <p:ph type="sldNum" sz="quarter" idx="10"/>
          </p:nvPr>
        </p:nvSpPr>
        <p:spPr/>
        <p:txBody>
          <a:bodyPr/>
          <a:lstStyle/>
          <a:p>
            <a:fld id="{2F331F5F-0FD3-47AC-A14B-C103423651C8}" type="slidenum">
              <a:rPr lang="en-US" smtClean="0"/>
              <a:pPr/>
              <a:t>3</a:t>
            </a:fld>
            <a:endParaRPr lang="en-US" dirty="0"/>
          </a:p>
        </p:txBody>
      </p:sp>
    </p:spTree>
    <p:extLst>
      <p:ext uri="{BB962C8B-B14F-4D97-AF65-F5344CB8AC3E}">
        <p14:creationId xmlns="" xmlns:p14="http://schemas.microsoft.com/office/powerpoint/2010/main" val="277069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Source:</a:t>
            </a:r>
            <a:r>
              <a:rPr lang="en-US" baseline="0" dirty="0" smtClean="0"/>
              <a:t> https://www.statista.com/outlook/335/100/crowdfunding/worldwide</a:t>
            </a:r>
            <a:endParaRPr lang="ru-RU" dirty="0"/>
          </a:p>
        </p:txBody>
      </p:sp>
      <p:sp>
        <p:nvSpPr>
          <p:cNvPr id="4" name="Номер слайда 3"/>
          <p:cNvSpPr>
            <a:spLocks noGrp="1"/>
          </p:cNvSpPr>
          <p:nvPr>
            <p:ph type="sldNum" sz="quarter" idx="10"/>
          </p:nvPr>
        </p:nvSpPr>
        <p:spPr/>
        <p:txBody>
          <a:bodyPr/>
          <a:lstStyle/>
          <a:p>
            <a:fld id="{2F331F5F-0FD3-47AC-A14B-C103423651C8}" type="slidenum">
              <a:rPr lang="en-US" smtClean="0"/>
              <a:pPr/>
              <a:t>4</a:t>
            </a:fld>
            <a:endParaRPr lang="en-US" dirty="0"/>
          </a:p>
        </p:txBody>
      </p:sp>
    </p:spTree>
    <p:extLst>
      <p:ext uri="{BB962C8B-B14F-4D97-AF65-F5344CB8AC3E}">
        <p14:creationId xmlns="" xmlns:p14="http://schemas.microsoft.com/office/powerpoint/2010/main" val="277069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Source:</a:t>
            </a:r>
            <a:r>
              <a:rPr lang="en-US" baseline="0" dirty="0" smtClean="0"/>
              <a:t> https://www.statista.com/outlook/335/100/crowdfunding/worldwide</a:t>
            </a:r>
            <a:endParaRPr lang="ru-RU" dirty="0"/>
          </a:p>
        </p:txBody>
      </p:sp>
      <p:sp>
        <p:nvSpPr>
          <p:cNvPr id="4" name="Номер слайда 3"/>
          <p:cNvSpPr>
            <a:spLocks noGrp="1"/>
          </p:cNvSpPr>
          <p:nvPr>
            <p:ph type="sldNum" sz="quarter" idx="10"/>
          </p:nvPr>
        </p:nvSpPr>
        <p:spPr/>
        <p:txBody>
          <a:bodyPr/>
          <a:lstStyle/>
          <a:p>
            <a:fld id="{2F331F5F-0FD3-47AC-A14B-C103423651C8}" type="slidenum">
              <a:rPr lang="en-US" smtClean="0"/>
              <a:pPr/>
              <a:t>5</a:t>
            </a:fld>
            <a:endParaRPr lang="en-US" dirty="0"/>
          </a:p>
        </p:txBody>
      </p:sp>
    </p:spTree>
    <p:extLst>
      <p:ext uri="{BB962C8B-B14F-4D97-AF65-F5344CB8AC3E}">
        <p14:creationId xmlns="" xmlns:p14="http://schemas.microsoft.com/office/powerpoint/2010/main" val="277069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Source:</a:t>
            </a:r>
            <a:r>
              <a:rPr lang="en-US" baseline="0" dirty="0" smtClean="0"/>
              <a:t> https://www.statista.com/outlook/335/100/crowdfunding/worldwide</a:t>
            </a:r>
            <a:endParaRPr lang="ru-RU" dirty="0"/>
          </a:p>
        </p:txBody>
      </p:sp>
      <p:sp>
        <p:nvSpPr>
          <p:cNvPr id="4" name="Номер слайда 3"/>
          <p:cNvSpPr>
            <a:spLocks noGrp="1"/>
          </p:cNvSpPr>
          <p:nvPr>
            <p:ph type="sldNum" sz="quarter" idx="10"/>
          </p:nvPr>
        </p:nvSpPr>
        <p:spPr/>
        <p:txBody>
          <a:bodyPr/>
          <a:lstStyle/>
          <a:p>
            <a:fld id="{2F331F5F-0FD3-47AC-A14B-C103423651C8}" type="slidenum">
              <a:rPr lang="en-US" smtClean="0"/>
              <a:pPr/>
              <a:t>6</a:t>
            </a:fld>
            <a:endParaRPr lang="en-US" dirty="0"/>
          </a:p>
        </p:txBody>
      </p:sp>
    </p:spTree>
    <p:extLst>
      <p:ext uri="{BB962C8B-B14F-4D97-AF65-F5344CB8AC3E}">
        <p14:creationId xmlns="" xmlns:p14="http://schemas.microsoft.com/office/powerpoint/2010/main" val="277069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https://www.statista.com/outlook/377/100/crowdinvesting/worldwide</a:t>
            </a:r>
            <a:endParaRPr lang="ru-RU" dirty="0"/>
          </a:p>
        </p:txBody>
      </p:sp>
      <p:sp>
        <p:nvSpPr>
          <p:cNvPr id="4" name="Номер слайда 3"/>
          <p:cNvSpPr>
            <a:spLocks noGrp="1"/>
          </p:cNvSpPr>
          <p:nvPr>
            <p:ph type="sldNum" sz="quarter" idx="10"/>
          </p:nvPr>
        </p:nvSpPr>
        <p:spPr/>
        <p:txBody>
          <a:bodyPr/>
          <a:lstStyle/>
          <a:p>
            <a:fld id="{2F331F5F-0FD3-47AC-A14B-C103423651C8}" type="slidenum">
              <a:rPr lang="en-US" smtClean="0"/>
              <a:pPr/>
              <a:t>13</a:t>
            </a:fld>
            <a:endParaRPr lang="en-US" dirty="0"/>
          </a:p>
        </p:txBody>
      </p:sp>
    </p:spTree>
    <p:extLst>
      <p:ext uri="{BB962C8B-B14F-4D97-AF65-F5344CB8AC3E}">
        <p14:creationId xmlns="" xmlns:p14="http://schemas.microsoft.com/office/powerpoint/2010/main" val="183942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https://www.statista.com/outlook/377/100/crowdinvesting/worldwide</a:t>
            </a:r>
            <a:endParaRPr lang="ru-RU" dirty="0"/>
          </a:p>
        </p:txBody>
      </p:sp>
      <p:sp>
        <p:nvSpPr>
          <p:cNvPr id="4" name="Номер слайда 3"/>
          <p:cNvSpPr>
            <a:spLocks noGrp="1"/>
          </p:cNvSpPr>
          <p:nvPr>
            <p:ph type="sldNum" sz="quarter" idx="10"/>
          </p:nvPr>
        </p:nvSpPr>
        <p:spPr/>
        <p:txBody>
          <a:bodyPr/>
          <a:lstStyle/>
          <a:p>
            <a:fld id="{2F331F5F-0FD3-47AC-A14B-C103423651C8}" type="slidenum">
              <a:rPr lang="en-US" smtClean="0"/>
              <a:pPr/>
              <a:t>14</a:t>
            </a:fld>
            <a:endParaRPr lang="en-US" dirty="0"/>
          </a:p>
        </p:txBody>
      </p:sp>
    </p:spTree>
    <p:extLst>
      <p:ext uri="{BB962C8B-B14F-4D97-AF65-F5344CB8AC3E}">
        <p14:creationId xmlns="" xmlns:p14="http://schemas.microsoft.com/office/powerpoint/2010/main" val="183942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https://www.statista.com/outlook/377/100/crowdinvesting/worldwide</a:t>
            </a:r>
            <a:endParaRPr lang="ru-RU" dirty="0"/>
          </a:p>
        </p:txBody>
      </p:sp>
      <p:sp>
        <p:nvSpPr>
          <p:cNvPr id="4" name="Номер слайда 3"/>
          <p:cNvSpPr>
            <a:spLocks noGrp="1"/>
          </p:cNvSpPr>
          <p:nvPr>
            <p:ph type="sldNum" sz="quarter" idx="10"/>
          </p:nvPr>
        </p:nvSpPr>
        <p:spPr/>
        <p:txBody>
          <a:bodyPr/>
          <a:lstStyle/>
          <a:p>
            <a:fld id="{2F331F5F-0FD3-47AC-A14B-C103423651C8}" type="slidenum">
              <a:rPr lang="en-US" smtClean="0"/>
              <a:pPr/>
              <a:t>15</a:t>
            </a:fld>
            <a:endParaRPr lang="en-US" dirty="0"/>
          </a:p>
        </p:txBody>
      </p:sp>
    </p:spTree>
    <p:extLst>
      <p:ext uri="{BB962C8B-B14F-4D97-AF65-F5344CB8AC3E}">
        <p14:creationId xmlns="" xmlns:p14="http://schemas.microsoft.com/office/powerpoint/2010/main" val="183942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037DB1-C72F-49C9-8E7C-3697552E7B3D}" type="datetimeFigureOut">
              <a:rPr lang="en-US" smtClean="0"/>
              <a:pPr/>
              <a:t>2/5/2019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3351C383-7D45-4AB0-92C3-C98EB08C02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37DB1-C72F-49C9-8E7C-3697552E7B3D}" type="datetimeFigureOut">
              <a:rPr lang="en-US" smtClean="0"/>
              <a:pPr/>
              <a:t>2/5/2019</a:t>
            </a:fld>
            <a:endParaRPr 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C383-7D45-4AB0-92C3-C98EB08C02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ber.org/people/Christian_Catalini" TargetMode="External"/><Relationship Id="rId2" Type="http://schemas.openxmlformats.org/officeDocument/2006/relationships/hyperlink" Target="https://www.nber.org/people/ajay_agrawal" TargetMode="External"/><Relationship Id="rId1" Type="http://schemas.openxmlformats.org/officeDocument/2006/relationships/slideLayout" Target="../slideLayouts/slideLayout2.xml"/><Relationship Id="rId5" Type="http://schemas.openxmlformats.org/officeDocument/2006/relationships/hyperlink" Target="https://www.nber.org/papersbyprog/PR.html" TargetMode="External"/><Relationship Id="rId4" Type="http://schemas.openxmlformats.org/officeDocument/2006/relationships/hyperlink" Target="https://www.nber.org/people/avi_goldfarb"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irect.com/science/journal/08839026" TargetMode="External"/><Relationship Id="rId2" Type="http://schemas.openxmlformats.org/officeDocument/2006/relationships/hyperlink" Target="https://www.sciencedirect.com/science/article/pii/S088390261300058X" TargetMode="External"/><Relationship Id="rId1" Type="http://schemas.openxmlformats.org/officeDocument/2006/relationships/slideLayout" Target="../slideLayouts/slideLayout2.xml"/><Relationship Id="rId4" Type="http://schemas.openxmlformats.org/officeDocument/2006/relationships/hyperlink" Target="https://www.sciencedirect.com/science/journal/08839026/29/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aeaweb.org/issues/46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1" dirty="0" smtClean="0"/>
              <a:t>Crowd effects: returns, users preferences, and competition in </a:t>
            </a:r>
            <a:r>
              <a:rPr lang="en-US" b="1" dirty="0" err="1" smtClean="0"/>
              <a:t>crowdfunding</a:t>
            </a:r>
            <a:endParaRPr lang="en-US" dirty="0"/>
          </a:p>
        </p:txBody>
      </p:sp>
      <p:sp>
        <p:nvSpPr>
          <p:cNvPr id="3" name="Подзаголовок 2"/>
          <p:cNvSpPr>
            <a:spLocks noGrp="1"/>
          </p:cNvSpPr>
          <p:nvPr>
            <p:ph type="subTitle" idx="1"/>
          </p:nvPr>
        </p:nvSpPr>
        <p:spPr>
          <a:xfrm>
            <a:off x="1371600" y="4343400"/>
            <a:ext cx="6400800" cy="1752600"/>
          </a:xfrm>
        </p:spPr>
        <p:txBody>
          <a:bodyPr>
            <a:normAutofit fontScale="92500" lnSpcReduction="20000"/>
          </a:bodyPr>
          <a:lstStyle/>
          <a:p>
            <a:r>
              <a:rPr lang="en-US" dirty="0" smtClean="0"/>
              <a:t>Sergei </a:t>
            </a:r>
            <a:r>
              <a:rPr lang="en-US" dirty="0" err="1" smtClean="0"/>
              <a:t>Izmalkov</a:t>
            </a:r>
            <a:r>
              <a:rPr lang="en-US" dirty="0" smtClean="0"/>
              <a:t>, </a:t>
            </a:r>
            <a:r>
              <a:rPr lang="en-US" dirty="0" err="1" smtClean="0"/>
              <a:t>Dilyara</a:t>
            </a:r>
            <a:r>
              <a:rPr lang="en-US" dirty="0" smtClean="0"/>
              <a:t> </a:t>
            </a:r>
            <a:r>
              <a:rPr lang="en-US" dirty="0" err="1" smtClean="0"/>
              <a:t>Khakimova</a:t>
            </a:r>
            <a:r>
              <a:rPr lang="en-US" dirty="0" smtClean="0"/>
              <a:t> and </a:t>
            </a:r>
            <a:r>
              <a:rPr lang="en-US" dirty="0" err="1" smtClean="0"/>
              <a:t>Pavel</a:t>
            </a:r>
            <a:r>
              <a:rPr lang="en-US" dirty="0" smtClean="0"/>
              <a:t> Smirnov</a:t>
            </a:r>
            <a:endParaRPr lang="ru-RU" dirty="0" smtClean="0"/>
          </a:p>
          <a:p>
            <a:endParaRPr lang="en-US" dirty="0"/>
          </a:p>
          <a:p>
            <a:r>
              <a:rPr lang="en-US" dirty="0" smtClean="0"/>
              <a:t>CEMI, Feb 2019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Crowdfunding: types</a:t>
            </a:r>
            <a:endParaRPr lang="ru-RU" dirty="0"/>
          </a:p>
        </p:txBody>
      </p:sp>
      <p:sp>
        <p:nvSpPr>
          <p:cNvPr id="3" name="Объект 2"/>
          <p:cNvSpPr>
            <a:spLocks noGrp="1"/>
          </p:cNvSpPr>
          <p:nvPr>
            <p:ph idx="1"/>
          </p:nvPr>
        </p:nvSpPr>
        <p:spPr>
          <a:xfrm>
            <a:off x="457200" y="1600200"/>
            <a:ext cx="8229600" cy="4876800"/>
          </a:xfrm>
        </p:spPr>
        <p:txBody>
          <a:bodyPr>
            <a:normAutofit/>
          </a:bodyPr>
          <a:lstStyle/>
          <a:p>
            <a:r>
              <a:rPr lang="en-US" sz="2400" dirty="0" smtClean="0"/>
              <a:t>Reward-based</a:t>
            </a:r>
          </a:p>
          <a:p>
            <a:pPr lvl="1"/>
            <a:r>
              <a:rPr lang="en-US" sz="2400" dirty="0" smtClean="0"/>
              <a:t>Star Citizen (game, Kickstarter, ongoing, $200mln</a:t>
            </a:r>
            <a:r>
              <a:rPr lang="en-US" sz="2400" dirty="0" smtClean="0"/>
              <a:t>+)</a:t>
            </a:r>
          </a:p>
          <a:p>
            <a:pPr lvl="1">
              <a:buNone/>
            </a:pPr>
            <a:endParaRPr lang="en-US" sz="2400" dirty="0" smtClean="0"/>
          </a:p>
          <a:p>
            <a:r>
              <a:rPr lang="en-US" sz="2400" dirty="0" smtClean="0"/>
              <a:t>Equity-based</a:t>
            </a:r>
          </a:p>
          <a:p>
            <a:endParaRPr lang="en-US" sz="2400" dirty="0" smtClean="0"/>
          </a:p>
          <a:p>
            <a:r>
              <a:rPr lang="en-US" sz="2400" dirty="0" smtClean="0"/>
              <a:t>ICO (initial coin offerings)</a:t>
            </a:r>
          </a:p>
          <a:p>
            <a:pPr lvl="1"/>
            <a:r>
              <a:rPr lang="en-US" sz="2400" dirty="0" smtClean="0"/>
              <a:t>EOS </a:t>
            </a:r>
            <a:r>
              <a:rPr lang="en-US" sz="2400" dirty="0" err="1" smtClean="0"/>
              <a:t>blockchain</a:t>
            </a:r>
            <a:r>
              <a:rPr lang="en-US" sz="2400" dirty="0" smtClean="0"/>
              <a:t> </a:t>
            </a:r>
            <a:r>
              <a:rPr lang="en-US" sz="2400" dirty="0" err="1" smtClean="0"/>
              <a:t>etherium</a:t>
            </a:r>
            <a:r>
              <a:rPr lang="en-US" sz="2400" dirty="0" smtClean="0"/>
              <a:t> ($4bln+), </a:t>
            </a:r>
            <a:r>
              <a:rPr lang="en-US" sz="2400" dirty="0" smtClean="0"/>
              <a:t>2018</a:t>
            </a:r>
          </a:p>
          <a:p>
            <a:pPr lvl="1"/>
            <a:endParaRPr lang="en-US" sz="2400" dirty="0" smtClean="0"/>
          </a:p>
          <a:p>
            <a:r>
              <a:rPr lang="en-US" sz="2400" dirty="0" smtClean="0"/>
              <a:t>Debt-based </a:t>
            </a:r>
            <a:endParaRPr lang="en-US" sz="2400" dirty="0" smtClean="0"/>
          </a:p>
          <a:p>
            <a:endParaRPr lang="en-US" sz="2400" dirty="0" smtClean="0"/>
          </a:p>
          <a:p>
            <a:r>
              <a:rPr lang="en-US" sz="2400" dirty="0" smtClean="0"/>
              <a:t>Donation-based</a:t>
            </a:r>
            <a:endParaRPr lang="ru-RU" sz="2400" dirty="0"/>
          </a:p>
        </p:txBody>
      </p:sp>
    </p:spTree>
    <p:extLst>
      <p:ext uri="{BB962C8B-B14F-4D97-AF65-F5344CB8AC3E}">
        <p14:creationId xmlns="" xmlns:p14="http://schemas.microsoft.com/office/powerpoint/2010/main" val="376074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Crowdfunding</a:t>
            </a:r>
            <a:r>
              <a:rPr lang="en-US" dirty="0" smtClean="0"/>
              <a:t> overall (US, </a:t>
            </a:r>
            <a:r>
              <a:rPr lang="en-US" dirty="0" smtClean="0"/>
              <a:t>old*)</a:t>
            </a:r>
            <a:endParaRPr lang="ru-RU" dirty="0"/>
          </a:p>
        </p:txBody>
      </p:sp>
      <p:pic>
        <p:nvPicPr>
          <p:cNvPr id="4" name="Содержимое 3" descr="crowdfunding-2016-estimate.jpg"/>
          <p:cNvPicPr>
            <a:picLocks noGrp="1" noChangeAspect="1"/>
          </p:cNvPicPr>
          <p:nvPr>
            <p:ph idx="1"/>
          </p:nvPr>
        </p:nvPicPr>
        <p:blipFill>
          <a:blip r:embed="rId2" cstate="print"/>
          <a:stretch>
            <a:fillRect/>
          </a:stretch>
        </p:blipFill>
        <p:spPr>
          <a:xfrm>
            <a:off x="838200" y="1327245"/>
            <a:ext cx="7391400" cy="512470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Crowdfunding</a:t>
            </a:r>
            <a:r>
              <a:rPr lang="en-US" dirty="0" smtClean="0"/>
              <a:t> overall (US) </a:t>
            </a:r>
            <a:endParaRPr lang="ru-RU" dirty="0"/>
          </a:p>
        </p:txBody>
      </p:sp>
      <p:sp>
        <p:nvSpPr>
          <p:cNvPr id="3" name="Содержимое 2"/>
          <p:cNvSpPr>
            <a:spLocks noGrp="1"/>
          </p:cNvSpPr>
          <p:nvPr>
            <p:ph idx="1"/>
          </p:nvPr>
        </p:nvSpPr>
        <p:spPr/>
        <p:txBody>
          <a:bodyPr>
            <a:normAutofit/>
          </a:bodyPr>
          <a:lstStyle/>
          <a:p>
            <a:r>
              <a:rPr lang="en-US" sz="2400" dirty="0" smtClean="0"/>
              <a:t>$90 billion at 2018 (projection)</a:t>
            </a:r>
          </a:p>
          <a:p>
            <a:pPr lvl="1"/>
            <a:r>
              <a:rPr lang="en-US" sz="2000" dirty="0" smtClean="0"/>
              <a:t>Key development: all (kinds) of investors can participate (2018), projected explosive </a:t>
            </a:r>
            <a:r>
              <a:rPr lang="en-US" sz="2000" dirty="0" smtClean="0"/>
              <a:t>growth</a:t>
            </a:r>
          </a:p>
          <a:p>
            <a:pPr lvl="1"/>
            <a:endParaRPr lang="ru-RU" sz="2400" dirty="0" smtClean="0"/>
          </a:p>
          <a:p>
            <a:r>
              <a:rPr lang="en-US" sz="2400" dirty="0" smtClean="0"/>
              <a:t>Venture </a:t>
            </a:r>
            <a:r>
              <a:rPr lang="en-US" sz="2400" dirty="0" smtClean="0"/>
              <a:t>capital and angel investment </a:t>
            </a:r>
            <a:r>
              <a:rPr lang="en-US" sz="2400" dirty="0" err="1" smtClean="0"/>
              <a:t>investment</a:t>
            </a:r>
            <a:r>
              <a:rPr lang="en-US" sz="2400" dirty="0" smtClean="0"/>
              <a:t> $50 billion a year (2015): CF should have passed in </a:t>
            </a:r>
            <a:r>
              <a:rPr lang="en-US" sz="2400" dirty="0" smtClean="0"/>
              <a:t>2016</a:t>
            </a:r>
          </a:p>
          <a:p>
            <a:endParaRPr lang="en-US" sz="2400" dirty="0" smtClean="0"/>
          </a:p>
          <a:p>
            <a:r>
              <a:rPr lang="en-US" sz="2400" dirty="0" smtClean="0"/>
              <a:t>Many regulation/ legal/ platform design issues</a:t>
            </a:r>
            <a:endParaRPr lang="en-US" sz="2400" dirty="0" smtClean="0"/>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Crowdinvesting</a:t>
            </a:r>
            <a:r>
              <a:rPr lang="en-US" dirty="0" smtClean="0"/>
              <a:t> (world)</a:t>
            </a:r>
            <a:endParaRPr lang="ru-RU" dirty="0"/>
          </a:p>
        </p:txBody>
      </p:sp>
      <p:sp>
        <p:nvSpPr>
          <p:cNvPr id="3" name="Объект 2"/>
          <p:cNvSpPr>
            <a:spLocks noGrp="1"/>
          </p:cNvSpPr>
          <p:nvPr>
            <p:ph idx="1"/>
          </p:nvPr>
        </p:nvSpPr>
        <p:spPr>
          <a:xfrm>
            <a:off x="457200" y="1447800"/>
            <a:ext cx="8229600" cy="5181600"/>
          </a:xfrm>
        </p:spPr>
        <p:txBody>
          <a:bodyPr>
            <a:normAutofit lnSpcReduction="10000"/>
          </a:bodyPr>
          <a:lstStyle/>
          <a:p>
            <a:pPr fontAlgn="base"/>
            <a:r>
              <a:rPr lang="en-US" sz="2400" dirty="0"/>
              <a:t>Transaction Value in the </a:t>
            </a:r>
            <a:r>
              <a:rPr lang="en-US" sz="2400" dirty="0" err="1"/>
              <a:t>Crowdinvesting</a:t>
            </a:r>
            <a:r>
              <a:rPr lang="en-US" sz="2400" dirty="0"/>
              <a:t> segment amounts to US$4,686m in 2019</a:t>
            </a:r>
            <a:r>
              <a:rPr lang="en-US" sz="2400" dirty="0" smtClean="0"/>
              <a:t>. (growth 25</a:t>
            </a:r>
            <a:r>
              <a:rPr lang="en-US" sz="2400" dirty="0" smtClean="0"/>
              <a:t>%)</a:t>
            </a:r>
          </a:p>
          <a:p>
            <a:pPr fontAlgn="base"/>
            <a:endParaRPr lang="en-US" sz="2400" dirty="0"/>
          </a:p>
          <a:p>
            <a:pPr fontAlgn="base"/>
            <a:r>
              <a:rPr lang="en-US" sz="2400" dirty="0"/>
              <a:t>Transaction Value is expected to show an annual growth rate (CAGR 2019-2022) of 15.7% resulting in the total amount of US$7,252.3m by 2022</a:t>
            </a:r>
            <a:r>
              <a:rPr lang="en-US" sz="2400" dirty="0" smtClean="0"/>
              <a:t>.</a:t>
            </a:r>
          </a:p>
          <a:p>
            <a:pPr fontAlgn="base"/>
            <a:endParaRPr lang="en-US" sz="2400" dirty="0"/>
          </a:p>
          <a:p>
            <a:pPr fontAlgn="base"/>
            <a:r>
              <a:rPr lang="en-US" sz="2400" dirty="0"/>
              <a:t>The average funding per campaign in the </a:t>
            </a:r>
            <a:r>
              <a:rPr lang="en-US" sz="2400" dirty="0" err="1"/>
              <a:t>Crowdinvesting</a:t>
            </a:r>
            <a:r>
              <a:rPr lang="en-US" sz="2400" dirty="0"/>
              <a:t> segment amounts to US$104,780 in 2019</a:t>
            </a:r>
            <a:r>
              <a:rPr lang="en-US" sz="2400" dirty="0" smtClean="0"/>
              <a:t>.</a:t>
            </a:r>
          </a:p>
          <a:p>
            <a:pPr fontAlgn="base"/>
            <a:endParaRPr lang="en-US" sz="2400" dirty="0"/>
          </a:p>
          <a:p>
            <a:pPr fontAlgn="base"/>
            <a:r>
              <a:rPr lang="en-US" sz="2400" dirty="0" smtClean="0"/>
              <a:t>Top country is </a:t>
            </a:r>
            <a:r>
              <a:rPr lang="en-US" sz="2400" dirty="0"/>
              <a:t>China (US$833m in 2019</a:t>
            </a:r>
            <a:r>
              <a:rPr lang="en-US" sz="2400" dirty="0" smtClean="0"/>
              <a:t>), US, Israel, UK is close behind</a:t>
            </a:r>
            <a:endParaRPr lang="en-US" sz="2400" dirty="0"/>
          </a:p>
          <a:p>
            <a:r>
              <a:rPr lang="en-US" sz="2400" dirty="0" smtClean="0"/>
              <a:t>Russia $53mln</a:t>
            </a:r>
            <a:endParaRPr lang="ru-RU" sz="2400" dirty="0"/>
          </a:p>
        </p:txBody>
      </p:sp>
    </p:spTree>
    <p:extLst>
      <p:ext uri="{BB962C8B-B14F-4D97-AF65-F5344CB8AC3E}">
        <p14:creationId xmlns="" xmlns:p14="http://schemas.microsoft.com/office/powerpoint/2010/main" val="2260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Crowdfunding</a:t>
            </a:r>
            <a:r>
              <a:rPr lang="en-US" dirty="0" smtClean="0"/>
              <a:t>: questions</a:t>
            </a:r>
            <a:endParaRPr lang="ru-RU" dirty="0"/>
          </a:p>
        </p:txBody>
      </p:sp>
      <p:sp>
        <p:nvSpPr>
          <p:cNvPr id="3" name="Объект 2"/>
          <p:cNvSpPr>
            <a:spLocks noGrp="1"/>
          </p:cNvSpPr>
          <p:nvPr>
            <p:ph idx="1"/>
          </p:nvPr>
        </p:nvSpPr>
        <p:spPr>
          <a:xfrm>
            <a:off x="457200" y="1371600"/>
            <a:ext cx="8229600" cy="5257800"/>
          </a:xfrm>
        </p:spPr>
        <p:txBody>
          <a:bodyPr>
            <a:normAutofit fontScale="62500" lnSpcReduction="20000"/>
          </a:bodyPr>
          <a:lstStyle/>
          <a:p>
            <a:pPr fontAlgn="base"/>
            <a:r>
              <a:rPr lang="en-US" sz="3800" dirty="0" smtClean="0"/>
              <a:t>Economics: What is it? Why it is not a fluke? Why do people contribute?</a:t>
            </a:r>
          </a:p>
          <a:p>
            <a:pPr lvl="1" fontAlgn="base"/>
            <a:r>
              <a:rPr lang="en-US" dirty="0" smtClean="0"/>
              <a:t>new products</a:t>
            </a:r>
          </a:p>
          <a:p>
            <a:pPr lvl="1" fontAlgn="base"/>
            <a:r>
              <a:rPr lang="en-US" dirty="0" smtClean="0"/>
              <a:t>donation </a:t>
            </a:r>
            <a:r>
              <a:rPr lang="en-US" dirty="0" err="1" smtClean="0"/>
              <a:t>vs</a:t>
            </a:r>
            <a:r>
              <a:rPr lang="en-US" dirty="0" smtClean="0"/>
              <a:t> monetary incentives</a:t>
            </a:r>
          </a:p>
          <a:p>
            <a:pPr lvl="1" fontAlgn="base"/>
            <a:r>
              <a:rPr lang="en-US" dirty="0" smtClean="0"/>
              <a:t>superior/ alternative way to evaluate (future) demand</a:t>
            </a:r>
          </a:p>
          <a:p>
            <a:pPr lvl="1" fontAlgn="base"/>
            <a:r>
              <a:rPr lang="en-US" dirty="0" smtClean="0"/>
              <a:t>(distributed) screening/ moral hazard</a:t>
            </a:r>
          </a:p>
          <a:p>
            <a:pPr fontAlgn="base"/>
            <a:r>
              <a:rPr lang="en-US" sz="3800" dirty="0" smtClean="0"/>
              <a:t>Finance: Alternative financing, why not banking/ venture capital?</a:t>
            </a:r>
          </a:p>
          <a:p>
            <a:pPr lvl="1" fontAlgn="base"/>
            <a:r>
              <a:rPr lang="en-US" dirty="0" smtClean="0"/>
              <a:t>(online) highly improved access to funds</a:t>
            </a:r>
          </a:p>
          <a:p>
            <a:pPr lvl="1" fontAlgn="base"/>
            <a:r>
              <a:rPr lang="en-US" dirty="0" smtClean="0"/>
              <a:t>ability to raise/ aggregate small amounts</a:t>
            </a:r>
          </a:p>
          <a:p>
            <a:pPr lvl="1" fontAlgn="base"/>
            <a:r>
              <a:rPr lang="en-US" dirty="0" smtClean="0"/>
              <a:t>proof of concept for future financing</a:t>
            </a:r>
            <a:endParaRPr lang="en-US" dirty="0"/>
          </a:p>
          <a:p>
            <a:pPr fontAlgn="base"/>
            <a:r>
              <a:rPr lang="en-US" sz="3800" dirty="0" smtClean="0"/>
              <a:t>Sociology: </a:t>
            </a:r>
            <a:r>
              <a:rPr lang="en-US" sz="3800" dirty="0" err="1" smtClean="0"/>
              <a:t>Crowdsourcing</a:t>
            </a:r>
            <a:r>
              <a:rPr lang="en-US" sz="3800" dirty="0" smtClean="0"/>
              <a:t>? Why does the crowd participate? </a:t>
            </a:r>
          </a:p>
          <a:p>
            <a:pPr lvl="1" fontAlgn="base"/>
            <a:r>
              <a:rPr lang="en-US" dirty="0" err="1" smtClean="0"/>
              <a:t>Hearding</a:t>
            </a:r>
            <a:endParaRPr lang="en-US" dirty="0" smtClean="0"/>
          </a:p>
          <a:p>
            <a:pPr lvl="1" fontAlgn="base"/>
            <a:r>
              <a:rPr lang="en-US" dirty="0" smtClean="0"/>
              <a:t>Community engagement/ social networks</a:t>
            </a:r>
          </a:p>
          <a:p>
            <a:pPr fontAlgn="base"/>
            <a:r>
              <a:rPr lang="en-US" sz="3800" dirty="0" smtClean="0"/>
              <a:t>CS/ Operations Research/ Market Design</a:t>
            </a:r>
          </a:p>
          <a:p>
            <a:pPr lvl="1" fontAlgn="base"/>
            <a:r>
              <a:rPr lang="en-US" dirty="0" smtClean="0"/>
              <a:t>How to run platforms</a:t>
            </a:r>
            <a:r>
              <a:rPr lang="en-US" dirty="0" smtClean="0"/>
              <a:t>? </a:t>
            </a:r>
            <a:r>
              <a:rPr lang="en-US" dirty="0" smtClean="0"/>
              <a:t>(match/ advertise/ select parameters)</a:t>
            </a:r>
            <a:endParaRPr lang="en-US" dirty="0" smtClean="0"/>
          </a:p>
          <a:p>
            <a:pPr lvl="1" fontAlgn="base"/>
            <a:r>
              <a:rPr lang="en-US" dirty="0" smtClean="0"/>
              <a:t>How </a:t>
            </a:r>
            <a:r>
              <a:rPr lang="en-US" dirty="0" smtClean="0"/>
              <a:t>to screen/ enforce/ encourage pro-social behavior</a:t>
            </a:r>
          </a:p>
          <a:p>
            <a:pPr lvl="1" fontAlgn="base">
              <a:buNone/>
            </a:pPr>
            <a:endParaRPr lang="en-US" dirty="0"/>
          </a:p>
          <a:p>
            <a:pPr lvl="1" fontAlgn="base">
              <a:buNone/>
            </a:pPr>
            <a:endParaRPr lang="en-US" dirty="0" smtClean="0"/>
          </a:p>
        </p:txBody>
      </p:sp>
    </p:spTree>
    <p:extLst>
      <p:ext uri="{BB962C8B-B14F-4D97-AF65-F5344CB8AC3E}">
        <p14:creationId xmlns="" xmlns:p14="http://schemas.microsoft.com/office/powerpoint/2010/main" val="2260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Crowdfunding</a:t>
            </a:r>
            <a:r>
              <a:rPr lang="en-US" dirty="0" smtClean="0"/>
              <a:t>: difficulties</a:t>
            </a:r>
            <a:endParaRPr lang="ru-RU" dirty="0"/>
          </a:p>
        </p:txBody>
      </p:sp>
      <p:sp>
        <p:nvSpPr>
          <p:cNvPr id="3" name="Объект 2"/>
          <p:cNvSpPr>
            <a:spLocks noGrp="1"/>
          </p:cNvSpPr>
          <p:nvPr>
            <p:ph idx="1"/>
          </p:nvPr>
        </p:nvSpPr>
        <p:spPr>
          <a:xfrm>
            <a:off x="457200" y="1295400"/>
            <a:ext cx="8229600" cy="5562600"/>
          </a:xfrm>
        </p:spPr>
        <p:txBody>
          <a:bodyPr>
            <a:normAutofit fontScale="70000" lnSpcReduction="20000"/>
          </a:bodyPr>
          <a:lstStyle/>
          <a:p>
            <a:pPr fontAlgn="base"/>
            <a:r>
              <a:rPr lang="en-US" sz="3400" dirty="0" smtClean="0"/>
              <a:t>Rapidly growing (and changing) industry</a:t>
            </a:r>
          </a:p>
          <a:p>
            <a:pPr fontAlgn="base"/>
            <a:r>
              <a:rPr lang="en-US" sz="3400" dirty="0" smtClean="0"/>
              <a:t>Substantial heterogeneity in projects</a:t>
            </a:r>
          </a:p>
          <a:p>
            <a:pPr fontAlgn="base"/>
            <a:r>
              <a:rPr lang="en-US" sz="3400" dirty="0" smtClean="0"/>
              <a:t>Limited data on important </a:t>
            </a:r>
            <a:r>
              <a:rPr lang="en-US" sz="3400" dirty="0" smtClean="0"/>
              <a:t>components/ </a:t>
            </a:r>
            <a:r>
              <a:rPr lang="en-US" sz="3400" dirty="0" err="1" smtClean="0"/>
              <a:t>endogeneity</a:t>
            </a:r>
            <a:endParaRPr lang="en-US" sz="3400" dirty="0" smtClean="0"/>
          </a:p>
          <a:p>
            <a:pPr lvl="1" fontAlgn="base"/>
            <a:r>
              <a:rPr lang="en-US" dirty="0" smtClean="0"/>
              <a:t>social connections of supporters (shown to be important)</a:t>
            </a:r>
          </a:p>
          <a:p>
            <a:pPr lvl="1" fontAlgn="base">
              <a:buNone/>
            </a:pPr>
            <a:r>
              <a:rPr lang="en-US" dirty="0" smtClean="0"/>
              <a:t>	do you contribute because your friends have contributed or on your own</a:t>
            </a:r>
          </a:p>
          <a:p>
            <a:pPr lvl="1" fontAlgn="base"/>
            <a:r>
              <a:rPr lang="en-US" dirty="0" smtClean="0"/>
              <a:t>information available/ advertisements/ alerts</a:t>
            </a:r>
          </a:p>
          <a:p>
            <a:pPr lvl="1" fontAlgn="base"/>
            <a:r>
              <a:rPr lang="en-US" dirty="0" smtClean="0"/>
              <a:t>history of pledges/ anonymity of some users</a:t>
            </a:r>
          </a:p>
          <a:p>
            <a:pPr lvl="1" fontAlgn="base"/>
            <a:r>
              <a:rPr lang="en-US" dirty="0" smtClean="0"/>
              <a:t>post-campaign history</a:t>
            </a:r>
          </a:p>
          <a:p>
            <a:pPr fontAlgn="base"/>
            <a:r>
              <a:rPr lang="en-US" sz="3400" dirty="0" smtClean="0"/>
              <a:t>Many papers: measure whatever they can based on the data; most common question: predict the probability of success</a:t>
            </a:r>
          </a:p>
          <a:p>
            <a:pPr fontAlgn="base"/>
            <a:r>
              <a:rPr lang="en-US" sz="3400" dirty="0" smtClean="0"/>
              <a:t>Due to (important) differences in data sources, findings difficult to compare/ replicate/ could be contradictory</a:t>
            </a:r>
          </a:p>
          <a:p>
            <a:pPr fontAlgn="base"/>
            <a:endParaRPr lang="en-US" dirty="0" smtClean="0"/>
          </a:p>
          <a:p>
            <a:pPr fontAlgn="base"/>
            <a:r>
              <a:rPr lang="en-US" sz="3400" dirty="0" smtClean="0"/>
              <a:t>We look at the crowd: can we identify (any) links among the </a:t>
            </a:r>
            <a:r>
              <a:rPr lang="en-US" sz="3400" dirty="0" err="1" smtClean="0"/>
              <a:t>pledgers</a:t>
            </a:r>
            <a:r>
              <a:rPr lang="en-US" sz="3400" dirty="0" smtClean="0"/>
              <a:t>? (without social networks)</a:t>
            </a:r>
          </a:p>
          <a:p>
            <a:pPr lvl="1" fontAlgn="base">
              <a:buNone/>
            </a:pPr>
            <a:endParaRPr lang="en-US" dirty="0" smtClean="0"/>
          </a:p>
          <a:p>
            <a:pPr lvl="1" fontAlgn="base">
              <a:buNone/>
            </a:pPr>
            <a:endParaRPr lang="en-US" dirty="0" smtClean="0"/>
          </a:p>
        </p:txBody>
      </p:sp>
    </p:spTree>
    <p:extLst>
      <p:ext uri="{BB962C8B-B14F-4D97-AF65-F5344CB8AC3E}">
        <p14:creationId xmlns="" xmlns:p14="http://schemas.microsoft.com/office/powerpoint/2010/main" val="2260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Crowdfunding (history)</a:t>
            </a:r>
            <a:endParaRPr lang="ru-RU" dirty="0"/>
          </a:p>
        </p:txBody>
      </p:sp>
      <p:sp>
        <p:nvSpPr>
          <p:cNvPr id="3" name="Объект 2"/>
          <p:cNvSpPr>
            <a:spLocks noGrp="1"/>
          </p:cNvSpPr>
          <p:nvPr>
            <p:ph idx="1"/>
          </p:nvPr>
        </p:nvSpPr>
        <p:spPr>
          <a:xfrm>
            <a:off x="457200" y="1600200"/>
            <a:ext cx="8229600" cy="4800600"/>
          </a:xfrm>
        </p:spPr>
        <p:txBody>
          <a:bodyPr>
            <a:normAutofit/>
          </a:bodyPr>
          <a:lstStyle/>
          <a:p>
            <a:r>
              <a:rPr lang="en-US" sz="2400" dirty="0" smtClean="0"/>
              <a:t>Unclear..</a:t>
            </a:r>
          </a:p>
          <a:p>
            <a:pPr>
              <a:buNone/>
            </a:pPr>
            <a:r>
              <a:rPr lang="en-US" sz="2400" dirty="0" smtClean="0"/>
              <a:t>		As </a:t>
            </a:r>
            <a:r>
              <a:rPr lang="en-US" sz="2400" dirty="0" smtClean="0"/>
              <a:t>definitions are unclear..</a:t>
            </a:r>
          </a:p>
          <a:p>
            <a:r>
              <a:rPr lang="en-US" sz="2400" dirty="0" smtClean="0"/>
              <a:t>In the past: subscriptions (books), war bonds, …</a:t>
            </a:r>
          </a:p>
          <a:p>
            <a:endParaRPr lang="en-US" sz="2400" dirty="0"/>
          </a:p>
          <a:p>
            <a:endParaRPr lang="en-US" sz="2400" dirty="0" smtClean="0"/>
          </a:p>
          <a:p>
            <a:r>
              <a:rPr lang="en-US" sz="2400" dirty="0" smtClean="0"/>
              <a:t>1997: online campaign to raise funds for US Tour of the British group </a:t>
            </a:r>
            <a:r>
              <a:rPr lang="en-US" sz="2400" dirty="0" err="1" smtClean="0"/>
              <a:t>Marillion</a:t>
            </a:r>
            <a:r>
              <a:rPr lang="en-US" sz="2400" dirty="0" smtClean="0"/>
              <a:t> (raised $60+ </a:t>
            </a:r>
            <a:r>
              <a:rPr lang="en-US" sz="2400" dirty="0" err="1" smtClean="0"/>
              <a:t>thsd</a:t>
            </a:r>
            <a:r>
              <a:rPr lang="en-US" sz="2400" dirty="0" smtClean="0"/>
              <a:t>)</a:t>
            </a:r>
          </a:p>
          <a:p>
            <a:r>
              <a:rPr lang="en-US" sz="2400" dirty="0" smtClean="0"/>
              <a:t>2003, specialized platform </a:t>
            </a:r>
            <a:r>
              <a:rPr lang="en-US" sz="2400" dirty="0" err="1" smtClean="0"/>
              <a:t>ArtistShare</a:t>
            </a:r>
            <a:endParaRPr lang="en-US" sz="2400" dirty="0" smtClean="0"/>
          </a:p>
          <a:p>
            <a:r>
              <a:rPr lang="en-US" sz="2400" dirty="0" smtClean="0"/>
              <a:t>2008, general platforms, </a:t>
            </a:r>
            <a:r>
              <a:rPr lang="en-US" sz="2400" dirty="0" err="1" smtClean="0"/>
              <a:t>Indiegogo</a:t>
            </a:r>
            <a:r>
              <a:rPr lang="en-US" sz="2400" dirty="0" smtClean="0"/>
              <a:t>, </a:t>
            </a:r>
            <a:r>
              <a:rPr lang="en-US" sz="2400" dirty="0" err="1" smtClean="0"/>
              <a:t>Kickstarter</a:t>
            </a:r>
            <a:r>
              <a:rPr lang="en-US" sz="2400" dirty="0" smtClean="0"/>
              <a:t> (2009)</a:t>
            </a:r>
          </a:p>
          <a:p>
            <a:r>
              <a:rPr lang="en-US" sz="2400" dirty="0" smtClean="0"/>
              <a:t>g</a:t>
            </a:r>
            <a:r>
              <a:rPr lang="en-US" sz="2400" dirty="0" smtClean="0"/>
              <a:t>rowth</a:t>
            </a:r>
            <a:r>
              <a:rPr lang="en-US" sz="2400" dirty="0" smtClean="0"/>
              <a:t>: 53 platforms with $1Bln in 2009 to 750 platforms with $12Bln in 2014</a:t>
            </a:r>
            <a:endParaRPr lang="en-US" sz="2400" dirty="0"/>
          </a:p>
        </p:txBody>
      </p:sp>
    </p:spTree>
    <p:extLst>
      <p:ext uri="{BB962C8B-B14F-4D97-AF65-F5344CB8AC3E}">
        <p14:creationId xmlns="" xmlns:p14="http://schemas.microsoft.com/office/powerpoint/2010/main" val="422207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1143000"/>
          </a:xfrm>
        </p:spPr>
        <p:txBody>
          <a:bodyPr/>
          <a:lstStyle/>
          <a:p>
            <a:r>
              <a:rPr lang="en-US" dirty="0" smtClean="0"/>
              <a:t>Some notable results</a:t>
            </a:r>
            <a:endParaRPr lang="ru-RU" dirty="0"/>
          </a:p>
        </p:txBody>
      </p:sp>
      <p:sp>
        <p:nvSpPr>
          <p:cNvPr id="3" name="Содержимое 2"/>
          <p:cNvSpPr>
            <a:spLocks noGrp="1"/>
          </p:cNvSpPr>
          <p:nvPr>
            <p:ph idx="1"/>
          </p:nvPr>
        </p:nvSpPr>
        <p:spPr>
          <a:xfrm>
            <a:off x="228600" y="1143000"/>
            <a:ext cx="8991600" cy="5334000"/>
          </a:xfrm>
        </p:spPr>
        <p:txBody>
          <a:bodyPr>
            <a:noAutofit/>
          </a:bodyPr>
          <a:lstStyle/>
          <a:p>
            <a:pPr>
              <a:buNone/>
            </a:pPr>
            <a:r>
              <a:rPr lang="en-US" sz="2400" dirty="0" smtClean="0"/>
              <a:t>The Geography of </a:t>
            </a:r>
            <a:r>
              <a:rPr lang="en-US" sz="2400" dirty="0" err="1" smtClean="0"/>
              <a:t>Crowdfunding</a:t>
            </a:r>
            <a:endParaRPr lang="en-US" sz="2400" dirty="0" smtClean="0"/>
          </a:p>
          <a:p>
            <a:pPr>
              <a:buNone/>
            </a:pPr>
            <a:r>
              <a:rPr lang="en-US" sz="2400" dirty="0" smtClean="0">
                <a:hlinkClick r:id="rId2"/>
              </a:rPr>
              <a:t>Ajay K. </a:t>
            </a:r>
            <a:r>
              <a:rPr lang="en-US" sz="2400" dirty="0" err="1" smtClean="0">
                <a:hlinkClick r:id="rId2"/>
              </a:rPr>
              <a:t>Agrawal</a:t>
            </a:r>
            <a:r>
              <a:rPr lang="en-US" sz="2400" dirty="0" smtClean="0"/>
              <a:t>, </a:t>
            </a:r>
            <a:r>
              <a:rPr lang="en-US" sz="2400" dirty="0" smtClean="0">
                <a:hlinkClick r:id="rId3"/>
              </a:rPr>
              <a:t>Christian </a:t>
            </a:r>
            <a:r>
              <a:rPr lang="en-US" sz="2400" dirty="0" err="1" smtClean="0">
                <a:hlinkClick r:id="rId3"/>
              </a:rPr>
              <a:t>Catalini</a:t>
            </a:r>
            <a:r>
              <a:rPr lang="en-US" sz="2400" dirty="0" smtClean="0"/>
              <a:t>, </a:t>
            </a:r>
            <a:r>
              <a:rPr lang="en-US" sz="2400" dirty="0" err="1" smtClean="0">
                <a:hlinkClick r:id="rId4"/>
              </a:rPr>
              <a:t>Avi</a:t>
            </a:r>
            <a:r>
              <a:rPr lang="en-US" sz="2400" dirty="0" smtClean="0">
                <a:hlinkClick r:id="rId4"/>
              </a:rPr>
              <a:t> Goldfarb</a:t>
            </a:r>
            <a:endParaRPr lang="en-US" sz="2400" dirty="0" smtClean="0"/>
          </a:p>
          <a:p>
            <a:pPr>
              <a:buNone/>
            </a:pPr>
            <a:r>
              <a:rPr lang="en-US" sz="2400" dirty="0" smtClean="0"/>
              <a:t>NBER Working Paper No. </a:t>
            </a:r>
            <a:r>
              <a:rPr lang="en-US" sz="2400" dirty="0" smtClean="0"/>
              <a:t>16820 (2011)</a:t>
            </a:r>
            <a:endParaRPr lang="en-US" sz="2400" dirty="0" smtClean="0"/>
          </a:p>
          <a:p>
            <a:pPr>
              <a:buNone/>
            </a:pPr>
            <a:r>
              <a:rPr lang="en-US" sz="2400" dirty="0" smtClean="0"/>
              <a:t>NBER Program(s):</a:t>
            </a:r>
            <a:r>
              <a:rPr lang="en-US" sz="2400" dirty="0" smtClean="0">
                <a:hlinkClick r:id="rId5"/>
              </a:rPr>
              <a:t>Productivity, Innovation, and Entrepreneurship</a:t>
            </a:r>
            <a:r>
              <a:rPr lang="en-US" sz="2400" dirty="0" smtClean="0"/>
              <a:t> </a:t>
            </a:r>
            <a:br>
              <a:rPr lang="en-US" sz="2400" dirty="0" smtClean="0"/>
            </a:br>
            <a:endParaRPr lang="en-US" sz="2400" dirty="0" smtClean="0"/>
          </a:p>
          <a:p>
            <a:r>
              <a:rPr lang="en-US" sz="2400" dirty="0" smtClean="0"/>
              <a:t>Artist-entrepreneurs connected with investors for musical projects</a:t>
            </a:r>
          </a:p>
          <a:p>
            <a:r>
              <a:rPr lang="en-US" sz="2400" dirty="0" smtClean="0"/>
              <a:t>Broad geographica</a:t>
            </a:r>
            <a:r>
              <a:rPr lang="en-US" sz="2400" dirty="0" smtClean="0"/>
              <a:t>l dispersion: the </a:t>
            </a:r>
            <a:r>
              <a:rPr lang="en-US" sz="2400" dirty="0" smtClean="0"/>
              <a:t>average </a:t>
            </a:r>
            <a:r>
              <a:rPr lang="en-US" sz="2400" dirty="0" smtClean="0"/>
              <a:t>distance </a:t>
            </a:r>
            <a:r>
              <a:rPr lang="en-US" sz="2400" dirty="0" smtClean="0"/>
              <a:t>is </a:t>
            </a:r>
            <a:r>
              <a:rPr lang="en-US" sz="2400" dirty="0" smtClean="0"/>
              <a:t>about 3,000 </a:t>
            </a:r>
            <a:r>
              <a:rPr lang="en-US" sz="2400" dirty="0" smtClean="0"/>
              <a:t>miles</a:t>
            </a:r>
          </a:p>
          <a:p>
            <a:r>
              <a:rPr lang="en-US" sz="2400" dirty="0" smtClean="0"/>
              <a:t>Local investors invest earlier, less responsive to other investments</a:t>
            </a:r>
          </a:p>
          <a:p>
            <a:r>
              <a:rPr lang="en-US" sz="2400" dirty="0" smtClean="0"/>
              <a:t>Evidence for “family and friends” investment</a:t>
            </a:r>
          </a:p>
          <a:p>
            <a:r>
              <a:rPr lang="en-US" sz="2400" dirty="0" smtClean="0"/>
              <a:t>The platform seems to eliminate economic frictions, monitors progress, provides info</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notable results</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en-US" dirty="0" smtClean="0"/>
              <a:t>Ajay </a:t>
            </a:r>
            <a:r>
              <a:rPr lang="en-US" dirty="0" err="1" smtClean="0"/>
              <a:t>Agrawal</a:t>
            </a:r>
            <a:r>
              <a:rPr lang="en-US" dirty="0" smtClean="0"/>
              <a:t>, Christian </a:t>
            </a:r>
            <a:r>
              <a:rPr lang="en-US" dirty="0" err="1" smtClean="0"/>
              <a:t>Catalini</a:t>
            </a:r>
            <a:r>
              <a:rPr lang="en-US" dirty="0" smtClean="0"/>
              <a:t>, and </a:t>
            </a:r>
            <a:r>
              <a:rPr lang="en-US" dirty="0" err="1" smtClean="0"/>
              <a:t>Avi</a:t>
            </a:r>
            <a:r>
              <a:rPr lang="en-US" dirty="0" smtClean="0"/>
              <a:t> Goldfarb, "Some Simple Economics of </a:t>
            </a:r>
            <a:r>
              <a:rPr lang="en-US" dirty="0" err="1" smtClean="0"/>
              <a:t>Crowdfunding</a:t>
            </a:r>
            <a:r>
              <a:rPr lang="en-US" dirty="0" smtClean="0"/>
              <a:t>," </a:t>
            </a:r>
            <a:r>
              <a:rPr lang="en-US" i="1" dirty="0" smtClean="0"/>
              <a:t>Innovation Policy and the Economy</a:t>
            </a:r>
            <a:r>
              <a:rPr lang="en-US" dirty="0" smtClean="0"/>
              <a:t> 14 (2014): 63-97.</a:t>
            </a:r>
          </a:p>
          <a:p>
            <a:endParaRPr lang="en-US" dirty="0" smtClean="0"/>
          </a:p>
          <a:p>
            <a:pPr>
              <a:buNone/>
            </a:pPr>
            <a:r>
              <a:rPr lang="en-US" dirty="0" smtClean="0"/>
              <a:t>“We </a:t>
            </a:r>
            <a:r>
              <a:rPr lang="en-US" dirty="0" smtClean="0"/>
              <a:t>highlight the extent to which economic theory, in particular transaction costs, reputation, and market design, can explain the rise of </a:t>
            </a:r>
            <a:r>
              <a:rPr lang="en-US" dirty="0" err="1" smtClean="0"/>
              <a:t>nonequity</a:t>
            </a:r>
            <a:r>
              <a:rPr lang="en-US" dirty="0" smtClean="0"/>
              <a:t> </a:t>
            </a:r>
            <a:r>
              <a:rPr lang="en-US" dirty="0" err="1" smtClean="0"/>
              <a:t>crowdfunding</a:t>
            </a:r>
            <a:r>
              <a:rPr lang="en-US" dirty="0" smtClean="0"/>
              <a:t> and offer a framework for speculating on how equity-based </a:t>
            </a:r>
            <a:r>
              <a:rPr lang="en-US" dirty="0" err="1" smtClean="0"/>
              <a:t>crowdfunding</a:t>
            </a:r>
            <a:r>
              <a:rPr lang="en-US" dirty="0" smtClean="0"/>
              <a:t> may unfold. We conclude by articulating open questions related to how </a:t>
            </a:r>
            <a:r>
              <a:rPr lang="en-US" dirty="0" err="1" smtClean="0"/>
              <a:t>crowdfunding</a:t>
            </a:r>
            <a:r>
              <a:rPr lang="en-US" dirty="0" smtClean="0"/>
              <a:t> may affect social welfare and the rate and direction of </a:t>
            </a:r>
            <a:r>
              <a:rPr lang="en-US" dirty="0" smtClean="0"/>
              <a:t>innovation”</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notable results</a:t>
            </a:r>
            <a:endParaRPr lang="ru-RU" dirty="0"/>
          </a:p>
        </p:txBody>
      </p:sp>
      <p:sp>
        <p:nvSpPr>
          <p:cNvPr id="3" name="Содержимое 2"/>
          <p:cNvSpPr>
            <a:spLocks noGrp="1"/>
          </p:cNvSpPr>
          <p:nvPr>
            <p:ph idx="1"/>
          </p:nvPr>
        </p:nvSpPr>
        <p:spPr>
          <a:xfrm>
            <a:off x="457200" y="1600200"/>
            <a:ext cx="8229600" cy="4800600"/>
          </a:xfrm>
        </p:spPr>
        <p:txBody>
          <a:bodyPr>
            <a:noAutofit/>
          </a:bodyPr>
          <a:lstStyle/>
          <a:p>
            <a:pPr>
              <a:buNone/>
            </a:pPr>
            <a:r>
              <a:rPr lang="en-US" sz="2400" dirty="0" smtClean="0"/>
              <a:t>The dynamics of </a:t>
            </a:r>
            <a:r>
              <a:rPr lang="en-US" sz="2400" dirty="0" err="1" smtClean="0"/>
              <a:t>crowdfunding</a:t>
            </a:r>
            <a:r>
              <a:rPr lang="en-US" sz="2400" dirty="0" smtClean="0"/>
              <a:t>: An exploratory </a:t>
            </a:r>
            <a:r>
              <a:rPr lang="en-US" sz="2400" dirty="0" smtClean="0"/>
              <a:t>study</a:t>
            </a:r>
            <a:endParaRPr lang="en-US" sz="2400" dirty="0" smtClean="0"/>
          </a:p>
          <a:p>
            <a:pPr>
              <a:buNone/>
            </a:pPr>
            <a:r>
              <a:rPr lang="en-US" sz="2400" dirty="0" smtClean="0"/>
              <a:t>By </a:t>
            </a:r>
            <a:r>
              <a:rPr lang="en-US" sz="2400" dirty="0" smtClean="0">
                <a:hlinkClick r:id="rId2"/>
              </a:rPr>
              <a:t>Ethan </a:t>
            </a:r>
            <a:r>
              <a:rPr lang="en-US" sz="2400" dirty="0" err="1" smtClean="0">
                <a:hlinkClick r:id="rId2"/>
              </a:rPr>
              <a:t>Mollick</a:t>
            </a:r>
            <a:endParaRPr lang="en-US" sz="2400" dirty="0" smtClean="0"/>
          </a:p>
          <a:p>
            <a:pPr fontAlgn="ctr">
              <a:buNone/>
            </a:pPr>
            <a:r>
              <a:rPr lang="en-US" sz="2400" dirty="0" smtClean="0">
                <a:hlinkClick r:id="rId3" tooltip="Go to Journal of Business Venturing on ScienceDirect"/>
              </a:rPr>
              <a:t>Journal of Business </a:t>
            </a:r>
            <a:r>
              <a:rPr lang="en-US" sz="2400" dirty="0" smtClean="0">
                <a:hlinkClick r:id="rId3" tooltip="Go to Journal of Business Venturing on ScienceDirect"/>
              </a:rPr>
              <a:t>Venturing</a:t>
            </a:r>
            <a:r>
              <a:rPr lang="en-US" sz="2400" dirty="0" smtClean="0"/>
              <a:t> </a:t>
            </a:r>
            <a:r>
              <a:rPr lang="en-US" sz="2400" dirty="0" smtClean="0">
                <a:hlinkClick r:id="rId4" tooltip="Go to table of contents for this volume/issue"/>
              </a:rPr>
              <a:t>Volume </a:t>
            </a:r>
            <a:r>
              <a:rPr lang="en-US" sz="2400" dirty="0" smtClean="0">
                <a:hlinkClick r:id="rId4" tooltip="Go to table of contents for this volume/issue"/>
              </a:rPr>
              <a:t>29, Issue </a:t>
            </a:r>
            <a:r>
              <a:rPr lang="en-US" sz="2400" dirty="0" smtClean="0">
                <a:hlinkClick r:id="rId4" tooltip="Go to table of contents for this volume/issue"/>
              </a:rPr>
              <a:t>1</a:t>
            </a:r>
            <a:r>
              <a:rPr lang="en-US" sz="2400" dirty="0" smtClean="0"/>
              <a:t>, 2014</a:t>
            </a:r>
          </a:p>
          <a:p>
            <a:pPr fontAlgn="ctr"/>
            <a:r>
              <a:rPr lang="en-US" sz="2400" dirty="0" smtClean="0"/>
              <a:t>Studies </a:t>
            </a:r>
            <a:r>
              <a:rPr lang="en-US" sz="2400" dirty="0" smtClean="0"/>
              <a:t>48,500 </a:t>
            </a:r>
            <a:r>
              <a:rPr lang="en-US" sz="2400" dirty="0" smtClean="0"/>
              <a:t>projects with combined funding over $237 </a:t>
            </a:r>
            <a:r>
              <a:rPr lang="en-US" sz="2400" dirty="0" smtClean="0"/>
              <a:t>M,</a:t>
            </a:r>
          </a:p>
          <a:p>
            <a:r>
              <a:rPr lang="en-US" sz="2400" dirty="0" smtClean="0"/>
              <a:t>Interested in</a:t>
            </a:r>
            <a:r>
              <a:rPr lang="en-US" sz="2400" dirty="0" smtClean="0"/>
              <a:t> success </a:t>
            </a:r>
            <a:r>
              <a:rPr lang="en-US" sz="2400" dirty="0" smtClean="0"/>
              <a:t>and failure among </a:t>
            </a:r>
            <a:r>
              <a:rPr lang="en-US" sz="2400" dirty="0" err="1" smtClean="0"/>
              <a:t>crowdfunded</a:t>
            </a:r>
            <a:r>
              <a:rPr lang="en-US" sz="2400" dirty="0" smtClean="0"/>
              <a:t> </a:t>
            </a:r>
            <a:r>
              <a:rPr lang="en-US" sz="2400" dirty="0" smtClean="0"/>
              <a:t>ventures</a:t>
            </a:r>
          </a:p>
          <a:p>
            <a:r>
              <a:rPr lang="en-US" sz="2400" dirty="0" smtClean="0"/>
              <a:t>Personal networks, underlying </a:t>
            </a:r>
            <a:r>
              <a:rPr lang="en-US" sz="2400" dirty="0" smtClean="0"/>
              <a:t>project </a:t>
            </a:r>
            <a:r>
              <a:rPr lang="en-US" sz="2400" dirty="0" smtClean="0"/>
              <a:t>quality, geography matter </a:t>
            </a:r>
          </a:p>
          <a:p>
            <a:r>
              <a:rPr lang="en-US" sz="2400" dirty="0" smtClean="0"/>
              <a:t>Vast </a:t>
            </a:r>
            <a:r>
              <a:rPr lang="en-US" sz="2400" dirty="0" smtClean="0"/>
              <a:t>majority of founders seem to fulfill their obligations to </a:t>
            </a:r>
            <a:r>
              <a:rPr lang="en-US" sz="2400" dirty="0" smtClean="0"/>
              <a:t>funders</a:t>
            </a:r>
          </a:p>
          <a:p>
            <a:r>
              <a:rPr lang="en-US" sz="2400" dirty="0" smtClean="0"/>
              <a:t>But, over </a:t>
            </a:r>
            <a:r>
              <a:rPr lang="en-US" sz="2400" dirty="0" smtClean="0"/>
              <a:t>75% deliver products later than </a:t>
            </a:r>
            <a:r>
              <a:rPr lang="en-US" sz="2400" dirty="0" smtClean="0"/>
              <a:t>expected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Overview</a:t>
            </a:r>
            <a:endParaRPr lang="ru-RU" dirty="0"/>
          </a:p>
        </p:txBody>
      </p:sp>
      <p:sp>
        <p:nvSpPr>
          <p:cNvPr id="3" name="Содержимое 2"/>
          <p:cNvSpPr>
            <a:spLocks noGrp="1"/>
          </p:cNvSpPr>
          <p:nvPr>
            <p:ph idx="1"/>
          </p:nvPr>
        </p:nvSpPr>
        <p:spPr/>
        <p:txBody>
          <a:bodyPr>
            <a:normAutofit fontScale="77500" lnSpcReduction="20000"/>
          </a:bodyPr>
          <a:lstStyle/>
          <a:p>
            <a:r>
              <a:rPr lang="en-US" sz="3100" dirty="0" err="1" smtClean="0"/>
              <a:t>Crowdfunding</a:t>
            </a:r>
            <a:r>
              <a:rPr lang="en-US" sz="3100" dirty="0" smtClean="0"/>
              <a:t> – rapidly growing economic and social phenomenon</a:t>
            </a:r>
          </a:p>
          <a:p>
            <a:pPr lvl="1"/>
            <a:r>
              <a:rPr lang="en-US" dirty="0" smtClean="0"/>
              <a:t>Financing of various projects by (a) crowd</a:t>
            </a:r>
          </a:p>
          <a:p>
            <a:r>
              <a:rPr lang="en-US" sz="3100" dirty="0" smtClean="0"/>
              <a:t>Many papers exist: mostly focused on “static” effects (individual projects, characteristics of success)</a:t>
            </a:r>
          </a:p>
          <a:p>
            <a:r>
              <a:rPr lang="en-US" sz="3100" dirty="0" smtClean="0"/>
              <a:t>We want </a:t>
            </a:r>
            <a:r>
              <a:rPr lang="en-US" sz="3100" dirty="0" smtClean="0"/>
              <a:t>to measure the crowd effects (for reward-based </a:t>
            </a:r>
            <a:r>
              <a:rPr lang="en-US" sz="3100" dirty="0" err="1" smtClean="0"/>
              <a:t>crowdfunding</a:t>
            </a:r>
            <a:r>
              <a:rPr lang="en-US" sz="3100" dirty="0" smtClean="0"/>
              <a:t>)</a:t>
            </a:r>
          </a:p>
          <a:p>
            <a:endParaRPr lang="en-US" dirty="0" smtClean="0"/>
          </a:p>
          <a:p>
            <a:r>
              <a:rPr lang="en-US" sz="3100" dirty="0" smtClean="0"/>
              <a:t>Based on data from </a:t>
            </a:r>
            <a:r>
              <a:rPr lang="en-US" sz="3100" dirty="0" err="1" smtClean="0"/>
              <a:t>Indiegogo</a:t>
            </a:r>
            <a:r>
              <a:rPr lang="en-US" sz="3100" dirty="0" smtClean="0"/>
              <a:t>, measure/ estimate/ build classification models for:</a:t>
            </a:r>
          </a:p>
          <a:p>
            <a:pPr lvl="1"/>
            <a:r>
              <a:rPr lang="en-US" dirty="0" smtClean="0"/>
              <a:t>Users (backers) returns</a:t>
            </a:r>
          </a:p>
          <a:p>
            <a:pPr lvl="1"/>
            <a:r>
              <a:rPr lang="en-US" dirty="0" smtClean="0"/>
              <a:t>Geographic and thematic preferences</a:t>
            </a:r>
          </a:p>
          <a:p>
            <a:pPr lvl="1"/>
            <a:r>
              <a:rPr lang="en-US" dirty="0" smtClean="0"/>
              <a:t>Competitive pressure (size of the crowd)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notable results</a:t>
            </a:r>
            <a:endParaRPr lang="ru-RU" dirty="0"/>
          </a:p>
        </p:txBody>
      </p:sp>
      <p:sp>
        <p:nvSpPr>
          <p:cNvPr id="3" name="Содержимое 2"/>
          <p:cNvSpPr>
            <a:spLocks noGrp="1"/>
          </p:cNvSpPr>
          <p:nvPr>
            <p:ph idx="1"/>
          </p:nvPr>
        </p:nvSpPr>
        <p:spPr>
          <a:xfrm>
            <a:off x="457200" y="1295400"/>
            <a:ext cx="8229600" cy="4830763"/>
          </a:xfrm>
        </p:spPr>
        <p:txBody>
          <a:bodyPr>
            <a:normAutofit fontScale="62500" lnSpcReduction="20000"/>
          </a:bodyPr>
          <a:lstStyle/>
          <a:p>
            <a:pPr fontAlgn="base">
              <a:buNone/>
            </a:pPr>
            <a:r>
              <a:rPr lang="en-US" sz="3800" dirty="0" smtClean="0"/>
              <a:t>A Theory of </a:t>
            </a:r>
            <a:r>
              <a:rPr lang="en-US" sz="3800" dirty="0" err="1" smtClean="0"/>
              <a:t>Crowdfunding</a:t>
            </a:r>
            <a:r>
              <a:rPr lang="en-US" sz="3800" dirty="0" smtClean="0"/>
              <a:t>: A Mechanism Design Approach with Demand Uncertainty and Moral Hazard</a:t>
            </a:r>
          </a:p>
          <a:p>
            <a:pPr fontAlgn="base">
              <a:buNone/>
            </a:pPr>
            <a:r>
              <a:rPr lang="en-US" sz="3800" dirty="0" smtClean="0"/>
              <a:t>Roland </a:t>
            </a:r>
            <a:r>
              <a:rPr lang="en-US" sz="3800" dirty="0" err="1" smtClean="0"/>
              <a:t>Strausz</a:t>
            </a:r>
            <a:endParaRPr lang="en-US" sz="3800" dirty="0" smtClean="0"/>
          </a:p>
          <a:p>
            <a:pPr fontAlgn="base">
              <a:buNone/>
            </a:pPr>
            <a:r>
              <a:rPr lang="en-US" dirty="0" smtClean="0">
                <a:hlinkClick r:id="rId2"/>
              </a:rPr>
              <a:t>AMERICAN ECONOMIC </a:t>
            </a:r>
            <a:r>
              <a:rPr lang="en-US" dirty="0" smtClean="0">
                <a:hlinkClick r:id="rId2"/>
              </a:rPr>
              <a:t>REVIEW VOL</a:t>
            </a:r>
            <a:r>
              <a:rPr lang="en-US" dirty="0" smtClean="0">
                <a:hlinkClick r:id="rId2"/>
              </a:rPr>
              <a:t>. 107, NO. 6, JUNE 2017</a:t>
            </a:r>
            <a:endParaRPr lang="en-US" dirty="0" smtClean="0"/>
          </a:p>
          <a:p>
            <a:pPr fontAlgn="base">
              <a:buNone/>
            </a:pPr>
            <a:endParaRPr lang="en-US" dirty="0" smtClean="0"/>
          </a:p>
          <a:p>
            <a:pPr fontAlgn="base">
              <a:buNone/>
            </a:pPr>
            <a:r>
              <a:rPr lang="en-US" dirty="0" smtClean="0"/>
              <a:t>“</a:t>
            </a:r>
            <a:r>
              <a:rPr lang="en-US" dirty="0" err="1" smtClean="0"/>
              <a:t>Crowdfunding</a:t>
            </a:r>
            <a:r>
              <a:rPr lang="en-US" dirty="0" smtClean="0"/>
              <a:t> </a:t>
            </a:r>
            <a:r>
              <a:rPr lang="en-US" dirty="0" smtClean="0"/>
              <a:t>provides innovation in enabling entrepreneurs to contract with consumers before investment. Under aggregate demand uncertainty, this improves screening for valuable projects. Entrepreneurial moral hazard and private cost information threatens this benefit. </a:t>
            </a:r>
            <a:r>
              <a:rPr lang="en-US" dirty="0" err="1" smtClean="0"/>
              <a:t>Crowdfunding's</a:t>
            </a:r>
            <a:r>
              <a:rPr lang="en-US" dirty="0" smtClean="0"/>
              <a:t> after-markets enable consumers to actively implement deferred payments and thereby manage moral hazard. Popular </a:t>
            </a:r>
            <a:r>
              <a:rPr lang="en-US" dirty="0" err="1" smtClean="0"/>
              <a:t>crowdfunding</a:t>
            </a:r>
            <a:r>
              <a:rPr lang="en-US" dirty="0" smtClean="0"/>
              <a:t> platforms offer schemes that allow consumers to do so through conditional pledging behavior. Efficiency is sustainable only if expected returns exceed an agency cost associated with the entrepreneurial incentive problems. By reducing demand uncertainty, </a:t>
            </a:r>
            <a:r>
              <a:rPr lang="en-US" dirty="0" err="1" smtClean="0"/>
              <a:t>crowdfunding</a:t>
            </a:r>
            <a:r>
              <a:rPr lang="en-US" dirty="0" smtClean="0"/>
              <a:t> promotes welfare and complements traditional entrepreneurial financing, which focuses on controlling moral hazard</a:t>
            </a:r>
            <a:r>
              <a:rPr lang="en-US" dirty="0" smtClean="0"/>
              <a:t>.”</a:t>
            </a:r>
            <a:endParaRPr lang="en-US" dirty="0" smtClean="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Data: </a:t>
            </a:r>
            <a:r>
              <a:rPr lang="en-US" dirty="0" err="1" smtClean="0"/>
              <a:t>Indiegogo</a:t>
            </a:r>
            <a:endParaRPr lang="ru-RU" dirty="0"/>
          </a:p>
        </p:txBody>
      </p:sp>
      <p:sp>
        <p:nvSpPr>
          <p:cNvPr id="3" name="Содержимое 2"/>
          <p:cNvSpPr>
            <a:spLocks noGrp="1"/>
          </p:cNvSpPr>
          <p:nvPr>
            <p:ph idx="1"/>
          </p:nvPr>
        </p:nvSpPr>
        <p:spPr>
          <a:xfrm>
            <a:off x="457200" y="1219200"/>
            <a:ext cx="8229600" cy="5334000"/>
          </a:xfrm>
        </p:spPr>
        <p:txBody>
          <a:bodyPr>
            <a:noAutofit/>
          </a:bodyPr>
          <a:lstStyle/>
          <a:p>
            <a:r>
              <a:rPr lang="en-US" sz="2400" dirty="0" smtClean="0"/>
              <a:t>Source: </a:t>
            </a:r>
            <a:r>
              <a:rPr lang="en-US" sz="2400" dirty="0" err="1" smtClean="0"/>
              <a:t>CrowdBerkeley</a:t>
            </a:r>
            <a:r>
              <a:rPr lang="en-US" sz="2400" dirty="0" smtClean="0"/>
              <a:t> database </a:t>
            </a:r>
          </a:p>
          <a:p>
            <a:pPr>
              <a:buNone/>
            </a:pPr>
            <a:r>
              <a:rPr lang="en-US" sz="2400" dirty="0" smtClean="0"/>
              <a:t>      </a:t>
            </a:r>
            <a:r>
              <a:rPr lang="en-US" sz="2000" dirty="0" smtClean="0"/>
              <a:t>data </a:t>
            </a:r>
            <a:r>
              <a:rPr lang="en-US" sz="2000" dirty="0" smtClean="0"/>
              <a:t>on </a:t>
            </a:r>
            <a:r>
              <a:rPr lang="en-US" sz="2000" dirty="0" smtClean="0"/>
              <a:t>campaigns </a:t>
            </a:r>
            <a:r>
              <a:rPr lang="en-US" sz="2000" dirty="0" smtClean="0"/>
              <a:t>at six global </a:t>
            </a:r>
            <a:r>
              <a:rPr lang="en-US" sz="2000" dirty="0" err="1" smtClean="0"/>
              <a:t>crowdfunding</a:t>
            </a:r>
            <a:r>
              <a:rPr lang="en-US" sz="2000" dirty="0" smtClean="0"/>
              <a:t> platforms from 2005 until </a:t>
            </a:r>
            <a:r>
              <a:rPr lang="en-US" sz="2000" dirty="0" smtClean="0"/>
              <a:t>2016</a:t>
            </a:r>
          </a:p>
          <a:p>
            <a:pPr>
              <a:buNone/>
            </a:pPr>
            <a:r>
              <a:rPr lang="en-US" sz="2000" dirty="0" smtClean="0"/>
              <a:t>	</a:t>
            </a:r>
            <a:r>
              <a:rPr lang="en-US" sz="2000" dirty="0" smtClean="0"/>
              <a:t>maintained </a:t>
            </a:r>
            <a:r>
              <a:rPr lang="en-US" sz="2000" dirty="0" smtClean="0"/>
              <a:t>by Haas School of Business, University of California at Berkeley</a:t>
            </a:r>
          </a:p>
          <a:p>
            <a:r>
              <a:rPr lang="en-US" sz="2400" dirty="0" err="1" smtClean="0"/>
              <a:t>IndieGoGo</a:t>
            </a:r>
            <a:r>
              <a:rPr lang="en-US" sz="2400" dirty="0" smtClean="0"/>
              <a:t> is a US-based </a:t>
            </a:r>
            <a:r>
              <a:rPr lang="en-US" sz="2400" dirty="0" smtClean="0"/>
              <a:t>website</a:t>
            </a:r>
          </a:p>
          <a:p>
            <a:pPr>
              <a:buNone/>
            </a:pPr>
            <a:r>
              <a:rPr lang="en-US" sz="2400" dirty="0" smtClean="0"/>
              <a:t>	</a:t>
            </a:r>
            <a:r>
              <a:rPr lang="en-US" sz="2400" dirty="0" smtClean="0"/>
              <a:t>-</a:t>
            </a:r>
            <a:r>
              <a:rPr lang="en-US" sz="2400" dirty="0" smtClean="0"/>
              <a:t> </a:t>
            </a:r>
            <a:r>
              <a:rPr lang="en-US" sz="2000" dirty="0" smtClean="0"/>
              <a:t>launched in January 2008 at the Sundance Film </a:t>
            </a:r>
            <a:r>
              <a:rPr lang="en-US" sz="2000" dirty="0" smtClean="0"/>
              <a:t>Festival</a:t>
            </a:r>
          </a:p>
          <a:p>
            <a:pPr>
              <a:buNone/>
            </a:pPr>
            <a:r>
              <a:rPr lang="en-US" sz="2000" dirty="0" smtClean="0"/>
              <a:t>	</a:t>
            </a:r>
            <a:r>
              <a:rPr lang="en-US" sz="2000" dirty="0" smtClean="0"/>
              <a:t>- initially, </a:t>
            </a:r>
            <a:r>
              <a:rPr lang="en-US" sz="2000" dirty="0" smtClean="0"/>
              <a:t>a </a:t>
            </a:r>
            <a:r>
              <a:rPr lang="en-US" sz="2000" dirty="0" smtClean="0"/>
              <a:t>specialized platform to support independent </a:t>
            </a:r>
            <a:r>
              <a:rPr lang="en-US" sz="2000" dirty="0" smtClean="0"/>
              <a:t>films</a:t>
            </a:r>
          </a:p>
          <a:p>
            <a:pPr>
              <a:buNone/>
            </a:pPr>
            <a:r>
              <a:rPr lang="en-US" sz="2000" dirty="0" smtClean="0"/>
              <a:t>	</a:t>
            </a:r>
            <a:r>
              <a:rPr lang="en-US" sz="2000" dirty="0" smtClean="0"/>
              <a:t>- now, </a:t>
            </a:r>
            <a:r>
              <a:rPr lang="en-US" sz="2000" dirty="0" smtClean="0"/>
              <a:t>one </a:t>
            </a:r>
            <a:r>
              <a:rPr lang="en-US" sz="2000" dirty="0" smtClean="0"/>
              <a:t>of the most popular reward-based </a:t>
            </a:r>
            <a:r>
              <a:rPr lang="en-US" sz="2000" dirty="0" err="1" smtClean="0"/>
              <a:t>crowdfunding</a:t>
            </a:r>
            <a:r>
              <a:rPr lang="en-US" sz="2000" dirty="0" smtClean="0"/>
              <a:t> </a:t>
            </a:r>
            <a:r>
              <a:rPr lang="en-US" sz="2000" dirty="0" smtClean="0"/>
              <a:t>platforms</a:t>
            </a:r>
          </a:p>
          <a:p>
            <a:pPr>
              <a:buNone/>
            </a:pPr>
            <a:r>
              <a:rPr lang="en-US" sz="2000" dirty="0" smtClean="0"/>
              <a:t>	</a:t>
            </a:r>
            <a:r>
              <a:rPr lang="en-US" sz="2000" dirty="0" smtClean="0"/>
              <a:t>- </a:t>
            </a:r>
            <a:r>
              <a:rPr lang="en-US" sz="2000" dirty="0" smtClean="0"/>
              <a:t>projects </a:t>
            </a:r>
            <a:r>
              <a:rPr lang="en-US" sz="2000" dirty="0" smtClean="0"/>
              <a:t>listed in 24 </a:t>
            </a:r>
            <a:r>
              <a:rPr lang="en-US" sz="2000" dirty="0" smtClean="0"/>
              <a:t>categories, users </a:t>
            </a:r>
            <a:r>
              <a:rPr lang="en-US" sz="2000" dirty="0" smtClean="0"/>
              <a:t>from 235 countries and territories</a:t>
            </a:r>
            <a:r>
              <a:rPr lang="en-US" sz="2000" dirty="0" smtClean="0"/>
              <a:t>, 15 </a:t>
            </a:r>
            <a:r>
              <a:rPr lang="en-US" sz="2000" dirty="0" smtClean="0"/>
              <a:t>million monthly </a:t>
            </a:r>
            <a:r>
              <a:rPr lang="en-US" sz="2000" dirty="0" smtClean="0"/>
              <a:t>visitors</a:t>
            </a:r>
          </a:p>
          <a:p>
            <a:pPr>
              <a:buNone/>
            </a:pPr>
            <a:r>
              <a:rPr lang="en-US" sz="2000" dirty="0" smtClean="0"/>
              <a:t>	</a:t>
            </a:r>
            <a:r>
              <a:rPr lang="en-US" sz="2000" dirty="0" smtClean="0"/>
              <a:t>- </a:t>
            </a:r>
            <a:r>
              <a:rPr lang="en-US" sz="2000" dirty="0" smtClean="0"/>
              <a:t>sells </a:t>
            </a:r>
            <a:r>
              <a:rPr lang="en-US" sz="2000" dirty="0" smtClean="0"/>
              <a:t>products that came out from successful campaigns and </a:t>
            </a:r>
            <a:r>
              <a:rPr lang="en-US" sz="2000" dirty="0" smtClean="0"/>
              <a:t>offers </a:t>
            </a:r>
            <a:r>
              <a:rPr lang="en-US" sz="2000" dirty="0" smtClean="0"/>
              <a:t>further investment opportunities.</a:t>
            </a:r>
            <a:endParaRPr lang="ru-RU" sz="2000" dirty="0" smtClean="0"/>
          </a:p>
          <a:p>
            <a:r>
              <a:rPr lang="en-US" sz="2400" dirty="0" smtClean="0"/>
              <a:t>We </a:t>
            </a:r>
            <a:r>
              <a:rPr lang="en-US" sz="2400" dirty="0" smtClean="0"/>
              <a:t>use data from January 2008 until March </a:t>
            </a:r>
            <a:r>
              <a:rPr lang="en-US" sz="2400" dirty="0" smtClean="0"/>
              <a:t>2014</a:t>
            </a:r>
            <a:endParaRPr lang="ru-RU" sz="2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Indiegogo</a:t>
            </a:r>
            <a:r>
              <a:rPr lang="en-US" dirty="0" smtClean="0"/>
              <a:t> (more examples)</a:t>
            </a:r>
            <a:endParaRPr lang="ru-RU" dirty="0"/>
          </a:p>
        </p:txBody>
      </p:sp>
      <p:sp>
        <p:nvSpPr>
          <p:cNvPr id="3" name="Содержимое 2"/>
          <p:cNvSpPr>
            <a:spLocks noGrp="1"/>
          </p:cNvSpPr>
          <p:nvPr>
            <p:ph idx="1"/>
          </p:nvPr>
        </p:nvSpPr>
        <p:spPr>
          <a:xfrm>
            <a:off x="457200" y="1600200"/>
            <a:ext cx="8229600" cy="4800600"/>
          </a:xfrm>
        </p:spPr>
        <p:txBody>
          <a:bodyPr>
            <a:normAutofit fontScale="70000" lnSpcReduction="20000"/>
          </a:bodyPr>
          <a:lstStyle/>
          <a:p>
            <a:r>
              <a:rPr lang="en-US" sz="3400" dirty="0" smtClean="0"/>
              <a:t>“</a:t>
            </a:r>
            <a:r>
              <a:rPr lang="en-US" sz="3400" dirty="0" smtClean="0"/>
              <a:t>Flow Hive: Honey on tap directly from you beehive” – a beehive allowing to collect honey without having any contact with </a:t>
            </a:r>
            <a:r>
              <a:rPr lang="en-US" sz="3400" dirty="0" smtClean="0"/>
              <a:t>bees</a:t>
            </a:r>
          </a:p>
          <a:p>
            <a:pPr>
              <a:buNone/>
            </a:pPr>
            <a:r>
              <a:rPr lang="en-US" sz="3400" dirty="0" smtClean="0"/>
              <a:t> </a:t>
            </a:r>
            <a:r>
              <a:rPr lang="en-US" sz="3400" dirty="0" smtClean="0"/>
              <a:t>raised more than $13.3 million or more than 17000% of its goal (2015</a:t>
            </a:r>
            <a:r>
              <a:rPr lang="en-US" sz="3400" dirty="0" smtClean="0"/>
              <a:t>)</a:t>
            </a:r>
          </a:p>
          <a:p>
            <a:pPr>
              <a:buNone/>
            </a:pPr>
            <a:endParaRPr lang="en-US" sz="3400" dirty="0" smtClean="0"/>
          </a:p>
          <a:p>
            <a:r>
              <a:rPr lang="en-US" sz="3400" dirty="0" smtClean="0"/>
              <a:t>“</a:t>
            </a:r>
            <a:r>
              <a:rPr lang="en-US" sz="3400" dirty="0" err="1" smtClean="0"/>
              <a:t>Ubuntu</a:t>
            </a:r>
            <a:r>
              <a:rPr lang="en-US" sz="3400" dirty="0" smtClean="0"/>
              <a:t> Edge” – a high-end </a:t>
            </a:r>
            <a:r>
              <a:rPr lang="en-US" sz="3400" dirty="0" err="1" smtClean="0"/>
              <a:t>smartphone</a:t>
            </a:r>
            <a:r>
              <a:rPr lang="en-US" sz="3400" dirty="0" smtClean="0"/>
              <a:t>, allowing operations with both </a:t>
            </a:r>
            <a:r>
              <a:rPr lang="en-US" sz="3400" dirty="0" err="1" smtClean="0"/>
              <a:t>Ubuntu</a:t>
            </a:r>
            <a:r>
              <a:rPr lang="en-US" sz="3400" dirty="0" smtClean="0"/>
              <a:t> and </a:t>
            </a:r>
            <a:r>
              <a:rPr lang="en-US" sz="3400" dirty="0" smtClean="0"/>
              <a:t>Android</a:t>
            </a:r>
          </a:p>
          <a:p>
            <a:pPr>
              <a:buNone/>
            </a:pPr>
            <a:r>
              <a:rPr lang="en-US" sz="3400" dirty="0" smtClean="0"/>
              <a:t> </a:t>
            </a:r>
            <a:r>
              <a:rPr lang="en-US" sz="3400" dirty="0" smtClean="0"/>
              <a:t>raised $12.8 million, which was short of the $36 million goal (2013</a:t>
            </a:r>
            <a:r>
              <a:rPr lang="en-US" sz="3400" dirty="0" smtClean="0"/>
              <a:t>).</a:t>
            </a:r>
          </a:p>
          <a:p>
            <a:pPr>
              <a:buNone/>
            </a:pPr>
            <a:endParaRPr lang="en-US" sz="3400" dirty="0" smtClean="0"/>
          </a:p>
          <a:p>
            <a:r>
              <a:rPr lang="en-US" sz="3400" dirty="0" smtClean="0"/>
              <a:t> </a:t>
            </a:r>
            <a:r>
              <a:rPr lang="en-US" sz="3400" dirty="0" smtClean="0"/>
              <a:t>“</a:t>
            </a:r>
            <a:r>
              <a:rPr lang="en-US" sz="3400" dirty="0" err="1" smtClean="0"/>
              <a:t>BauBax</a:t>
            </a:r>
            <a:r>
              <a:rPr lang="en-US" sz="3400" dirty="0" smtClean="0"/>
              <a:t>” – a travel jacket with lots of pockets for variety of uses, launched on both </a:t>
            </a:r>
            <a:r>
              <a:rPr lang="en-US" sz="3400" dirty="0" err="1" smtClean="0"/>
              <a:t>Kickstarter</a:t>
            </a:r>
            <a:r>
              <a:rPr lang="en-US" sz="3400" dirty="0" smtClean="0"/>
              <a:t> and </a:t>
            </a:r>
            <a:r>
              <a:rPr lang="en-US" sz="3400" dirty="0" err="1" smtClean="0"/>
              <a:t>Indiegogo</a:t>
            </a:r>
            <a:endParaRPr lang="en-US" sz="3400" dirty="0" smtClean="0"/>
          </a:p>
          <a:p>
            <a:pPr>
              <a:buNone/>
            </a:pPr>
            <a:r>
              <a:rPr lang="en-US" sz="3400" dirty="0" smtClean="0"/>
              <a:t> </a:t>
            </a:r>
            <a:r>
              <a:rPr lang="en-US" sz="3400" dirty="0" smtClean="0"/>
              <a:t>raised more than $10 million with the goal of </a:t>
            </a:r>
            <a:r>
              <a:rPr lang="en-US" sz="3100" dirty="0" smtClean="0"/>
              <a:t>$20 thousand (</a:t>
            </a:r>
            <a:r>
              <a:rPr lang="en-US" sz="3100" dirty="0" smtClean="0"/>
              <a:t>2015</a:t>
            </a:r>
            <a:endParaRPr lang="ru-RU" sz="31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Summary stats (by project)</a:t>
            </a:r>
            <a:endParaRPr lang="ru-RU" dirty="0"/>
          </a:p>
        </p:txBody>
      </p:sp>
      <p:graphicFrame>
        <p:nvGraphicFramePr>
          <p:cNvPr id="4" name="Содержимое 3"/>
          <p:cNvGraphicFramePr>
            <a:graphicFrameLocks noGrp="1"/>
          </p:cNvGraphicFramePr>
          <p:nvPr>
            <p:ph idx="1"/>
          </p:nvPr>
        </p:nvGraphicFramePr>
        <p:xfrm>
          <a:off x="838202" y="2633820"/>
          <a:ext cx="7543797" cy="3614579"/>
        </p:xfrm>
        <a:graphic>
          <a:graphicData uri="http://schemas.openxmlformats.org/drawingml/2006/table">
            <a:tbl>
              <a:tblPr/>
              <a:tblGrid>
                <a:gridCol w="1265387"/>
                <a:gridCol w="762218"/>
                <a:gridCol w="882412"/>
                <a:gridCol w="494210"/>
                <a:gridCol w="434487"/>
                <a:gridCol w="533777"/>
                <a:gridCol w="614403"/>
                <a:gridCol w="692044"/>
                <a:gridCol w="633813"/>
                <a:gridCol w="1231046"/>
              </a:tblGrid>
              <a:tr h="328599">
                <a:tc>
                  <a:txBody>
                    <a:bodyPr/>
                    <a:lstStyle/>
                    <a:p>
                      <a:endParaRPr lang="ru-RU" sz="1000" dirty="0">
                        <a:latin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200" b="1">
                          <a:solidFill>
                            <a:srgbClr val="000000"/>
                          </a:solidFill>
                          <a:latin typeface="Times New Roman"/>
                          <a:ea typeface="Times New Roman"/>
                          <a:cs typeface="Times New Roman"/>
                        </a:rPr>
                        <a:t>Mean</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ru-RU" sz="1200" b="1">
                          <a:solidFill>
                            <a:srgbClr val="000000"/>
                          </a:solidFill>
                          <a:latin typeface="Times New Roman"/>
                          <a:ea typeface="Times New Roman"/>
                          <a:cs typeface="Times New Roman"/>
                        </a:rPr>
                        <a:t>St. Dev.</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ru-RU" sz="1200" b="1">
                          <a:solidFill>
                            <a:srgbClr val="000000"/>
                          </a:solidFill>
                          <a:latin typeface="Times New Roman"/>
                          <a:ea typeface="Times New Roman"/>
                          <a:cs typeface="Times New Roman"/>
                        </a:rPr>
                        <a:t>Min</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ru-RU" sz="1200" b="1">
                          <a:solidFill>
                            <a:srgbClr val="000000"/>
                          </a:solidFill>
                          <a:latin typeface="Times New Roman"/>
                          <a:ea typeface="Times New Roman"/>
                          <a:cs typeface="Times New Roman"/>
                        </a:rPr>
                        <a:t>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ru-RU" sz="1200" b="1">
                          <a:solidFill>
                            <a:srgbClr val="000000"/>
                          </a:solidFill>
                          <a:latin typeface="Times New Roman"/>
                          <a:ea typeface="Times New Roman"/>
                          <a:cs typeface="Times New Roman"/>
                        </a:rPr>
                        <a:t>25%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ru-RU" sz="1200" b="1">
                          <a:solidFill>
                            <a:srgbClr val="000000"/>
                          </a:solidFill>
                          <a:latin typeface="Times New Roman"/>
                          <a:ea typeface="Times New Roman"/>
                          <a:cs typeface="Times New Roman"/>
                        </a:rPr>
                        <a:t>50%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ru-RU" sz="1200" b="1">
                          <a:solidFill>
                            <a:srgbClr val="000000"/>
                          </a:solidFill>
                          <a:latin typeface="Times New Roman"/>
                          <a:ea typeface="Times New Roman"/>
                          <a:cs typeface="Times New Roman"/>
                        </a:rPr>
                        <a:t>75%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ru-RU" sz="1200" b="1">
                          <a:solidFill>
                            <a:srgbClr val="000000"/>
                          </a:solidFill>
                          <a:latin typeface="Times New Roman"/>
                          <a:ea typeface="Times New Roman"/>
                          <a:cs typeface="Times New Roman"/>
                        </a:rPr>
                        <a:t>95%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200" b="1">
                          <a:solidFill>
                            <a:srgbClr val="000000"/>
                          </a:solidFill>
                          <a:latin typeface="Times New Roman"/>
                          <a:ea typeface="Times New Roman"/>
                          <a:cs typeface="Times New Roman"/>
                        </a:rPr>
                        <a:t>Max</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22769">
                <a:tc>
                  <a:txBody>
                    <a:bodyPr/>
                    <a:lstStyle/>
                    <a:p>
                      <a:pPr>
                        <a:spcAft>
                          <a:spcPts val="0"/>
                        </a:spcAft>
                      </a:pPr>
                      <a:r>
                        <a:rPr lang="ru-RU" sz="1200">
                          <a:solidFill>
                            <a:srgbClr val="000000"/>
                          </a:solidFill>
                          <a:latin typeface="Times New Roman"/>
                          <a:ea typeface="Times New Roman"/>
                          <a:cs typeface="Times New Roman"/>
                        </a:rPr>
                        <a:t>Goal, USD</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101 042</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9 667 592</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500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600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2 500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5 000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13 000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60 000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1 800 000 000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121">
                <a:tc>
                  <a:txBody>
                    <a:bodyPr/>
                    <a:lstStyle/>
                    <a:p>
                      <a:pPr>
                        <a:spcAft>
                          <a:spcPts val="0"/>
                        </a:spcAft>
                      </a:pPr>
                      <a:r>
                        <a:rPr lang="ru-RU" sz="1200">
                          <a:solidFill>
                            <a:srgbClr val="000000"/>
                          </a:solidFill>
                          <a:latin typeface="Times New Roman"/>
                          <a:ea typeface="Times New Roman"/>
                          <a:cs typeface="Times New Roman"/>
                        </a:rPr>
                        <a:t>Duration, days</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45,69</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29,78</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14</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30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44</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60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90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851</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848">
                <a:tc>
                  <a:txBody>
                    <a:bodyPr/>
                    <a:lstStyle/>
                    <a:p>
                      <a:pPr>
                        <a:spcAft>
                          <a:spcPts val="0"/>
                        </a:spcAft>
                      </a:pPr>
                      <a:r>
                        <a:rPr lang="ru-RU" sz="1200">
                          <a:solidFill>
                            <a:srgbClr val="000000"/>
                          </a:solidFill>
                          <a:latin typeface="Times New Roman"/>
                          <a:ea typeface="Times New Roman"/>
                          <a:cs typeface="Times New Roman"/>
                        </a:rPr>
                        <a:t>Amount pledged, USD</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4 674</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56 837</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505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860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1 635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3 575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12 787</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1 961 862</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121">
                <a:tc>
                  <a:txBody>
                    <a:bodyPr/>
                    <a:lstStyle/>
                    <a:p>
                      <a:pPr>
                        <a:spcAft>
                          <a:spcPts val="0"/>
                        </a:spcAft>
                      </a:pPr>
                      <a:r>
                        <a:rPr lang="ru-RU" sz="1200">
                          <a:solidFill>
                            <a:srgbClr val="000000"/>
                          </a:solidFill>
                          <a:latin typeface="Times New Roman"/>
                          <a:ea typeface="Times New Roman"/>
                          <a:cs typeface="Times New Roman"/>
                        </a:rPr>
                        <a:t>Pledged to goal</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0,66</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1,85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0,02</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0,14</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0,42</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1,01</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1,52</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207,05</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121">
                <a:tc>
                  <a:txBody>
                    <a:bodyPr/>
                    <a:lstStyle/>
                    <a:p>
                      <a:pPr>
                        <a:spcAft>
                          <a:spcPts val="0"/>
                        </a:spcAft>
                      </a:pPr>
                      <a:r>
                        <a:rPr lang="en-US" sz="1200">
                          <a:solidFill>
                            <a:srgbClr val="000000"/>
                          </a:solidFill>
                          <a:latin typeface="Times New Roman"/>
                          <a:ea typeface="Times New Roman"/>
                          <a:cs typeface="Times New Roman"/>
                        </a:rPr>
                        <a:t>Users participated</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43,87</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56,3</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3</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14</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latin typeface="Times New Roman"/>
                          <a:ea typeface="Times New Roman"/>
                          <a:cs typeface="Times New Roman"/>
                        </a:rPr>
                        <a:t>25</a:t>
                      </a:r>
                      <a:endParaRPr lang="ru-RU" sz="1200" dirty="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50</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solidFill>
                            <a:srgbClr val="000000"/>
                          </a:solidFill>
                          <a:latin typeface="Times New Roman"/>
                          <a:ea typeface="Times New Roman"/>
                          <a:cs typeface="Times New Roman"/>
                        </a:rPr>
                        <a:t>152</a:t>
                      </a:r>
                      <a:endParaRPr lang="ru-RU" sz="120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latin typeface="Times New Roman"/>
                          <a:ea typeface="Times New Roman"/>
                          <a:cs typeface="Times New Roman"/>
                        </a:rPr>
                        <a:t>1028</a:t>
                      </a:r>
                      <a:endParaRPr lang="ru-RU" sz="1200" dirty="0">
                        <a:latin typeface="Times New Roman"/>
                        <a:ea typeface="Calibri"/>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6017" name="Rectangle 1"/>
          <p:cNvSpPr>
            <a:spLocks noChangeArrowheads="1"/>
          </p:cNvSpPr>
          <p:nvPr/>
        </p:nvSpPr>
        <p:spPr bwMode="auto">
          <a:xfrm>
            <a:off x="545898" y="1597967"/>
            <a:ext cx="805220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52525"/>
                </a:solidFill>
                <a:effectLst/>
                <a:ea typeface="Calibri" pitchFamily="34" charset="0"/>
                <a:cs typeface="Times New Roman" pitchFamily="18" charset="0"/>
              </a:rPr>
              <a:t>61 955 projects, which collected about $300 million in total</a:t>
            </a:r>
            <a:r>
              <a:rPr kumimoji="0" lang="en-US" sz="1200" b="0" i="0" u="none" strike="noStrike" cap="none" normalizeH="0" baseline="0" dirty="0" smtClean="0">
                <a:ln>
                  <a:noFill/>
                </a:ln>
                <a:solidFill>
                  <a:srgbClr val="252525"/>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Visual representation: </a:t>
            </a:r>
            <a:r>
              <a:rPr lang="en-US" dirty="0" err="1" smtClean="0"/>
              <a:t>montly</a:t>
            </a:r>
            <a:endParaRPr lang="ru-RU" dirty="0"/>
          </a:p>
        </p:txBody>
      </p:sp>
      <p:pic>
        <p:nvPicPr>
          <p:cNvPr id="4" name="Содержимое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57200" y="1782046"/>
            <a:ext cx="8686800" cy="47711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Visual representation: by category</a:t>
            </a:r>
            <a:endParaRPr lang="ru-RU" dirty="0"/>
          </a:p>
        </p:txBody>
      </p:sp>
      <p:pic>
        <p:nvPicPr>
          <p:cNvPr id="4" name="Содержимое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57200" y="1809563"/>
            <a:ext cx="8229600" cy="41072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Summary statistics (by backers)</a:t>
            </a:r>
            <a:endParaRPr lang="ru-RU" dirty="0"/>
          </a:p>
        </p:txBody>
      </p:sp>
      <p:graphicFrame>
        <p:nvGraphicFramePr>
          <p:cNvPr id="4" name="Содержимое 3"/>
          <p:cNvGraphicFramePr>
            <a:graphicFrameLocks noGrp="1"/>
          </p:cNvGraphicFramePr>
          <p:nvPr>
            <p:ph idx="1"/>
          </p:nvPr>
        </p:nvGraphicFramePr>
        <p:xfrm>
          <a:off x="685800" y="2743201"/>
          <a:ext cx="7696201" cy="3124200"/>
        </p:xfrm>
        <a:graphic>
          <a:graphicData uri="http://schemas.openxmlformats.org/drawingml/2006/table">
            <a:tbl>
              <a:tblPr/>
              <a:tblGrid>
                <a:gridCol w="1014884"/>
                <a:gridCol w="676589"/>
                <a:gridCol w="761163"/>
                <a:gridCol w="625845"/>
                <a:gridCol w="769620"/>
                <a:gridCol w="769620"/>
                <a:gridCol w="769620"/>
                <a:gridCol w="769620"/>
                <a:gridCol w="769620"/>
                <a:gridCol w="769620"/>
              </a:tblGrid>
              <a:tr h="299519">
                <a:tc>
                  <a:txBody>
                    <a:bodyPr/>
                    <a:lstStyle/>
                    <a:p>
                      <a:endParaRPr lang="ru-RU" sz="1000" dirty="0">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a:solidFill>
                            <a:srgbClr val="000000"/>
                          </a:solidFill>
                          <a:latin typeface="Times New Roman"/>
                          <a:ea typeface="Times New Roman"/>
                          <a:cs typeface="Times New Roman"/>
                        </a:rPr>
                        <a:t>Mean</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a:solidFill>
                            <a:srgbClr val="000000"/>
                          </a:solidFill>
                          <a:latin typeface="Times New Roman"/>
                          <a:ea typeface="Times New Roman"/>
                          <a:cs typeface="Times New Roman"/>
                        </a:rPr>
                        <a:t>Sd</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a:solidFill>
                            <a:srgbClr val="000000"/>
                          </a:solidFill>
                          <a:latin typeface="Times New Roman"/>
                          <a:ea typeface="Times New Roman"/>
                          <a:cs typeface="Times New Roman"/>
                        </a:rPr>
                        <a:t>Min</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a:solidFill>
                            <a:srgbClr val="000000"/>
                          </a:solidFill>
                          <a:latin typeface="Times New Roman"/>
                          <a:ea typeface="Times New Roman"/>
                          <a:cs typeface="Times New Roman"/>
                        </a:rPr>
                        <a:t>5%</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a:solidFill>
                            <a:srgbClr val="000000"/>
                          </a:solidFill>
                          <a:latin typeface="Times New Roman"/>
                          <a:ea typeface="Times New Roman"/>
                          <a:cs typeface="Times New Roman"/>
                        </a:rPr>
                        <a:t>25%</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a:solidFill>
                            <a:srgbClr val="000000"/>
                          </a:solidFill>
                          <a:latin typeface="Times New Roman"/>
                          <a:ea typeface="Times New Roman"/>
                          <a:cs typeface="Times New Roman"/>
                        </a:rPr>
                        <a:t>50%</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a:solidFill>
                            <a:srgbClr val="000000"/>
                          </a:solidFill>
                          <a:latin typeface="Times New Roman"/>
                          <a:ea typeface="Times New Roman"/>
                          <a:cs typeface="Times New Roman"/>
                        </a:rPr>
                        <a:t>75%</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a:solidFill>
                            <a:srgbClr val="000000"/>
                          </a:solidFill>
                          <a:latin typeface="Times New Roman"/>
                          <a:ea typeface="Times New Roman"/>
                          <a:cs typeface="Times New Roman"/>
                        </a:rPr>
                        <a:t>95%</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ru-RU" sz="1200" b="1" dirty="0" err="1">
                          <a:solidFill>
                            <a:srgbClr val="000000"/>
                          </a:solidFill>
                          <a:latin typeface="Times New Roman"/>
                          <a:ea typeface="Times New Roman"/>
                          <a:cs typeface="Times New Roman"/>
                        </a:rPr>
                        <a:t>Max</a:t>
                      </a:r>
                      <a:endParaRPr lang="ru-R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51850">
                <a:tc>
                  <a:txBody>
                    <a:bodyPr/>
                    <a:lstStyle/>
                    <a:p>
                      <a:pPr>
                        <a:spcAft>
                          <a:spcPts val="0"/>
                        </a:spcAft>
                      </a:pPr>
                      <a:r>
                        <a:rPr lang="ru-RU" sz="1200">
                          <a:solidFill>
                            <a:srgbClr val="000000"/>
                          </a:solidFill>
                          <a:latin typeface="Times New Roman"/>
                          <a:ea typeface="Times New Roman"/>
                          <a:cs typeface="Times New Roman"/>
                        </a:rPr>
                        <a:t>Amount donated, USD</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78,75</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135,1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8</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25</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50</a:t>
                      </a:r>
                      <a:endParaRPr lang="ru-R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100</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250</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16 587</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566">
                <a:tc>
                  <a:txBody>
                    <a:bodyPr/>
                    <a:lstStyle/>
                    <a:p>
                      <a:pPr>
                        <a:spcAft>
                          <a:spcPts val="0"/>
                        </a:spcAft>
                      </a:pPr>
                      <a:r>
                        <a:rPr lang="ru-RU" sz="1200">
                          <a:solidFill>
                            <a:srgbClr val="000000"/>
                          </a:solidFill>
                          <a:latin typeface="Times New Roman"/>
                          <a:ea typeface="Times New Roman"/>
                          <a:cs typeface="Times New Roman"/>
                        </a:rPr>
                        <a:t>Projects donated</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1,34</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1,15</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3</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175</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265">
                <a:tc>
                  <a:txBody>
                    <a:bodyPr/>
                    <a:lstStyle/>
                    <a:p>
                      <a:pPr>
                        <a:spcAft>
                          <a:spcPts val="0"/>
                        </a:spcAft>
                      </a:pPr>
                      <a:r>
                        <a:rPr lang="en-US" sz="1200">
                          <a:solidFill>
                            <a:srgbClr val="000000"/>
                          </a:solidFill>
                          <a:latin typeface="Times New Roman"/>
                          <a:ea typeface="Times New Roman"/>
                          <a:cs typeface="Times New Roman"/>
                        </a:rPr>
                        <a:t>Days since first donation</a:t>
                      </a:r>
                      <a:endParaRPr lang="ru-RU" sz="1200">
                        <a:latin typeface="Times New Roman"/>
                        <a:ea typeface="Calibri"/>
                        <a:cs typeface="Times New Roman"/>
                      </a:endParaRPr>
                    </a:p>
                    <a:p>
                      <a:pPr>
                        <a:spcAft>
                          <a:spcPts val="0"/>
                        </a:spcAft>
                      </a:pPr>
                      <a:r>
                        <a:rPr lang="en-US" sz="1200">
                          <a:solidFill>
                            <a:srgbClr val="000000"/>
                          </a:solidFill>
                          <a:latin typeface="Times New Roman"/>
                          <a:ea typeface="Times New Roman"/>
                          <a:cs typeface="Times New Roman"/>
                        </a:rPr>
                        <a:t>for users with at least 2</a:t>
                      </a:r>
                      <a:endParaRPr lang="ru-RU" sz="1200">
                        <a:latin typeface="Times New Roman"/>
                        <a:ea typeface="Calibri"/>
                        <a:cs typeface="Times New Roman"/>
                      </a:endParaRPr>
                    </a:p>
                    <a:p>
                      <a:pPr>
                        <a:spcAft>
                          <a:spcPts val="0"/>
                        </a:spcAft>
                      </a:pPr>
                      <a:r>
                        <a:rPr lang="en-US" sz="1200">
                          <a:solidFill>
                            <a:srgbClr val="000000"/>
                          </a:solidFill>
                          <a:latin typeface="Times New Roman"/>
                          <a:ea typeface="Times New Roman"/>
                          <a:cs typeface="Times New Roman"/>
                        </a:rPr>
                        <a:t>backed projects</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544,4</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276,29</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0</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101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390</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517</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691</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solidFill>
                            <a:srgbClr val="000000"/>
                          </a:solidFill>
                          <a:latin typeface="Times New Roman"/>
                          <a:ea typeface="Times New Roman"/>
                          <a:cs typeface="Times New Roman"/>
                        </a:rPr>
                        <a:t>1063</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2 248</a:t>
                      </a:r>
                      <a:endParaRPr lang="ru-R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533400" y="1524000"/>
            <a:ext cx="8077200" cy="830997"/>
          </a:xfrm>
          <a:prstGeom prst="rect">
            <a:avLst/>
          </a:prstGeom>
        </p:spPr>
        <p:txBody>
          <a:bodyPr wrap="square">
            <a:spAutoFit/>
          </a:bodyPr>
          <a:lstStyle/>
          <a:p>
            <a:r>
              <a:rPr lang="en-US" sz="2400" dirty="0" smtClean="0"/>
              <a:t>249 879 non-anonymous users, </a:t>
            </a:r>
            <a:r>
              <a:rPr lang="en-US" sz="2400" dirty="0" smtClean="0"/>
              <a:t>pledged </a:t>
            </a:r>
            <a:r>
              <a:rPr lang="en-US" sz="2400" dirty="0" smtClean="0"/>
              <a:t>around $20 </a:t>
            </a:r>
            <a:r>
              <a:rPr lang="en-US" sz="2400" dirty="0" smtClean="0"/>
              <a:t>million</a:t>
            </a:r>
          </a:p>
          <a:p>
            <a:r>
              <a:rPr lang="en-US" sz="2400" dirty="0" smtClean="0"/>
              <a:t>anonymous </a:t>
            </a:r>
            <a:r>
              <a:rPr lang="en-US" sz="2400" dirty="0" smtClean="0"/>
              <a:t>users, </a:t>
            </a:r>
            <a:r>
              <a:rPr lang="en-US" sz="2400" dirty="0" smtClean="0"/>
              <a:t>pledged </a:t>
            </a:r>
            <a:r>
              <a:rPr lang="en-US" sz="2400" dirty="0" smtClean="0"/>
              <a:t>around $</a:t>
            </a:r>
            <a:r>
              <a:rPr lang="en-US" sz="2400" dirty="0" smtClean="0"/>
              <a:t>80 million</a:t>
            </a:r>
            <a:endParaRPr lang="ru-R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User returns</a:t>
            </a:r>
            <a:endParaRPr lang="ru-RU" dirty="0"/>
          </a:p>
        </p:txBody>
      </p:sp>
      <p:sp>
        <p:nvSpPr>
          <p:cNvPr id="3" name="Содержимое 2"/>
          <p:cNvSpPr>
            <a:spLocks noGrp="1"/>
          </p:cNvSpPr>
          <p:nvPr>
            <p:ph idx="1"/>
          </p:nvPr>
        </p:nvSpPr>
        <p:spPr/>
        <p:txBody>
          <a:bodyPr/>
          <a:lstStyle/>
          <a:p>
            <a:r>
              <a:rPr lang="en-US" sz="2400" dirty="0" smtClean="0"/>
              <a:t>Idea: ability to engage previous backers – important component for business</a:t>
            </a:r>
          </a:p>
          <a:p>
            <a:pPr lvl="1"/>
            <a:r>
              <a:rPr lang="en-US" sz="2400" dirty="0" smtClean="0"/>
              <a:t>a</a:t>
            </a:r>
            <a:r>
              <a:rPr lang="en-US" sz="2400" dirty="0" smtClean="0"/>
              <a:t>nalogous to repeated purchases (?)</a:t>
            </a:r>
          </a:p>
          <a:p>
            <a:r>
              <a:rPr lang="en-US" sz="2400" dirty="0" smtClean="0"/>
              <a:t>Study decisions to back another project</a:t>
            </a:r>
          </a:p>
          <a:p>
            <a:endParaRPr lang="en-US" sz="2400" dirty="0" smtClean="0"/>
          </a:p>
          <a:p>
            <a:r>
              <a:rPr lang="en-US" sz="2400" dirty="0" smtClean="0"/>
              <a:t>Build a CART model using several groups of factors to predict decision to return</a:t>
            </a:r>
          </a:p>
          <a:p>
            <a:pPr lvl="1"/>
            <a:r>
              <a:rPr lang="en-US" sz="2400" dirty="0" smtClean="0"/>
              <a:t>90/10; random forest, 10-fold cross validation</a:t>
            </a:r>
          </a:p>
          <a:p>
            <a:pPr lvl="1"/>
            <a:r>
              <a:rPr lang="en-US" sz="2400" dirty="0" smtClean="0"/>
              <a:t>Key observables: AUC, Gain, Cover</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Multiple projects</a:t>
            </a:r>
            <a:endParaRPr lang="ru-RU" dirty="0"/>
          </a:p>
        </p:txBody>
      </p:sp>
      <p:pic>
        <p:nvPicPr>
          <p:cNvPr id="4" name="Содержимое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972289" y="1600200"/>
            <a:ext cx="7199422" cy="45259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User returns: description of factors</a:t>
            </a:r>
            <a:endParaRPr lang="ru-RU" dirty="0"/>
          </a:p>
        </p:txBody>
      </p:sp>
      <p:graphicFrame>
        <p:nvGraphicFramePr>
          <p:cNvPr id="4" name="Содержимое 3"/>
          <p:cNvGraphicFramePr>
            <a:graphicFrameLocks noGrp="1"/>
          </p:cNvGraphicFramePr>
          <p:nvPr>
            <p:ph idx="1"/>
          </p:nvPr>
        </p:nvGraphicFramePr>
        <p:xfrm>
          <a:off x="381001" y="1648619"/>
          <a:ext cx="8076882" cy="4752182"/>
        </p:xfrm>
        <a:graphic>
          <a:graphicData uri="http://schemas.openxmlformats.org/drawingml/2006/table">
            <a:tbl>
              <a:tblPr/>
              <a:tblGrid>
                <a:gridCol w="2198226"/>
                <a:gridCol w="2939328"/>
                <a:gridCol w="2939328"/>
              </a:tblGrid>
              <a:tr h="225652">
                <a:tc>
                  <a:txBody>
                    <a:bodyPr/>
                    <a:lstStyle/>
                    <a:p>
                      <a:pPr indent="450215" algn="l">
                        <a:lnSpc>
                          <a:spcPct val="115000"/>
                        </a:lnSpc>
                        <a:spcBef>
                          <a:spcPts val="100"/>
                        </a:spcBef>
                        <a:spcAft>
                          <a:spcPts val="100"/>
                        </a:spcAft>
                      </a:pPr>
                      <a:r>
                        <a:rPr lang="en-US" sz="1200" b="1" dirty="0">
                          <a:solidFill>
                            <a:srgbClr val="252525"/>
                          </a:solidFill>
                          <a:latin typeface="Times New Roman"/>
                          <a:ea typeface="Calibri"/>
                          <a:cs typeface="Times New Roman"/>
                        </a:rPr>
                        <a:t>Group</a:t>
                      </a:r>
                      <a:endParaRPr lang="ru-RU" sz="1400" dirty="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450215" algn="just">
                        <a:lnSpc>
                          <a:spcPct val="115000"/>
                        </a:lnSpc>
                        <a:spcBef>
                          <a:spcPts val="100"/>
                        </a:spcBef>
                        <a:spcAft>
                          <a:spcPts val="100"/>
                        </a:spcAft>
                      </a:pPr>
                      <a:r>
                        <a:rPr lang="en-US" sz="1200" b="1">
                          <a:solidFill>
                            <a:srgbClr val="252525"/>
                          </a:solidFill>
                          <a:latin typeface="Times New Roman"/>
                          <a:ea typeface="Calibri"/>
                          <a:cs typeface="Times New Roman"/>
                        </a:rPr>
                        <a:t>Factor</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450215" algn="l">
                        <a:lnSpc>
                          <a:spcPct val="115000"/>
                        </a:lnSpc>
                        <a:spcBef>
                          <a:spcPts val="100"/>
                        </a:spcBef>
                        <a:spcAft>
                          <a:spcPts val="100"/>
                        </a:spcAft>
                      </a:pPr>
                      <a:r>
                        <a:rPr lang="en-US" sz="1200" b="1">
                          <a:solidFill>
                            <a:srgbClr val="252525"/>
                          </a:solidFill>
                          <a:latin typeface="Times New Roman"/>
                          <a:ea typeface="Calibri"/>
                          <a:cs typeface="Times New Roman"/>
                        </a:rPr>
                        <a:t>Description</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25652">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User characteristics</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name_spacecount</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Number of spaces in user nickname</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rowSpan="5">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General characteristics of the first project</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Bef>
                          <a:spcPts val="100"/>
                        </a:spcBef>
                        <a:spcAft>
                          <a:spcPts val="100"/>
                        </a:spcAft>
                      </a:pPr>
                      <a:r>
                        <a:rPr lang="ru-RU" sz="1200">
                          <a:solidFill>
                            <a:srgbClr val="252525"/>
                          </a:solidFill>
                          <a:latin typeface="Times New Roman"/>
                          <a:ea typeface="Calibri"/>
                          <a:cs typeface="Times New Roman"/>
                        </a:rPr>
                        <a:t>goal</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Goal</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42">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duration</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Campaign duration</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Category=</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Category</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04">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start_month start_monthday start_weekday</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Start (launch) date</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04">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end_month end_monthday end_weekday</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End date</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rowSpan="8">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Funding of</a:t>
                      </a:r>
                      <a:endParaRPr lang="ru-RU" sz="1400">
                        <a:solidFill>
                          <a:srgbClr val="252525"/>
                        </a:solidFill>
                        <a:latin typeface="Arial"/>
                        <a:ea typeface="Calibri"/>
                        <a:cs typeface="Times New Roman"/>
                      </a:endParaRPr>
                    </a:p>
                    <a:p>
                      <a:pPr indent="450215" algn="l">
                        <a:lnSpc>
                          <a:spcPct val="115000"/>
                        </a:lnSpc>
                        <a:spcBef>
                          <a:spcPts val="100"/>
                        </a:spcBef>
                        <a:spcAft>
                          <a:spcPts val="100"/>
                        </a:spcAft>
                      </a:pPr>
                      <a:r>
                        <a:rPr lang="en-US" sz="1200">
                          <a:solidFill>
                            <a:srgbClr val="252525"/>
                          </a:solidFill>
                          <a:latin typeface="Times New Roman"/>
                          <a:ea typeface="Calibri"/>
                          <a:cs typeface="Times New Roman"/>
                        </a:rPr>
                        <a:t>the first project</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amount_pledged</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Pledged amount</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don_pledged</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Pledged by anonymous users</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ru-RU" sz="1200">
                          <a:solidFill>
                            <a:srgbClr val="252525"/>
                          </a:solidFill>
                          <a:latin typeface="Times New Roman"/>
                          <a:ea typeface="Calibri"/>
                          <a:cs typeface="Times New Roman"/>
                        </a:rPr>
                        <a:t>don_users</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Pledged by non-anonymous users</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304">
                <a:tc vMerge="1">
                  <a:txBody>
                    <a:bodyPr/>
                    <a:lstStyle/>
                    <a:p>
                      <a:endParaRPr lang="ru-RU"/>
                    </a:p>
                  </a:txBody>
                  <a:tcPr/>
                </a:tc>
                <a:tc>
                  <a:txBody>
                    <a:bodyPr/>
                    <a:lstStyle/>
                    <a:p>
                      <a:pPr indent="450215" algn="just">
                        <a:lnSpc>
                          <a:spcPct val="115000"/>
                        </a:lnSpc>
                        <a:spcBef>
                          <a:spcPts val="100"/>
                        </a:spcBef>
                        <a:spcAft>
                          <a:spcPts val="100"/>
                        </a:spcAft>
                      </a:pPr>
                      <a:r>
                        <a:rPr lang="ru-RU" sz="1200">
                          <a:solidFill>
                            <a:srgbClr val="252525"/>
                          </a:solidFill>
                          <a:latin typeface="Times New Roman"/>
                          <a:ea typeface="Calibri"/>
                          <a:cs typeface="Times New Roman"/>
                        </a:rPr>
                        <a:t>don_pledged_sd</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Variance of a non-anonymous donation</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ru-RU" sz="1200">
                          <a:solidFill>
                            <a:srgbClr val="252525"/>
                          </a:solidFill>
                          <a:latin typeface="Times New Roman"/>
                          <a:ea typeface="Calibri"/>
                          <a:cs typeface="Times New Roman"/>
                        </a:rPr>
                        <a:t>average_donation</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Mean of a non-anonymous donation</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ru-RU" sz="1200">
                          <a:solidFill>
                            <a:srgbClr val="252525"/>
                          </a:solidFill>
                          <a:latin typeface="Times New Roman"/>
                          <a:ea typeface="Calibri"/>
                          <a:cs typeface="Times New Roman"/>
                        </a:rPr>
                        <a:t>donation_sd_relative</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Variance to mean ratio </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donation_to_goal</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Mean to goal ratio</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pledged_to_goal</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Pledged amount to goal ratio</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rowSpan="3">
                  <a:txBody>
                    <a:bodyPr/>
                    <a:lstStyle/>
                    <a:p>
                      <a:pPr indent="450215" algn="l">
                        <a:lnSpc>
                          <a:spcPct val="115000"/>
                        </a:lnSpc>
                        <a:spcBef>
                          <a:spcPts val="100"/>
                        </a:spcBef>
                        <a:spcAft>
                          <a:spcPts val="100"/>
                        </a:spcAft>
                      </a:pPr>
                      <a:r>
                        <a:rPr lang="en-US" sz="1200" dirty="0">
                          <a:solidFill>
                            <a:srgbClr val="252525"/>
                          </a:solidFill>
                          <a:latin typeface="Times New Roman"/>
                          <a:ea typeface="Calibri"/>
                          <a:cs typeface="Times New Roman"/>
                        </a:rPr>
                        <a:t>User’s input to the first project</a:t>
                      </a:r>
                      <a:endParaRPr lang="ru-RU" sz="1400" dirty="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Bef>
                          <a:spcPts val="100"/>
                        </a:spcBef>
                        <a:spcAft>
                          <a:spcPts val="100"/>
                        </a:spcAft>
                      </a:pPr>
                      <a:r>
                        <a:rPr lang="ru-RU" sz="1200">
                          <a:solidFill>
                            <a:srgbClr val="252525"/>
                          </a:solidFill>
                          <a:latin typeface="Times New Roman"/>
                          <a:ea typeface="Calibri"/>
                          <a:cs typeface="Times New Roman"/>
                        </a:rPr>
                        <a:t>amount</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Funded amount</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amount_to_goal</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a:solidFill>
                            <a:srgbClr val="252525"/>
                          </a:solidFill>
                          <a:latin typeface="Times New Roman"/>
                          <a:ea typeface="Calibri"/>
                          <a:cs typeface="Times New Roman"/>
                        </a:rPr>
                        <a:t>Amount to goal ratio</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2">
                <a:tc vMerge="1">
                  <a:txBody>
                    <a:bodyPr/>
                    <a:lstStyle/>
                    <a:p>
                      <a:endParaRPr lang="ru-RU"/>
                    </a:p>
                  </a:txBody>
                  <a:tcPr/>
                </a:tc>
                <a:tc>
                  <a:txBody>
                    <a:bodyPr/>
                    <a:lstStyle/>
                    <a:p>
                      <a:pPr indent="450215" algn="just">
                        <a:lnSpc>
                          <a:spcPct val="115000"/>
                        </a:lnSpc>
                        <a:spcBef>
                          <a:spcPts val="100"/>
                        </a:spcBef>
                        <a:spcAft>
                          <a:spcPts val="100"/>
                        </a:spcAft>
                      </a:pPr>
                      <a:r>
                        <a:rPr lang="en-US" sz="1200">
                          <a:solidFill>
                            <a:srgbClr val="252525"/>
                          </a:solidFill>
                          <a:latin typeface="Times New Roman"/>
                          <a:ea typeface="Calibri"/>
                          <a:cs typeface="Times New Roman"/>
                        </a:rPr>
                        <a:t>amount_to_avg</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lnSpc>
                          <a:spcPct val="115000"/>
                        </a:lnSpc>
                        <a:spcBef>
                          <a:spcPts val="100"/>
                        </a:spcBef>
                        <a:spcAft>
                          <a:spcPts val="100"/>
                        </a:spcAft>
                      </a:pPr>
                      <a:r>
                        <a:rPr lang="en-US" sz="1200" dirty="0">
                          <a:solidFill>
                            <a:srgbClr val="252525"/>
                          </a:solidFill>
                          <a:latin typeface="Times New Roman"/>
                          <a:ea typeface="Calibri"/>
                          <a:cs typeface="Times New Roman"/>
                        </a:rPr>
                        <a:t>Amount to mean ratio</a:t>
                      </a:r>
                      <a:endParaRPr lang="ru-RU" sz="1400" dirty="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Reward-Based Crowdfunding</a:t>
            </a:r>
            <a:endParaRPr lang="ru-RU" dirty="0"/>
          </a:p>
        </p:txBody>
      </p:sp>
      <p:sp>
        <p:nvSpPr>
          <p:cNvPr id="3" name="Объект 2"/>
          <p:cNvSpPr>
            <a:spLocks noGrp="1"/>
          </p:cNvSpPr>
          <p:nvPr>
            <p:ph idx="1"/>
          </p:nvPr>
        </p:nvSpPr>
        <p:spPr/>
        <p:txBody>
          <a:bodyPr>
            <a:normAutofit fontScale="85000" lnSpcReduction="20000"/>
          </a:bodyPr>
          <a:lstStyle/>
          <a:p>
            <a:pPr fontAlgn="base"/>
            <a:r>
              <a:rPr lang="en-US" sz="2800" dirty="0" smtClean="0"/>
              <a:t>Three types of agents:</a:t>
            </a:r>
          </a:p>
          <a:p>
            <a:pPr lvl="1" fontAlgn="base"/>
            <a:r>
              <a:rPr lang="en-US" sz="2400" dirty="0" smtClean="0"/>
              <a:t>Creator/ founder </a:t>
            </a:r>
            <a:r>
              <a:rPr lang="en-US" sz="2400" dirty="0" smtClean="0"/>
              <a:t>(entrepreneur)</a:t>
            </a:r>
          </a:p>
          <a:p>
            <a:pPr lvl="1" fontAlgn="base"/>
            <a:r>
              <a:rPr lang="en-US" sz="2400" dirty="0" smtClean="0"/>
              <a:t>Donors/ backers/ supporters </a:t>
            </a:r>
          </a:p>
          <a:p>
            <a:pPr lvl="1" fontAlgn="base"/>
            <a:r>
              <a:rPr lang="en-US" sz="2400" dirty="0" smtClean="0"/>
              <a:t>Platform/ </a:t>
            </a:r>
            <a:r>
              <a:rPr lang="en-US" sz="2400" dirty="0" smtClean="0"/>
              <a:t>intermediary</a:t>
            </a:r>
          </a:p>
          <a:p>
            <a:pPr lvl="1" fontAlgn="base"/>
            <a:endParaRPr lang="en-US" sz="2400" dirty="0" smtClean="0"/>
          </a:p>
          <a:p>
            <a:pPr fontAlgn="base"/>
            <a:r>
              <a:rPr lang="en-US" sz="2800" dirty="0" smtClean="0"/>
              <a:t>The platform: does the economic design/ matching/ </a:t>
            </a:r>
            <a:r>
              <a:rPr lang="en-US" sz="2800" dirty="0" smtClean="0"/>
              <a:t>transactions</a:t>
            </a:r>
          </a:p>
          <a:p>
            <a:pPr fontAlgn="base"/>
            <a:endParaRPr lang="en-US" sz="2800" dirty="0" smtClean="0"/>
          </a:p>
          <a:p>
            <a:pPr fontAlgn="base"/>
            <a:r>
              <a:rPr lang="en-US" sz="2800" dirty="0" smtClean="0"/>
              <a:t>The creator starts the project, announces details/ advertises</a:t>
            </a:r>
          </a:p>
          <a:p>
            <a:pPr lvl="1" fontAlgn="base"/>
            <a:r>
              <a:rPr lang="en-US" sz="2200" dirty="0" smtClean="0"/>
              <a:t>Funding goal (amount to be raised)</a:t>
            </a:r>
          </a:p>
          <a:p>
            <a:pPr lvl="1" fontAlgn="base"/>
            <a:r>
              <a:rPr lang="en-US" sz="2200" dirty="0" smtClean="0"/>
              <a:t>Time of the campaign</a:t>
            </a:r>
          </a:p>
          <a:p>
            <a:pPr lvl="1" fontAlgn="base"/>
            <a:r>
              <a:rPr lang="en-US" sz="2200" dirty="0" smtClean="0"/>
              <a:t>What the money is to be used for</a:t>
            </a:r>
          </a:p>
          <a:p>
            <a:pPr lvl="1" fontAlgn="base"/>
            <a:r>
              <a:rPr lang="en-US" sz="2200" dirty="0" smtClean="0"/>
              <a:t>Rewards for backers/ Other conditions</a:t>
            </a:r>
            <a:endParaRPr lang="en-US" sz="2200" dirty="0"/>
          </a:p>
          <a:p>
            <a:endParaRPr lang="ru-RU" dirty="0"/>
          </a:p>
        </p:txBody>
      </p:sp>
    </p:spTree>
    <p:extLst>
      <p:ext uri="{BB962C8B-B14F-4D97-AF65-F5344CB8AC3E}">
        <p14:creationId xmlns="" xmlns:p14="http://schemas.microsoft.com/office/powerpoint/2010/main" val="406830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Gain and Cover by factors</a:t>
            </a:r>
            <a:endParaRPr lang="ru-RU" dirty="0"/>
          </a:p>
        </p:txBody>
      </p:sp>
      <p:pic>
        <p:nvPicPr>
          <p:cNvPr id="4" name="Содержимое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81000" y="1295400"/>
            <a:ext cx="8153400" cy="5562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Logistic regression</a:t>
            </a:r>
            <a:endParaRPr lang="ru-RU" dirty="0"/>
          </a:p>
        </p:txBody>
      </p:sp>
      <p:graphicFrame>
        <p:nvGraphicFramePr>
          <p:cNvPr id="4" name="Содержимое 3"/>
          <p:cNvGraphicFramePr>
            <a:graphicFrameLocks noGrp="1"/>
          </p:cNvGraphicFramePr>
          <p:nvPr>
            <p:ph idx="1"/>
          </p:nvPr>
        </p:nvGraphicFramePr>
        <p:xfrm>
          <a:off x="1066800" y="3276600"/>
          <a:ext cx="6955154" cy="2796380"/>
        </p:xfrm>
        <a:graphic>
          <a:graphicData uri="http://schemas.openxmlformats.org/drawingml/2006/table">
            <a:tbl>
              <a:tblPr/>
              <a:tblGrid>
                <a:gridCol w="1529909"/>
                <a:gridCol w="1411954"/>
                <a:gridCol w="1321381"/>
                <a:gridCol w="1315062"/>
                <a:gridCol w="1376848"/>
              </a:tblGrid>
              <a:tr h="279638">
                <a:tc>
                  <a:txBody>
                    <a:bodyPr/>
                    <a:lstStyle/>
                    <a:p>
                      <a:pPr>
                        <a:spcAft>
                          <a:spcPts val="0"/>
                        </a:spcAft>
                      </a:pP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200" b="1">
                          <a:latin typeface="Times New Roman"/>
                          <a:ea typeface="Calibri"/>
                          <a:cs typeface="Times New Roman"/>
                        </a:rPr>
                        <a:t>Estimate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200" b="1">
                          <a:latin typeface="Times New Roman"/>
                          <a:ea typeface="Calibri"/>
                          <a:cs typeface="Times New Roman"/>
                        </a:rPr>
                        <a:t>Std. Error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200" b="1">
                          <a:latin typeface="Times New Roman"/>
                          <a:ea typeface="Calibri"/>
                          <a:cs typeface="Times New Roman"/>
                        </a:rPr>
                        <a:t>z value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200" b="1">
                          <a:latin typeface="Times New Roman"/>
                          <a:ea typeface="Calibri"/>
                          <a:cs typeface="Times New Roman"/>
                        </a:rPr>
                        <a:t>PR(&gt;|z|)</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79638">
                <a:tc>
                  <a:txBody>
                    <a:bodyPr/>
                    <a:lstStyle/>
                    <a:p>
                      <a:pPr>
                        <a:spcAft>
                          <a:spcPts val="0"/>
                        </a:spcAft>
                      </a:pPr>
                      <a:r>
                        <a:rPr lang="en-US" sz="1200">
                          <a:latin typeface="Times New Roman"/>
                          <a:ea typeface="Calibri"/>
                          <a:cs typeface="Times New Roman"/>
                        </a:rPr>
                        <a:t>Intercept</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latin typeface="Times New Roman"/>
                          <a:ea typeface="Calibri"/>
                          <a:cs typeface="Times New Roman"/>
                        </a:rPr>
                        <a:t>-2.873e+00</a:t>
                      </a: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5.514e-02</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 -52.114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&lt; 2e-16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8">
                <a:tc>
                  <a:txBody>
                    <a:bodyPr/>
                    <a:lstStyle/>
                    <a:p>
                      <a:pPr>
                        <a:spcAft>
                          <a:spcPts val="0"/>
                        </a:spcAft>
                      </a:pPr>
                      <a:r>
                        <a:rPr lang="en-US" sz="1200">
                          <a:latin typeface="Times New Roman"/>
                          <a:ea typeface="Calibri"/>
                          <a:cs typeface="Times New Roman"/>
                        </a:rPr>
                        <a:t>goal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-5.342e-07</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1.143e-07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 -4.673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2.97e-06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8">
                <a:tc>
                  <a:txBody>
                    <a:bodyPr/>
                    <a:lstStyle/>
                    <a:p>
                      <a:pPr>
                        <a:spcAft>
                          <a:spcPts val="0"/>
                        </a:spcAft>
                      </a:pPr>
                      <a:r>
                        <a:rPr lang="en-US" sz="1200">
                          <a:latin typeface="Times New Roman"/>
                          <a:ea typeface="Calibri"/>
                          <a:cs typeface="Times New Roman"/>
                        </a:rPr>
                        <a:t>duration</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-4.376e-04</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1.963e-04</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-2.229</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0.025822 *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8">
                <a:tc>
                  <a:txBody>
                    <a:bodyPr/>
                    <a:lstStyle/>
                    <a:p>
                      <a:pPr>
                        <a:spcAft>
                          <a:spcPts val="0"/>
                        </a:spcAft>
                      </a:pPr>
                      <a:r>
                        <a:rPr lang="en-US" sz="1200">
                          <a:latin typeface="Times New Roman"/>
                          <a:ea typeface="Calibri"/>
                          <a:cs typeface="Times New Roman"/>
                        </a:rPr>
                        <a:t>start_month</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-3.661e-03</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1.681e-03</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-2.178</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0.029390 *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8">
                <a:tc>
                  <a:txBody>
                    <a:bodyPr/>
                    <a:lstStyle/>
                    <a:p>
                      <a:pPr>
                        <a:spcAft>
                          <a:spcPts val="0"/>
                        </a:spcAft>
                      </a:pPr>
                      <a:r>
                        <a:rPr lang="en-US" sz="1200">
                          <a:latin typeface="Times New Roman"/>
                          <a:ea typeface="Calibri"/>
                          <a:cs typeface="Times New Roman"/>
                        </a:rPr>
                        <a:t>start_monthday</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-1.120e-03</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6.934e-04</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-1.616</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0.106190</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8">
                <a:tc>
                  <a:txBody>
                    <a:bodyPr/>
                    <a:lstStyle/>
                    <a:p>
                      <a:pPr>
                        <a:spcAft>
                          <a:spcPts val="0"/>
                        </a:spcAft>
                      </a:pPr>
                      <a:r>
                        <a:rPr lang="en-US" sz="1200">
                          <a:latin typeface="Times New Roman"/>
                          <a:ea typeface="Calibri"/>
                          <a:cs typeface="Times New Roman"/>
                        </a:rPr>
                        <a:t>start_weekday</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-1.141e-02</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3.379e-03</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-3.377</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0.000732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8">
                <a:tc>
                  <a:txBody>
                    <a:bodyPr/>
                    <a:lstStyle/>
                    <a:p>
                      <a:pPr>
                        <a:spcAft>
                          <a:spcPts val="0"/>
                        </a:spcAft>
                      </a:pPr>
                      <a:r>
                        <a:rPr lang="en-US" sz="1200">
                          <a:latin typeface="Times New Roman"/>
                          <a:ea typeface="Calibri"/>
                          <a:cs typeface="Times New Roman"/>
                        </a:rPr>
                        <a:t>start_day</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3.474e-04</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2.940e-05</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11.819</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&lt; 2e-16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8">
                <a:tc>
                  <a:txBody>
                    <a:bodyPr/>
                    <a:lstStyle/>
                    <a:p>
                      <a:pPr>
                        <a:spcAft>
                          <a:spcPts val="0"/>
                        </a:spcAft>
                      </a:pPr>
                      <a:r>
                        <a:rPr lang="en-US" sz="1200">
                          <a:latin typeface="Times New Roman"/>
                          <a:ea typeface="Calibri"/>
                          <a:cs typeface="Times New Roman"/>
                        </a:rPr>
                        <a:t>name_spacecount</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3.041e-01</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1.025e-02</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29.660</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 &lt; 2e-16 ***</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8">
                <a:tc>
                  <a:txBody>
                    <a:bodyPr/>
                    <a:lstStyle/>
                    <a:p>
                      <a:pPr>
                        <a:spcAft>
                          <a:spcPts val="0"/>
                        </a:spcAft>
                      </a:pPr>
                      <a:r>
                        <a:rPr lang="en-US" sz="1200">
                          <a:latin typeface="Times New Roman"/>
                          <a:ea typeface="Calibri"/>
                          <a:cs typeface="Times New Roman"/>
                        </a:rPr>
                        <a:t>success</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1.458e-01</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1.245e-02</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Calibri"/>
                          <a:cs typeface="Times New Roman"/>
                        </a:rPr>
                        <a:t>11.714</a:t>
                      </a: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latin typeface="Times New Roman"/>
                          <a:ea typeface="Calibri"/>
                          <a:cs typeface="Times New Roman"/>
                        </a:rPr>
                        <a:t>&lt; 2e-16 ***</a:t>
                      </a: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545898" y="1597967"/>
            <a:ext cx="411042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lang="en-US" sz="2400" dirty="0" smtClean="0">
                <a:solidFill>
                  <a:srgbClr val="252525"/>
                </a:solidFill>
                <a:ea typeface="Calibri" pitchFamily="34" charset="0"/>
                <a:cs typeface="Times New Roman" pitchFamily="18" charset="0"/>
              </a:rPr>
              <a:t>Return: dependent variable</a:t>
            </a:r>
            <a:r>
              <a:rPr kumimoji="0" lang="en-US" sz="1200" b="0" i="0" u="none" strike="noStrike" cap="none" normalizeH="0" baseline="0" dirty="0" smtClean="0">
                <a:ln>
                  <a:noFill/>
                </a:ln>
                <a:solidFill>
                  <a:srgbClr val="252525"/>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Robustness to specification</a:t>
            </a:r>
            <a:endParaRPr lang="ru-RU" dirty="0"/>
          </a:p>
        </p:txBody>
      </p:sp>
      <p:graphicFrame>
        <p:nvGraphicFramePr>
          <p:cNvPr id="4" name="Содержимое 3"/>
          <p:cNvGraphicFramePr>
            <a:graphicFrameLocks noGrp="1"/>
          </p:cNvGraphicFramePr>
          <p:nvPr>
            <p:ph idx="1"/>
          </p:nvPr>
        </p:nvGraphicFramePr>
        <p:xfrm>
          <a:off x="762001" y="2514600"/>
          <a:ext cx="7543798" cy="1880965"/>
        </p:xfrm>
        <a:graphic>
          <a:graphicData uri="http://schemas.openxmlformats.org/drawingml/2006/table">
            <a:tbl>
              <a:tblPr/>
              <a:tblGrid>
                <a:gridCol w="3017976"/>
                <a:gridCol w="1619792"/>
                <a:gridCol w="1647969"/>
                <a:gridCol w="1258061"/>
              </a:tblGrid>
              <a:tr h="371527">
                <a:tc>
                  <a:txBody>
                    <a:bodyPr/>
                    <a:lstStyle/>
                    <a:p>
                      <a:pPr indent="450215" algn="just">
                        <a:lnSpc>
                          <a:spcPct val="115000"/>
                        </a:lnSpc>
                        <a:spcAft>
                          <a:spcPts val="0"/>
                        </a:spcAft>
                      </a:pPr>
                      <a:r>
                        <a:rPr lang="en-US" sz="1200" dirty="0">
                          <a:solidFill>
                            <a:srgbClr val="252525"/>
                          </a:solidFill>
                          <a:latin typeface="Times New Roman"/>
                          <a:ea typeface="Calibri"/>
                          <a:cs typeface="Times New Roman"/>
                        </a:rPr>
                        <a:t>Traced period, </a:t>
                      </a:r>
                      <a:r>
                        <a:rPr lang="ru-RU" sz="1200" dirty="0" err="1">
                          <a:solidFill>
                            <a:srgbClr val="252525"/>
                          </a:solidFill>
                          <a:latin typeface="Times New Roman"/>
                          <a:ea typeface="Calibri"/>
                          <a:cs typeface="Times New Roman"/>
                        </a:rPr>
                        <a:t>days</a:t>
                      </a:r>
                      <a:endParaRPr lang="ru-RU" sz="1400" dirty="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200</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365</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450</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052">
                <a:tc>
                  <a:txBody>
                    <a:bodyPr/>
                    <a:lstStyle/>
                    <a:p>
                      <a:pPr indent="450215" algn="just">
                        <a:lnSpc>
                          <a:spcPct val="115000"/>
                        </a:lnSpc>
                        <a:spcAft>
                          <a:spcPts val="0"/>
                        </a:spcAft>
                      </a:pPr>
                      <a:r>
                        <a:rPr lang="en-US" sz="1200">
                          <a:solidFill>
                            <a:srgbClr val="252525"/>
                          </a:solidFill>
                          <a:latin typeface="Times New Roman"/>
                          <a:ea typeface="Calibri"/>
                          <a:cs typeface="Times New Roman"/>
                        </a:rPr>
                        <a:t>Users with measured return/ absence, thousands</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dirty="0">
                          <a:solidFill>
                            <a:srgbClr val="252525"/>
                          </a:solidFill>
                          <a:latin typeface="Times New Roman"/>
                          <a:ea typeface="Calibri"/>
                          <a:cs typeface="Times New Roman"/>
                        </a:rPr>
                        <a:t>204</a:t>
                      </a:r>
                      <a:endParaRPr lang="ru-RU" sz="1400" dirty="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185</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154</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859">
                <a:tc>
                  <a:txBody>
                    <a:bodyPr/>
                    <a:lstStyle/>
                    <a:p>
                      <a:pPr indent="450215" algn="just">
                        <a:lnSpc>
                          <a:spcPct val="115000"/>
                        </a:lnSpc>
                        <a:spcAft>
                          <a:spcPts val="0"/>
                        </a:spcAft>
                      </a:pPr>
                      <a:r>
                        <a:rPr lang="en-US" sz="1200">
                          <a:solidFill>
                            <a:srgbClr val="252525"/>
                          </a:solidFill>
                          <a:latin typeface="Times New Roman"/>
                          <a:ea typeface="Calibri"/>
                          <a:cs typeface="Times New Roman"/>
                        </a:rPr>
                        <a:t>Probability of returns, %</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7,7</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11</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12.9</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27">
                <a:tc>
                  <a:txBody>
                    <a:bodyPr/>
                    <a:lstStyle/>
                    <a:p>
                      <a:pPr indent="450215" algn="just">
                        <a:lnSpc>
                          <a:spcPct val="115000"/>
                        </a:lnSpc>
                        <a:spcAft>
                          <a:spcPts val="0"/>
                        </a:spcAft>
                      </a:pPr>
                      <a:r>
                        <a:rPr lang="en-US" sz="1200">
                          <a:solidFill>
                            <a:srgbClr val="252525"/>
                          </a:solidFill>
                          <a:latin typeface="Times New Roman"/>
                          <a:ea typeface="Calibri"/>
                          <a:cs typeface="Times New Roman"/>
                        </a:rPr>
                        <a:t>AUC of the forecast of returns</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0,65</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a:solidFill>
                            <a:srgbClr val="252525"/>
                          </a:solidFill>
                          <a:latin typeface="Times New Roman"/>
                          <a:ea typeface="Calibri"/>
                          <a:cs typeface="Times New Roman"/>
                        </a:rPr>
                        <a:t>0,64</a:t>
                      </a:r>
                      <a:endParaRPr lang="ru-RU" sz="140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15000"/>
                        </a:lnSpc>
                        <a:spcAft>
                          <a:spcPts val="0"/>
                        </a:spcAft>
                      </a:pPr>
                      <a:r>
                        <a:rPr lang="ru-RU" sz="1200" dirty="0">
                          <a:solidFill>
                            <a:srgbClr val="252525"/>
                          </a:solidFill>
                          <a:latin typeface="Times New Roman"/>
                          <a:ea typeface="Calibri"/>
                          <a:cs typeface="Times New Roman"/>
                        </a:rPr>
                        <a:t>0,64</a:t>
                      </a:r>
                      <a:endParaRPr lang="ru-RU" sz="1400" dirty="0">
                        <a:solidFill>
                          <a:srgbClr val="252525"/>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545898" y="1597967"/>
            <a:ext cx="632621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lang="en-US" sz="2400" dirty="0" smtClean="0">
                <a:solidFill>
                  <a:srgbClr val="252525"/>
                </a:solidFill>
                <a:cs typeface="Times New Roman" pitchFamily="18" charset="0"/>
              </a:rPr>
              <a:t>Selection of number of days (to trace returns)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698298" y="5147101"/>
            <a:ext cx="253793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Logistic:</a:t>
            </a:r>
            <a:r>
              <a:rPr kumimoji="0" lang="en-US" sz="1800" b="0" i="0" u="none" strike="noStrike" cap="none" normalizeH="0" dirty="0" smtClean="0">
                <a:ln>
                  <a:noFill/>
                </a:ln>
                <a:solidFill>
                  <a:schemeClr val="tx1"/>
                </a:solidFill>
                <a:effectLst/>
                <a:latin typeface="Arial" pitchFamily="34" charset="0"/>
                <a:cs typeface="Arial" pitchFamily="34" charset="0"/>
              </a:rPr>
              <a:t> AUC 0.56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Time of returns</a:t>
            </a:r>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495107" y="1289510"/>
            <a:ext cx="6153785" cy="4278979"/>
          </a:xfrm>
          <a:prstGeom prst="rect">
            <a:avLst/>
          </a:prstGeom>
        </p:spPr>
      </p:pic>
      <p:sp>
        <p:nvSpPr>
          <p:cNvPr id="5" name="Rectangle 1"/>
          <p:cNvSpPr>
            <a:spLocks noChangeArrowheads="1"/>
          </p:cNvSpPr>
          <p:nvPr/>
        </p:nvSpPr>
        <p:spPr bwMode="auto">
          <a:xfrm>
            <a:off x="-152400" y="6248400"/>
            <a:ext cx="913968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lang="en-US" sz="2400" dirty="0" smtClean="0">
                <a:solidFill>
                  <a:srgbClr val="252525"/>
                </a:solidFill>
                <a:cs typeface="Times New Roman" pitchFamily="18" charset="0"/>
              </a:rPr>
              <a:t>But, 12.2% </a:t>
            </a:r>
            <a:r>
              <a:rPr lang="en-US" sz="2400" dirty="0" err="1" smtClean="0">
                <a:solidFill>
                  <a:srgbClr val="252525"/>
                </a:solidFill>
                <a:cs typeface="Times New Roman" pitchFamily="18" charset="0"/>
              </a:rPr>
              <a:t>vs</a:t>
            </a:r>
            <a:r>
              <a:rPr lang="en-US" sz="2400" dirty="0" smtClean="0">
                <a:solidFill>
                  <a:srgbClr val="252525"/>
                </a:solidFill>
                <a:cs typeface="Times New Roman" pitchFamily="18" charset="0"/>
              </a:rPr>
              <a:t> 10.5% returns depending on success! (16% difference)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Geographic and thematic preferences</a:t>
            </a:r>
            <a:endParaRPr lang="ru-RU" dirty="0"/>
          </a:p>
        </p:txBody>
      </p:sp>
      <p:sp>
        <p:nvSpPr>
          <p:cNvPr id="3" name="Содержимое 2"/>
          <p:cNvSpPr>
            <a:spLocks noGrp="1"/>
          </p:cNvSpPr>
          <p:nvPr>
            <p:ph idx="1"/>
          </p:nvPr>
        </p:nvSpPr>
        <p:spPr/>
        <p:txBody>
          <a:bodyPr>
            <a:normAutofit/>
          </a:bodyPr>
          <a:lstStyle/>
          <a:p>
            <a:r>
              <a:rPr lang="en-US" sz="2400" dirty="0" smtClean="0"/>
              <a:t>Do users support projects from the same category or same category more often?</a:t>
            </a:r>
          </a:p>
          <a:p>
            <a:r>
              <a:rPr lang="en-US" sz="2400" dirty="0" smtClean="0"/>
              <a:t>Many possible reasons for such behavior?</a:t>
            </a:r>
          </a:p>
          <a:p>
            <a:endParaRPr lang="en-US" sz="2400" dirty="0" smtClean="0"/>
          </a:p>
          <a:p>
            <a:r>
              <a:rPr lang="en-US" sz="2400" dirty="0" smtClean="0"/>
              <a:t>Offer a crude measure of such preferences</a:t>
            </a:r>
          </a:p>
          <a:p>
            <a:r>
              <a:rPr lang="en-US" sz="2400" dirty="0" smtClean="0"/>
              <a:t>Suppose a share of users P only supports a single category or from a single location; others at random</a:t>
            </a:r>
          </a:p>
          <a:p>
            <a:r>
              <a:rPr lang="en-US" sz="2400" dirty="0" smtClean="0"/>
              <a:t>Estimate P: </a:t>
            </a:r>
          </a:p>
          <a:p>
            <a:pPr>
              <a:buNone/>
            </a:pPr>
            <a:r>
              <a:rPr lang="en-US" sz="2400" dirty="0" smtClean="0"/>
              <a:t>Combined 0.26 (geo) </a:t>
            </a:r>
            <a:r>
              <a:rPr lang="en-US" sz="2400" dirty="0" smtClean="0"/>
              <a:t>+</a:t>
            </a:r>
            <a:r>
              <a:rPr lang="en-US" sz="2400" dirty="0" smtClean="0"/>
              <a:t>0.74*0.29 (cat) = 0.47</a:t>
            </a:r>
            <a:endParaRPr 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Geographic and thematic preferences</a:t>
            </a:r>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838200" y="1771650"/>
            <a:ext cx="7543800" cy="45529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Geographic and thematic preferences</a:t>
            </a:r>
            <a:endParaRPr lang="ru-RU" dirty="0"/>
          </a:p>
        </p:txBody>
      </p:sp>
      <p:pic>
        <p:nvPicPr>
          <p:cNvPr id="4" name="Содержимое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57200" y="1600201"/>
            <a:ext cx="8305800" cy="4724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729340" y="1600200"/>
            <a:ext cx="7685320" cy="452596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Competitive pressure</a:t>
            </a:r>
            <a:endParaRPr lang="ru-RU" dirty="0"/>
          </a:p>
        </p:txBody>
      </p:sp>
      <p:sp>
        <p:nvSpPr>
          <p:cNvPr id="3" name="Содержимое 2"/>
          <p:cNvSpPr>
            <a:spLocks noGrp="1"/>
          </p:cNvSpPr>
          <p:nvPr>
            <p:ph idx="1"/>
          </p:nvPr>
        </p:nvSpPr>
        <p:spPr/>
        <p:txBody>
          <a:bodyPr>
            <a:normAutofit fontScale="70000" lnSpcReduction="20000"/>
          </a:bodyPr>
          <a:lstStyle/>
          <a:p>
            <a:r>
              <a:rPr lang="en-US" sz="3400" dirty="0" smtClean="0"/>
              <a:t> </a:t>
            </a:r>
            <a:r>
              <a:rPr lang="en-US" sz="3400" dirty="0" smtClean="0"/>
              <a:t>Does support of the project depends on the other simultaneously active projects?</a:t>
            </a:r>
            <a:endParaRPr lang="en-US" sz="3400" dirty="0" smtClean="0"/>
          </a:p>
          <a:p>
            <a:endParaRPr lang="ru-RU" sz="3400" dirty="0" smtClean="0"/>
          </a:p>
          <a:p>
            <a:pPr lvl="0">
              <a:buNone/>
            </a:pPr>
            <a:r>
              <a:rPr lang="en-US" sz="3400" dirty="0" smtClean="0"/>
              <a:t>Category </a:t>
            </a:r>
            <a:r>
              <a:rPr lang="en-US" sz="3400" dirty="0" smtClean="0"/>
              <a:t>factors:</a:t>
            </a:r>
            <a:endParaRPr lang="ru-RU" sz="3400" dirty="0" smtClean="0"/>
          </a:p>
          <a:p>
            <a:pPr>
              <a:buNone/>
            </a:pPr>
            <a:r>
              <a:rPr lang="en-US" sz="3400" dirty="0" smtClean="0"/>
              <a:t>	-- Number </a:t>
            </a:r>
            <a:r>
              <a:rPr lang="en-US" sz="3400" dirty="0" smtClean="0"/>
              <a:t>of projects in the same category, launched 7, 14, and 28 days before this project;</a:t>
            </a:r>
            <a:endParaRPr lang="ru-RU" sz="3400" dirty="0" smtClean="0"/>
          </a:p>
          <a:p>
            <a:pPr>
              <a:buNone/>
            </a:pPr>
            <a:r>
              <a:rPr lang="en-US" sz="3400" dirty="0" smtClean="0"/>
              <a:t>	-- The </a:t>
            </a:r>
            <a:r>
              <a:rPr lang="en-US" sz="3400" dirty="0" smtClean="0"/>
              <a:t>total goal of the projects in the same category, launched before (as in the previous point);</a:t>
            </a:r>
            <a:endParaRPr lang="ru-RU" sz="3400" dirty="0" smtClean="0"/>
          </a:p>
          <a:p>
            <a:pPr>
              <a:buNone/>
            </a:pPr>
            <a:r>
              <a:rPr lang="en-US" sz="3400" dirty="0" smtClean="0"/>
              <a:t>	-- Ratios </a:t>
            </a:r>
            <a:r>
              <a:rPr lang="en-US" sz="3400" dirty="0" smtClean="0"/>
              <a:t>of factors in </a:t>
            </a:r>
            <a:r>
              <a:rPr lang="en-US" sz="3400" dirty="0" smtClean="0"/>
              <a:t>to </a:t>
            </a:r>
            <a:r>
              <a:rPr lang="en-US" sz="3400" dirty="0" smtClean="0"/>
              <a:t>the goal of the projects;</a:t>
            </a:r>
            <a:endParaRPr lang="ru-RU" sz="3400" dirty="0" smtClean="0"/>
          </a:p>
          <a:p>
            <a:pPr lvl="0">
              <a:buNone/>
            </a:pPr>
            <a:r>
              <a:rPr lang="en-US" sz="3400" dirty="0" smtClean="0"/>
              <a:t>	-- Geographic </a:t>
            </a:r>
            <a:r>
              <a:rPr lang="en-US" sz="3400" dirty="0" smtClean="0"/>
              <a:t>factors for a project (similar to category factors).</a:t>
            </a:r>
            <a:endParaRPr lang="ru-RU" sz="3400" dirty="0" smtClean="0"/>
          </a:p>
          <a:p>
            <a:pPr lvl="0">
              <a:buNone/>
            </a:pPr>
            <a:endParaRPr lang="en-US" sz="3400" dirty="0" smtClean="0"/>
          </a:p>
          <a:p>
            <a:pPr lvl="0">
              <a:buNone/>
            </a:pPr>
            <a:r>
              <a:rPr lang="en-US" sz="3400" dirty="0" smtClean="0"/>
              <a:t>Project </a:t>
            </a:r>
            <a:r>
              <a:rPr lang="en-US" sz="3400" dirty="0" smtClean="0"/>
              <a:t>factors: goal, duration, dates of start and end, category.</a:t>
            </a:r>
            <a:endParaRPr lang="ru-RU" sz="3400" dirty="0" smtClean="0"/>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Competitive Pressure</a:t>
            </a:r>
            <a:endParaRPr lang="ru-RU" dirty="0"/>
          </a:p>
        </p:txBody>
      </p:sp>
      <p:graphicFrame>
        <p:nvGraphicFramePr>
          <p:cNvPr id="4" name="Содержимое 3"/>
          <p:cNvGraphicFramePr>
            <a:graphicFrameLocks noGrp="1"/>
          </p:cNvGraphicFramePr>
          <p:nvPr>
            <p:ph idx="1"/>
          </p:nvPr>
        </p:nvGraphicFramePr>
        <p:xfrm>
          <a:off x="609600" y="2057400"/>
          <a:ext cx="7848600" cy="3733801"/>
        </p:xfrm>
        <a:graphic>
          <a:graphicData uri="http://schemas.openxmlformats.org/drawingml/2006/table">
            <a:tbl>
              <a:tblPr/>
              <a:tblGrid>
                <a:gridCol w="1795120"/>
                <a:gridCol w="2166033"/>
                <a:gridCol w="1014461"/>
                <a:gridCol w="2872986"/>
              </a:tblGrid>
              <a:tr h="1178466">
                <a:tc>
                  <a:txBody>
                    <a:bodyPr/>
                    <a:lstStyle/>
                    <a:p>
                      <a:pPr algn="ctr">
                        <a:lnSpc>
                          <a:spcPct val="115000"/>
                        </a:lnSpc>
                        <a:spcAft>
                          <a:spcPts val="0"/>
                        </a:spcAft>
                      </a:pPr>
                      <a:r>
                        <a:rPr lang="en-US" sz="1200" b="1" dirty="0">
                          <a:latin typeface="Times New Roman"/>
                          <a:ea typeface="Calibri"/>
                          <a:cs typeface="Times New Roman"/>
                        </a:rPr>
                        <a:t>Project’s goal</a:t>
                      </a:r>
                      <a:endParaRPr lang="ru-RU"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200" b="1">
                          <a:latin typeface="Times New Roman"/>
                          <a:ea typeface="Calibri"/>
                          <a:cs typeface="Times New Roman"/>
                        </a:rPr>
                        <a:t>Factors, related to project’s goal</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200" b="1">
                          <a:latin typeface="Times New Roman"/>
                          <a:ea typeface="Calibri"/>
                          <a:cs typeface="Times New Roman"/>
                        </a:rPr>
                        <a:t>AUC</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200" b="1">
                          <a:latin typeface="Times New Roman"/>
                          <a:ea typeface="Calibri"/>
                          <a:cs typeface="Times New Roman"/>
                        </a:rPr>
                        <a:t>Impact of competitive factors</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03628">
                <a:tc>
                  <a:txBody>
                    <a:bodyPr/>
                    <a:lstStyle/>
                    <a:p>
                      <a:pPr>
                        <a:lnSpc>
                          <a:spcPct val="115000"/>
                        </a:lnSpc>
                        <a:spcAft>
                          <a:spcPts val="0"/>
                        </a:spcAft>
                      </a:pPr>
                      <a:r>
                        <a:rPr lang="en-US" sz="1200">
                          <a:latin typeface="Times New Roman"/>
                          <a:ea typeface="Calibri"/>
                          <a:cs typeface="Times New Roman"/>
                        </a:rPr>
                        <a:t>All</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Calibri"/>
                          <a:cs typeface="Times New Roman"/>
                        </a:rPr>
                        <a:t>Yes</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19">
                <a:tc>
                  <a:txBody>
                    <a:bodyPr/>
                    <a:lstStyle/>
                    <a:p>
                      <a:pPr>
                        <a:lnSpc>
                          <a:spcPct val="115000"/>
                        </a:lnSpc>
                        <a:spcAft>
                          <a:spcPts val="0"/>
                        </a:spcAft>
                      </a:pPr>
                      <a:r>
                        <a:rPr lang="en-US" sz="1200">
                          <a:latin typeface="Times New Roman"/>
                          <a:ea typeface="Calibri"/>
                          <a:cs typeface="Times New Roman"/>
                        </a:rPr>
                        <a:t>All</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Calibri"/>
                          <a:cs typeface="Times New Roman"/>
                        </a:rPr>
                        <a:t>No</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28">
                <a:tc>
                  <a:txBody>
                    <a:bodyPr/>
                    <a:lstStyle/>
                    <a:p>
                      <a:pPr>
                        <a:lnSpc>
                          <a:spcPct val="115000"/>
                        </a:lnSpc>
                        <a:spcAft>
                          <a:spcPts val="0"/>
                        </a:spcAft>
                      </a:pPr>
                      <a:r>
                        <a:rPr lang="en-US" sz="1200">
                          <a:latin typeface="Times New Roman"/>
                          <a:ea typeface="Calibri"/>
                          <a:cs typeface="Times New Roman"/>
                        </a:rPr>
                        <a:t>≤ $10 000</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Calibri"/>
                          <a:cs typeface="Times New Roman"/>
                        </a:rPr>
                        <a:t>Yes</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28">
                <a:tc>
                  <a:txBody>
                    <a:bodyPr/>
                    <a:lstStyle/>
                    <a:p>
                      <a:pPr>
                        <a:lnSpc>
                          <a:spcPct val="115000"/>
                        </a:lnSpc>
                        <a:spcAft>
                          <a:spcPts val="0"/>
                        </a:spcAft>
                      </a:pPr>
                      <a:r>
                        <a:rPr lang="ru-RU" sz="1200">
                          <a:latin typeface="Times New Roman"/>
                          <a:ea typeface="Calibri"/>
                          <a:cs typeface="Times New Roman"/>
                        </a:rPr>
                        <a:t>≤ $10 000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Calibri"/>
                          <a:cs typeface="Times New Roman"/>
                        </a:rPr>
                        <a:t>No</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004">
                <a:tc>
                  <a:txBody>
                    <a:bodyPr/>
                    <a:lstStyle/>
                    <a:p>
                      <a:pPr>
                        <a:spcAft>
                          <a:spcPts val="0"/>
                        </a:spcAft>
                      </a:pPr>
                      <a:r>
                        <a:rPr lang="en-US" sz="1200">
                          <a:latin typeface="Times New Roman"/>
                          <a:ea typeface="Calibri"/>
                          <a:cs typeface="Times New Roman"/>
                        </a:rPr>
                        <a:t>&gt; $10 000</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Calibri"/>
                          <a:cs typeface="Times New Roman"/>
                        </a:rPr>
                        <a:t>Yes</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28">
                <a:tc>
                  <a:txBody>
                    <a:bodyPr/>
                    <a:lstStyle/>
                    <a:p>
                      <a:pPr>
                        <a:spcAft>
                          <a:spcPts val="0"/>
                        </a:spcAft>
                      </a:pPr>
                      <a:r>
                        <a:rPr lang="ru-RU" sz="1200" dirty="0">
                          <a:latin typeface="Times New Roman"/>
                          <a:ea typeface="Calibri"/>
                          <a:cs typeface="Times New Roman"/>
                        </a:rPr>
                        <a:t>&gt; $10 000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Times New Roman"/>
                          <a:ea typeface="Calibri"/>
                          <a:cs typeface="Times New Roman"/>
                        </a:rPr>
                        <a:t>No</a:t>
                      </a:r>
                      <a:endParaRPr lang="ru-RU"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0,61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Calibri"/>
                          <a:cs typeface="Times New Roman"/>
                        </a:rPr>
                        <a:t>0,31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58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5890" name="Rectangle 2"/>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Reward-Based </a:t>
            </a:r>
            <a:r>
              <a:rPr lang="en-US" dirty="0" err="1" smtClean="0"/>
              <a:t>Crowdfunding</a:t>
            </a:r>
            <a:r>
              <a:rPr lang="en-US" dirty="0" smtClean="0"/>
              <a:t/>
            </a:r>
            <a:br>
              <a:rPr lang="en-US" dirty="0" smtClean="0"/>
            </a:br>
            <a:r>
              <a:rPr lang="en-US" dirty="0" smtClean="0"/>
              <a:t>Example</a:t>
            </a:r>
            <a:endParaRPr lang="ru-RU" dirty="0"/>
          </a:p>
        </p:txBody>
      </p:sp>
      <p:pic>
        <p:nvPicPr>
          <p:cNvPr id="8" name="Рисунок 7" descr="rmpqlbdyodmce7md0bby.jpg"/>
          <p:cNvPicPr>
            <a:picLocks noChangeAspect="1"/>
          </p:cNvPicPr>
          <p:nvPr/>
        </p:nvPicPr>
        <p:blipFill>
          <a:blip r:embed="rId3" cstate="print"/>
          <a:stretch>
            <a:fillRect/>
          </a:stretch>
        </p:blipFill>
        <p:spPr>
          <a:xfrm>
            <a:off x="1600200" y="1574764"/>
            <a:ext cx="6079221" cy="5283236"/>
          </a:xfrm>
          <a:prstGeom prst="rect">
            <a:avLst/>
          </a:prstGeom>
        </p:spPr>
      </p:pic>
    </p:spTree>
    <p:extLst>
      <p:ext uri="{BB962C8B-B14F-4D97-AF65-F5344CB8AC3E}">
        <p14:creationId xmlns="" xmlns:p14="http://schemas.microsoft.com/office/powerpoint/2010/main" val="4068303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Open questions</a:t>
            </a:r>
            <a:endParaRPr lang="ru-RU" dirty="0"/>
          </a:p>
        </p:txBody>
      </p:sp>
      <p:sp>
        <p:nvSpPr>
          <p:cNvPr id="3" name="Содержимое 2"/>
          <p:cNvSpPr>
            <a:spLocks noGrp="1"/>
          </p:cNvSpPr>
          <p:nvPr>
            <p:ph idx="1"/>
          </p:nvPr>
        </p:nvSpPr>
        <p:spPr/>
        <p:txBody>
          <a:bodyPr/>
          <a:lstStyle/>
          <a:p>
            <a:r>
              <a:rPr lang="en-US" dirty="0" smtClean="0"/>
              <a:t>How advertisement/ information interacts with success/ failure?</a:t>
            </a:r>
          </a:p>
          <a:p>
            <a:r>
              <a:rPr lang="en-US" dirty="0" smtClean="0"/>
              <a:t>Herding?</a:t>
            </a:r>
          </a:p>
          <a:p>
            <a:endParaRPr lang="en-US" dirty="0" smtClean="0"/>
          </a:p>
          <a:p>
            <a:r>
              <a:rPr lang="en-US" dirty="0" err="1" smtClean="0"/>
              <a:t>Crowdfunding</a:t>
            </a:r>
            <a:r>
              <a:rPr lang="en-US" dirty="0" smtClean="0"/>
              <a:t> as screening of entrepreneurs</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Reward-Based </a:t>
            </a:r>
            <a:r>
              <a:rPr lang="en-US" dirty="0" err="1" smtClean="0"/>
              <a:t>Crowdfunding</a:t>
            </a:r>
            <a:r>
              <a:rPr lang="en-US" dirty="0" smtClean="0"/>
              <a:t/>
            </a:r>
            <a:br>
              <a:rPr lang="en-US" dirty="0" smtClean="0"/>
            </a:br>
            <a:r>
              <a:rPr lang="en-US" dirty="0" smtClean="0"/>
              <a:t>Example</a:t>
            </a:r>
            <a:endParaRPr lang="ru-RU" dirty="0"/>
          </a:p>
        </p:txBody>
      </p:sp>
      <p:sp>
        <p:nvSpPr>
          <p:cNvPr id="4" name="Объект 2"/>
          <p:cNvSpPr>
            <a:spLocks noGrp="1"/>
          </p:cNvSpPr>
          <p:nvPr>
            <p:ph idx="1"/>
          </p:nvPr>
        </p:nvSpPr>
        <p:spPr>
          <a:xfrm>
            <a:off x="457200" y="1600200"/>
            <a:ext cx="8229600" cy="4525963"/>
          </a:xfrm>
        </p:spPr>
        <p:txBody>
          <a:bodyPr>
            <a:normAutofit/>
          </a:bodyPr>
          <a:lstStyle/>
          <a:p>
            <a:r>
              <a:rPr lang="en-US" sz="2400" dirty="0" smtClean="0"/>
              <a:t>Micro Drone 4.0: Small, Intelligent, Autonomous</a:t>
            </a:r>
          </a:p>
          <a:p>
            <a:r>
              <a:rPr lang="en-US" sz="2400" dirty="0" smtClean="0"/>
              <a:t>A palm-sized autonomous drone under $200 that captures smooth aerial video</a:t>
            </a:r>
          </a:p>
          <a:p>
            <a:r>
              <a:rPr lang="en-US" sz="2400" dirty="0" smtClean="0"/>
              <a:t>$292,229 USD raised by 1930 backers</a:t>
            </a:r>
          </a:p>
          <a:p>
            <a:r>
              <a:rPr lang="en-US" sz="2400" dirty="0" smtClean="0"/>
              <a:t>389% of $75,000 flexible goal</a:t>
            </a:r>
          </a:p>
          <a:p>
            <a:r>
              <a:rPr lang="en-US" sz="2400" dirty="0" smtClean="0"/>
              <a:t>24 days left</a:t>
            </a:r>
          </a:p>
          <a:p>
            <a:pPr>
              <a:buNone/>
            </a:pPr>
            <a:endParaRPr lang="en-US" dirty="0"/>
          </a:p>
        </p:txBody>
      </p:sp>
      <p:pic>
        <p:nvPicPr>
          <p:cNvPr id="5" name="Рисунок 4" descr="kycwjtk5bwxnxecshpa5.jpg"/>
          <p:cNvPicPr>
            <a:picLocks noChangeAspect="1"/>
          </p:cNvPicPr>
          <p:nvPr/>
        </p:nvPicPr>
        <p:blipFill>
          <a:blip r:embed="rId3" cstate="print"/>
          <a:stretch>
            <a:fillRect/>
          </a:stretch>
        </p:blipFill>
        <p:spPr>
          <a:xfrm>
            <a:off x="2209800" y="4419600"/>
            <a:ext cx="6623050" cy="2438400"/>
          </a:xfrm>
          <a:prstGeom prst="rect">
            <a:avLst/>
          </a:prstGeom>
        </p:spPr>
      </p:pic>
    </p:spTree>
    <p:extLst>
      <p:ext uri="{BB962C8B-B14F-4D97-AF65-F5344CB8AC3E}">
        <p14:creationId xmlns="" xmlns:p14="http://schemas.microsoft.com/office/powerpoint/2010/main" val="406830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Reward-Based </a:t>
            </a:r>
            <a:r>
              <a:rPr lang="en-US" dirty="0" err="1" smtClean="0"/>
              <a:t>Crowdfunding</a:t>
            </a:r>
            <a:r>
              <a:rPr lang="en-US" dirty="0" smtClean="0"/>
              <a:t> </a:t>
            </a:r>
            <a:br>
              <a:rPr lang="en-US" dirty="0" smtClean="0"/>
            </a:br>
            <a:r>
              <a:rPr lang="en-US" dirty="0" smtClean="0"/>
              <a:t>in numbers (the world)</a:t>
            </a:r>
            <a:endParaRPr lang="ru-RU" dirty="0"/>
          </a:p>
        </p:txBody>
      </p:sp>
      <p:sp>
        <p:nvSpPr>
          <p:cNvPr id="3" name="Объект 2"/>
          <p:cNvSpPr>
            <a:spLocks noGrp="1"/>
          </p:cNvSpPr>
          <p:nvPr>
            <p:ph idx="1"/>
          </p:nvPr>
        </p:nvSpPr>
        <p:spPr>
          <a:xfrm>
            <a:off x="457200" y="1600200"/>
            <a:ext cx="8229600" cy="4724400"/>
          </a:xfrm>
        </p:spPr>
        <p:txBody>
          <a:bodyPr>
            <a:normAutofit lnSpcReduction="10000"/>
          </a:bodyPr>
          <a:lstStyle/>
          <a:p>
            <a:pPr fontAlgn="base"/>
            <a:r>
              <a:rPr lang="en-US" sz="2400" dirty="0"/>
              <a:t>Transaction Value in the Crowdfunding segment amounts to US$6,839m in 2019</a:t>
            </a:r>
            <a:r>
              <a:rPr lang="en-US" sz="2400" dirty="0" smtClean="0"/>
              <a:t>. (growth 30</a:t>
            </a:r>
            <a:r>
              <a:rPr lang="en-US" sz="2400" dirty="0" smtClean="0"/>
              <a:t>%)</a:t>
            </a:r>
          </a:p>
          <a:p>
            <a:pPr fontAlgn="base"/>
            <a:endParaRPr lang="en-US" sz="2400" dirty="0"/>
          </a:p>
          <a:p>
            <a:pPr fontAlgn="base"/>
            <a:r>
              <a:rPr lang="en-US" sz="2400" dirty="0"/>
              <a:t>Transaction Value is expected to show an annual growth rate (CAGR 2019-2022) of 17.1% resulting in the total amount of US$10,990.7m by 2022</a:t>
            </a:r>
            <a:r>
              <a:rPr lang="en-US" sz="2400" dirty="0" smtClean="0"/>
              <a:t>. </a:t>
            </a:r>
            <a:endParaRPr lang="en-US" sz="2400" dirty="0" smtClean="0"/>
          </a:p>
          <a:p>
            <a:pPr fontAlgn="base"/>
            <a:endParaRPr lang="en-US" sz="2400" dirty="0"/>
          </a:p>
          <a:p>
            <a:pPr fontAlgn="base"/>
            <a:r>
              <a:rPr lang="en-US" sz="2400" dirty="0"/>
              <a:t>The average funding per campaign in the Crowdfunding segment amounts to US$787 in 2019</a:t>
            </a:r>
            <a:r>
              <a:rPr lang="en-US" sz="2400" dirty="0" smtClean="0"/>
              <a:t>.</a:t>
            </a:r>
          </a:p>
          <a:p>
            <a:pPr fontAlgn="base"/>
            <a:endParaRPr lang="en-US" sz="2400" dirty="0"/>
          </a:p>
          <a:p>
            <a:pPr fontAlgn="base"/>
            <a:r>
              <a:rPr lang="en-US" sz="2400" dirty="0" smtClean="0"/>
              <a:t>Top country: </a:t>
            </a:r>
            <a:r>
              <a:rPr lang="en-US" sz="2400" dirty="0"/>
              <a:t>China (US$5,572m in 2019</a:t>
            </a:r>
            <a:r>
              <a:rPr lang="en-US" sz="2400" dirty="0" smtClean="0"/>
              <a:t>).</a:t>
            </a:r>
          </a:p>
          <a:p>
            <a:pPr fontAlgn="base"/>
            <a:r>
              <a:rPr lang="en-US" sz="2400" dirty="0" smtClean="0"/>
              <a:t>Russia $26.7 </a:t>
            </a:r>
            <a:r>
              <a:rPr lang="en-US" sz="2400" dirty="0" err="1" smtClean="0"/>
              <a:t>mln</a:t>
            </a:r>
            <a:endParaRPr lang="en-US" sz="2400" dirty="0"/>
          </a:p>
          <a:p>
            <a:endParaRPr lang="ru-RU" dirty="0"/>
          </a:p>
        </p:txBody>
      </p:sp>
    </p:spTree>
    <p:extLst>
      <p:ext uri="{BB962C8B-B14F-4D97-AF65-F5344CB8AC3E}">
        <p14:creationId xmlns="" xmlns:p14="http://schemas.microsoft.com/office/powerpoint/2010/main" val="406830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Crowdfunding</a:t>
            </a:r>
            <a:r>
              <a:rPr lang="en-US" dirty="0" smtClean="0"/>
              <a:t>: parallels</a:t>
            </a:r>
            <a:endParaRPr lang="ru-RU" dirty="0"/>
          </a:p>
        </p:txBody>
      </p:sp>
      <p:sp>
        <p:nvSpPr>
          <p:cNvPr id="3" name="Содержимое 2"/>
          <p:cNvSpPr>
            <a:spLocks noGrp="1"/>
          </p:cNvSpPr>
          <p:nvPr>
            <p:ph idx="1"/>
          </p:nvPr>
        </p:nvSpPr>
        <p:spPr>
          <a:xfrm>
            <a:off x="457200" y="1600200"/>
            <a:ext cx="8229600" cy="4724400"/>
          </a:xfrm>
        </p:spPr>
        <p:txBody>
          <a:bodyPr>
            <a:normAutofit fontScale="92500" lnSpcReduction="10000"/>
          </a:bodyPr>
          <a:lstStyle/>
          <a:p>
            <a:pPr marL="514350" indent="-514350">
              <a:buAutoNum type="arabicPeriod"/>
            </a:pPr>
            <a:r>
              <a:rPr lang="en-US" sz="2600" dirty="0" smtClean="0"/>
              <a:t>Procurement auctions</a:t>
            </a:r>
          </a:p>
          <a:p>
            <a:pPr marL="914400" lvl="1" indent="-514350">
              <a:buNone/>
            </a:pPr>
            <a:r>
              <a:rPr lang="en-US" sz="2600" dirty="0" smtClean="0"/>
              <a:t>-  	15-20% of GDP in OECD countries</a:t>
            </a:r>
          </a:p>
          <a:p>
            <a:pPr marL="914400" lvl="1" indent="-514350">
              <a:buFontTx/>
              <a:buChar char="-"/>
            </a:pPr>
            <a:r>
              <a:rPr lang="en-US" sz="2600" dirty="0" smtClean="0"/>
              <a:t>variety of products/ services/ conditions/ concerns</a:t>
            </a:r>
          </a:p>
          <a:p>
            <a:pPr marL="914400" lvl="1" indent="-514350">
              <a:buFontTx/>
              <a:buChar char="-"/>
            </a:pPr>
            <a:r>
              <a:rPr lang="en-US" sz="2600" dirty="0" smtClean="0"/>
              <a:t>cost-plus contracts/ scoring auctions/ collusion</a:t>
            </a:r>
          </a:p>
          <a:p>
            <a:pPr marL="914400" lvl="1" indent="-514350">
              <a:buFontTx/>
              <a:buChar char="-"/>
            </a:pPr>
            <a:r>
              <a:rPr lang="en-US" sz="2600" dirty="0" smtClean="0"/>
              <a:t>dynamic/ conditional contracts</a:t>
            </a:r>
          </a:p>
          <a:p>
            <a:pPr marL="514350" indent="-514350">
              <a:buAutoNum type="arabicPeriod"/>
            </a:pPr>
            <a:r>
              <a:rPr lang="en-US" sz="2600" dirty="0" smtClean="0"/>
              <a:t>Online ads</a:t>
            </a:r>
          </a:p>
          <a:p>
            <a:pPr marL="914400" lvl="1" indent="-514350">
              <a:buFontTx/>
              <a:buChar char="-"/>
            </a:pPr>
            <a:r>
              <a:rPr lang="en-US" sz="2600" dirty="0" smtClean="0"/>
              <a:t>rapid growth (15-40% a year)</a:t>
            </a:r>
          </a:p>
          <a:p>
            <a:pPr marL="914400" lvl="1" indent="-514350">
              <a:buFontTx/>
              <a:buChar char="-"/>
            </a:pPr>
            <a:r>
              <a:rPr lang="en-US" sz="2600" dirty="0" smtClean="0"/>
              <a:t>role of platform/ </a:t>
            </a:r>
            <a:r>
              <a:rPr lang="en-US" sz="2600" dirty="0" smtClean="0"/>
              <a:t>intermediary</a:t>
            </a:r>
          </a:p>
          <a:p>
            <a:pPr marL="914400" lvl="1" indent="-514350">
              <a:buNone/>
            </a:pPr>
            <a:endParaRPr lang="en-US" sz="2600" dirty="0" smtClean="0"/>
          </a:p>
          <a:p>
            <a:pPr marL="514350" indent="-514350">
              <a:buNone/>
            </a:pPr>
            <a:r>
              <a:rPr lang="en-US" sz="2600" dirty="0" smtClean="0"/>
              <a:t>Both: design is valuable</a:t>
            </a:r>
          </a:p>
          <a:p>
            <a:pPr marL="514350" indent="-514350">
              <a:buNone/>
            </a:pPr>
            <a:r>
              <a:rPr lang="en-US" sz="2600" dirty="0" smtClean="0"/>
              <a:t>	key issues: objectives/ primitives/ constraints </a:t>
            </a:r>
          </a:p>
          <a:p>
            <a:pPr marL="914400" lvl="1" indent="-514350">
              <a:buFontTx/>
              <a:buChar char="-"/>
            </a:pPr>
            <a:endParaRPr lang="en-US" dirty="0" smtClean="0"/>
          </a:p>
          <a:p>
            <a:pPr marL="514350" indent="-514350">
              <a:buFontTx/>
              <a:buChar char="-"/>
            </a:pP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29600" cy="1143000"/>
          </a:xfrm>
        </p:spPr>
        <p:txBody>
          <a:bodyPr/>
          <a:lstStyle/>
          <a:p>
            <a:r>
              <a:rPr lang="en-US" dirty="0" smtClean="0"/>
              <a:t>Alphabet (Google)</a:t>
            </a:r>
            <a:endParaRPr lang="en-US" dirty="0"/>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40685" y="2195512"/>
            <a:ext cx="6352228" cy="4525963"/>
          </a:xfrm>
        </p:spPr>
      </p:pic>
      <p:sp>
        <p:nvSpPr>
          <p:cNvPr id="6" name="Номер слайда 5"/>
          <p:cNvSpPr>
            <a:spLocks noGrp="1"/>
          </p:cNvSpPr>
          <p:nvPr>
            <p:ph type="sldNum" sz="quarter" idx="12"/>
          </p:nvPr>
        </p:nvSpPr>
        <p:spPr/>
        <p:txBody>
          <a:bodyPr/>
          <a:lstStyle/>
          <a:p>
            <a:pPr>
              <a:defRPr/>
            </a:pPr>
            <a:fld id="{5928EB19-5E96-4197-B0D8-D43C39009DFB}" type="slidenum">
              <a:rPr lang="ru-RU" smtClean="0"/>
              <a:pPr>
                <a:defRPr/>
              </a:pPr>
              <a:t>8</a:t>
            </a:fld>
            <a:endParaRPr lang="ru-RU" dirty="0"/>
          </a:p>
        </p:txBody>
      </p:sp>
      <p:sp>
        <p:nvSpPr>
          <p:cNvPr id="9" name="Содержимое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6+ </a:t>
            </a:r>
            <a:r>
              <a:rPr lang="en-US" dirty="0" smtClean="0"/>
              <a:t>BLN searches/ auctions per day</a:t>
            </a:r>
            <a:r>
              <a:rPr lang="ru-RU" dirty="0" smtClean="0"/>
              <a:t> </a:t>
            </a:r>
            <a:r>
              <a:rPr lang="ru-RU" dirty="0" smtClean="0"/>
              <a:t>(!)</a:t>
            </a:r>
            <a:endParaRPr lang="en-US" dirty="0"/>
          </a:p>
        </p:txBody>
      </p:sp>
    </p:spTree>
    <p:extLst>
      <p:ext uri="{BB962C8B-B14F-4D97-AF65-F5344CB8AC3E}">
        <p14:creationId xmlns:p14="http://schemas.microsoft.com/office/powerpoint/2010/main" xmlns="" val="149017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1536073" y="1828800"/>
          <a:ext cx="6071854" cy="4525962"/>
        </p:xfrm>
        <a:graphic>
          <a:graphicData uri="http://schemas.openxmlformats.org/drawingml/2006/table">
            <a:tbl>
              <a:tblPr/>
              <a:tblGrid>
                <a:gridCol w="3035927"/>
                <a:gridCol w="3035927"/>
              </a:tblGrid>
              <a:tr h="663039">
                <a:tc>
                  <a:txBody>
                    <a:bodyPr/>
                    <a:lstStyle/>
                    <a:p>
                      <a:pPr algn="ctr" fontAlgn="ctr"/>
                      <a:r>
                        <a:rPr lang="en-US" sz="1700" b="1" dirty="0">
                          <a:solidFill>
                            <a:srgbClr val="4F4F4F"/>
                          </a:solidFill>
                          <a:effectLst/>
                        </a:rPr>
                        <a:t>Projects and dollars</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6F7F9"/>
                    </a:solidFill>
                  </a:tcPr>
                </a:tc>
                <a:tc>
                  <a:txBody>
                    <a:bodyPr/>
                    <a:lstStyle/>
                    <a:p>
                      <a:pPr algn="ctr" fontAlgn="ctr"/>
                      <a:r>
                        <a:rPr lang="en-US" sz="1700" b="1">
                          <a:solidFill>
                            <a:srgbClr val="4F4F4F"/>
                          </a:solidFill>
                          <a:effectLst/>
                        </a:rPr>
                        <a:t>Projects, million U.S. dollars, success rate in percent</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6F7F9"/>
                    </a:solidFill>
                  </a:tcPr>
                </a:tc>
              </a:tr>
              <a:tr h="403589">
                <a:tc>
                  <a:txBody>
                    <a:bodyPr/>
                    <a:lstStyle/>
                    <a:p>
                      <a:pPr algn="l" fontAlgn="ctr"/>
                      <a:r>
                        <a:rPr lang="en-US" sz="1700" b="0">
                          <a:solidFill>
                            <a:srgbClr val="696969"/>
                          </a:solidFill>
                          <a:effectLst/>
                        </a:rPr>
                        <a:t>Launched projects</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r" fontAlgn="ctr"/>
                      <a:r>
                        <a:rPr lang="ru-RU" sz="1700" b="0">
                          <a:solidFill>
                            <a:srgbClr val="696969"/>
                          </a:solidFill>
                          <a:effectLst/>
                        </a:rPr>
                        <a:t>429,347</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663039">
                <a:tc>
                  <a:txBody>
                    <a:bodyPr/>
                    <a:lstStyle/>
                    <a:p>
                      <a:pPr algn="l" fontAlgn="ctr"/>
                      <a:r>
                        <a:rPr lang="en-US" sz="1700" b="0">
                          <a:solidFill>
                            <a:srgbClr val="696969"/>
                          </a:solidFill>
                          <a:effectLst/>
                        </a:rPr>
                        <a:t>Total dollars pledged (billion U.S. dollars)</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6F7F9"/>
                    </a:solidFill>
                  </a:tcPr>
                </a:tc>
                <a:tc>
                  <a:txBody>
                    <a:bodyPr/>
                    <a:lstStyle/>
                    <a:p>
                      <a:pPr algn="r" fontAlgn="ctr"/>
                      <a:r>
                        <a:rPr lang="ru-RU" sz="1700" b="0">
                          <a:solidFill>
                            <a:srgbClr val="696969"/>
                          </a:solidFill>
                          <a:effectLst/>
                        </a:rPr>
                        <a:t>4.07</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6F7F9"/>
                    </a:solidFill>
                  </a:tcPr>
                </a:tc>
              </a:tr>
              <a:tr h="663039">
                <a:tc>
                  <a:txBody>
                    <a:bodyPr/>
                    <a:lstStyle/>
                    <a:p>
                      <a:pPr algn="l" fontAlgn="ctr"/>
                      <a:r>
                        <a:rPr lang="en-US" sz="1700" b="0">
                          <a:solidFill>
                            <a:srgbClr val="696969"/>
                          </a:solidFill>
                          <a:effectLst/>
                        </a:rPr>
                        <a:t>Successful dollars (billion U.S. dollars)</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r" fontAlgn="ctr"/>
                      <a:r>
                        <a:rPr lang="ru-RU" sz="1700" b="0" dirty="0">
                          <a:solidFill>
                            <a:srgbClr val="696969"/>
                          </a:solidFill>
                          <a:effectLst/>
                        </a:rPr>
                        <a:t>3.63</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663039">
                <a:tc>
                  <a:txBody>
                    <a:bodyPr/>
                    <a:lstStyle/>
                    <a:p>
                      <a:pPr algn="l" fontAlgn="ctr"/>
                      <a:r>
                        <a:rPr lang="en-US" sz="1700" b="0">
                          <a:solidFill>
                            <a:srgbClr val="696969"/>
                          </a:solidFill>
                          <a:effectLst/>
                        </a:rPr>
                        <a:t>Unsuccessful dollars (million U.S. dollars)</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6F7F9"/>
                    </a:solidFill>
                  </a:tcPr>
                </a:tc>
                <a:tc>
                  <a:txBody>
                    <a:bodyPr/>
                    <a:lstStyle/>
                    <a:p>
                      <a:pPr algn="r" fontAlgn="ctr"/>
                      <a:r>
                        <a:rPr lang="ru-RU" sz="1700" b="0">
                          <a:solidFill>
                            <a:srgbClr val="696969"/>
                          </a:solidFill>
                          <a:effectLst/>
                        </a:rPr>
                        <a:t>420</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6F7F9"/>
                    </a:solidFill>
                  </a:tcPr>
                </a:tc>
              </a:tr>
              <a:tr h="663039">
                <a:tc>
                  <a:txBody>
                    <a:bodyPr/>
                    <a:lstStyle/>
                    <a:p>
                      <a:pPr algn="l" fontAlgn="ctr"/>
                      <a:r>
                        <a:rPr lang="en-US" sz="1700" b="0">
                          <a:solidFill>
                            <a:srgbClr val="696969"/>
                          </a:solidFill>
                          <a:effectLst/>
                        </a:rPr>
                        <a:t>Live dollars (million U.S. dollars)</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r" fontAlgn="ctr"/>
                      <a:r>
                        <a:rPr lang="ru-RU" sz="1700" b="0">
                          <a:solidFill>
                            <a:srgbClr val="696969"/>
                          </a:solidFill>
                          <a:effectLst/>
                        </a:rPr>
                        <a:t>19</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403589">
                <a:tc>
                  <a:txBody>
                    <a:bodyPr/>
                    <a:lstStyle/>
                    <a:p>
                      <a:pPr algn="l" fontAlgn="ctr"/>
                      <a:r>
                        <a:rPr lang="en-US" sz="1700" b="0">
                          <a:solidFill>
                            <a:srgbClr val="696969"/>
                          </a:solidFill>
                          <a:effectLst/>
                        </a:rPr>
                        <a:t>Live projects</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6F7F9"/>
                    </a:solidFill>
                  </a:tcPr>
                </a:tc>
                <a:tc>
                  <a:txBody>
                    <a:bodyPr/>
                    <a:lstStyle/>
                    <a:p>
                      <a:pPr algn="r" fontAlgn="ctr"/>
                      <a:r>
                        <a:rPr lang="ru-RU" sz="1700" b="0">
                          <a:solidFill>
                            <a:srgbClr val="696969"/>
                          </a:solidFill>
                          <a:effectLst/>
                        </a:rPr>
                        <a:t>2,443</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6F7F9"/>
                    </a:solidFill>
                  </a:tcPr>
                </a:tc>
              </a:tr>
              <a:tr h="403589">
                <a:tc>
                  <a:txBody>
                    <a:bodyPr/>
                    <a:lstStyle/>
                    <a:p>
                      <a:pPr algn="l" fontAlgn="ctr"/>
                      <a:r>
                        <a:rPr lang="en-US" sz="1700" b="0">
                          <a:solidFill>
                            <a:srgbClr val="696969"/>
                          </a:solidFill>
                          <a:effectLst/>
                        </a:rPr>
                        <a:t>Success rate (%)</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r" fontAlgn="ctr"/>
                      <a:r>
                        <a:rPr lang="ru-RU" sz="1700" b="0" dirty="0">
                          <a:solidFill>
                            <a:srgbClr val="696969"/>
                          </a:solidFill>
                          <a:effectLst/>
                        </a:rPr>
                        <a:t>36.63</a:t>
                      </a:r>
                    </a:p>
                  </a:txBody>
                  <a:tcPr marL="135130" marR="135130" marT="72069" marB="72069"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1524000" y="381000"/>
            <a:ext cx="6007100" cy="55399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err="1" smtClean="0">
                <a:ln>
                  <a:noFill/>
                </a:ln>
                <a:solidFill>
                  <a:srgbClr val="444444"/>
                </a:solidFill>
                <a:effectLst/>
                <a:latin typeface="Open Sans"/>
              </a:rPr>
              <a:t>Overview</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of</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projects</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and</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dollars</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on</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crowdfunding</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platform</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Kickstarter</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as</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of</a:t>
            </a:r>
            <a:r>
              <a:rPr kumimoji="0" lang="ru-RU" altLang="ru-RU" sz="1800" b="1" i="0" u="none" strike="noStrike" cap="none" normalizeH="0" baseline="0" dirty="0" smtClean="0">
                <a:ln>
                  <a:noFill/>
                </a:ln>
                <a:solidFill>
                  <a:srgbClr val="444444"/>
                </a:solidFill>
                <a:effectLst/>
                <a:latin typeface="Open Sans"/>
              </a:rPr>
              <a:t> </a:t>
            </a:r>
            <a:r>
              <a:rPr kumimoji="0" lang="ru-RU" altLang="ru-RU" sz="1800" b="1" i="0" u="none" strike="noStrike" cap="none" normalizeH="0" baseline="0" dirty="0" err="1" smtClean="0">
                <a:ln>
                  <a:noFill/>
                </a:ln>
                <a:solidFill>
                  <a:srgbClr val="444444"/>
                </a:solidFill>
                <a:effectLst/>
                <a:latin typeface="Open Sans"/>
              </a:rPr>
              <a:t>January</a:t>
            </a:r>
            <a:r>
              <a:rPr kumimoji="0" lang="ru-RU" altLang="ru-RU" sz="1800" b="1" i="0" u="none" strike="noStrike" cap="none" normalizeH="0" baseline="0" dirty="0" smtClean="0">
                <a:ln>
                  <a:noFill/>
                </a:ln>
                <a:solidFill>
                  <a:srgbClr val="444444"/>
                </a:solidFill>
                <a:effectLst/>
                <a:latin typeface="Open Sans"/>
              </a:rPr>
              <a:t> 2019</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284889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1545</TotalTime>
  <Words>1739</Words>
  <Application>Microsoft Office PowerPoint</Application>
  <PresentationFormat>Экран (4:3)</PresentationFormat>
  <Paragraphs>493</Paragraphs>
  <Slides>40</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Crowd effects: returns, users preferences, and competition in crowdfunding</vt:lpstr>
      <vt:lpstr>Overview</vt:lpstr>
      <vt:lpstr>Reward-Based Crowdfunding</vt:lpstr>
      <vt:lpstr>Reward-Based Crowdfunding Example</vt:lpstr>
      <vt:lpstr>Reward-Based Crowdfunding Example</vt:lpstr>
      <vt:lpstr>Reward-Based Crowdfunding  in numbers (the world)</vt:lpstr>
      <vt:lpstr>Crowdfunding: parallels</vt:lpstr>
      <vt:lpstr>Alphabet (Google)</vt:lpstr>
      <vt:lpstr>Слайд 9</vt:lpstr>
      <vt:lpstr>Crowdfunding: types</vt:lpstr>
      <vt:lpstr>Crowdfunding overall (US, old*)</vt:lpstr>
      <vt:lpstr>Crowdfunding overall (US) </vt:lpstr>
      <vt:lpstr>Crowdinvesting (world)</vt:lpstr>
      <vt:lpstr>Crowdfunding: questions</vt:lpstr>
      <vt:lpstr>Crowdfunding: difficulties</vt:lpstr>
      <vt:lpstr>Crowdfunding (history)</vt:lpstr>
      <vt:lpstr>Some notable results</vt:lpstr>
      <vt:lpstr>Some notable results</vt:lpstr>
      <vt:lpstr>Some notable results</vt:lpstr>
      <vt:lpstr>Some notable results</vt:lpstr>
      <vt:lpstr>Data: Indiegogo</vt:lpstr>
      <vt:lpstr>Indiegogo (more examples)</vt:lpstr>
      <vt:lpstr>Summary stats (by project)</vt:lpstr>
      <vt:lpstr>Visual representation: montly</vt:lpstr>
      <vt:lpstr>Visual representation: by category</vt:lpstr>
      <vt:lpstr>Summary statistics (by backers)</vt:lpstr>
      <vt:lpstr>User returns</vt:lpstr>
      <vt:lpstr>Multiple projects</vt:lpstr>
      <vt:lpstr>User returns: description of factors</vt:lpstr>
      <vt:lpstr>Gain and Cover by factors</vt:lpstr>
      <vt:lpstr>Logistic regression</vt:lpstr>
      <vt:lpstr>Robustness to specification</vt:lpstr>
      <vt:lpstr>Time of returns</vt:lpstr>
      <vt:lpstr>Geographic and thematic preferences</vt:lpstr>
      <vt:lpstr>Geographic and thematic preferences</vt:lpstr>
      <vt:lpstr>Geographic and thematic preferences</vt:lpstr>
      <vt:lpstr>Слайд 37</vt:lpstr>
      <vt:lpstr>Competitive pressure</vt:lpstr>
      <vt:lpstr>Competitive Pressure</vt:lpstr>
      <vt:lpstr>Open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Экономика из интернета</dc:title>
  <dc:creator>Sergei</dc:creator>
  <cp:lastModifiedBy>Izmalkovs</cp:lastModifiedBy>
  <cp:revision>37</cp:revision>
  <dcterms:created xsi:type="dcterms:W3CDTF">2014-04-18T04:41:29Z</dcterms:created>
  <dcterms:modified xsi:type="dcterms:W3CDTF">2019-02-05T08:25:44Z</dcterms:modified>
</cp:coreProperties>
</file>