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83" r:id="rId4"/>
    <p:sldId id="284" r:id="rId5"/>
    <p:sldId id="285" r:id="rId6"/>
    <p:sldId id="286" r:id="rId7"/>
    <p:sldId id="287" r:id="rId8"/>
    <p:sldId id="288" r:id="rId9"/>
    <p:sldId id="289" r:id="rId10"/>
    <p:sldId id="290" r:id="rId11"/>
    <p:sldId id="278" r:id="rId12"/>
    <p:sldId id="279" r:id="rId13"/>
    <p:sldId id="280" r:id="rId14"/>
    <p:sldId id="281" r:id="rId15"/>
    <p:sldId id="271" r:id="rId16"/>
    <p:sldId id="272" r:id="rId17"/>
    <p:sldId id="274" r:id="rId18"/>
    <p:sldId id="275" r:id="rId19"/>
    <p:sldId id="276" r:id="rId20"/>
    <p:sldId id="277" r:id="rId21"/>
    <p:sldId id="273" r:id="rId22"/>
    <p:sldId id="263" r:id="rId23"/>
    <p:sldId id="264" r:id="rId24"/>
    <p:sldId id="262" r:id="rId25"/>
    <p:sldId id="265" r:id="rId26"/>
    <p:sldId id="259" r:id="rId27"/>
    <p:sldId id="260" r:id="rId28"/>
    <p:sldId id="258" r:id="rId29"/>
    <p:sldId id="261" r:id="rId30"/>
    <p:sldId id="257" r:id="rId31"/>
    <p:sldId id="270" r:id="rId32"/>
    <p:sldId id="269" r:id="rId33"/>
    <p:sldId id="266" r:id="rId34"/>
    <p:sldId id="267"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6"/>
    <p:restoredTop sz="94674"/>
  </p:normalViewPr>
  <p:slideViewPr>
    <p:cSldViewPr snapToGrid="0" snapToObjects="1">
      <p:cViewPr varScale="1">
        <p:scale>
          <a:sx n="124" d="100"/>
          <a:sy n="124" d="100"/>
        </p:scale>
        <p:origin x="3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5AEDBE-1917-B243-95CD-0FE6B12F33E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E5C8A9B-ECCF-5649-9C02-0C4BECCDA8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99ECCB2-E490-9C4D-AF4E-5D982B7BE36E}"/>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5" name="Нижний колонтитул 4">
            <a:extLst>
              <a:ext uri="{FF2B5EF4-FFF2-40B4-BE49-F238E27FC236}">
                <a16:creationId xmlns:a16="http://schemas.microsoft.com/office/drawing/2014/main" id="{04E1A302-B434-4445-9674-F5EEB01A90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A7E737-1210-B545-8D8F-146F57D4D052}"/>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427647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1235BF-D138-B74A-951A-C12E5DA477E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01E0F23-10AC-A94B-89D2-723364B6ABE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F1803D1-8A2E-2F48-9B4C-ECBA3E96AC37}"/>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5" name="Нижний колонтитул 4">
            <a:extLst>
              <a:ext uri="{FF2B5EF4-FFF2-40B4-BE49-F238E27FC236}">
                <a16:creationId xmlns:a16="http://schemas.microsoft.com/office/drawing/2014/main" id="{95D4DE18-5F45-A742-9EA0-3E98B1A818B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64CCB1-1A91-2740-9C8F-6AA9CBBB4E32}"/>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109921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97574D6-A833-7D44-BE5D-2143F0790EE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367C3C0-409B-8149-B977-12049EFF265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7051457-B12A-1F46-9571-2014A82FFAC0}"/>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5" name="Нижний колонтитул 4">
            <a:extLst>
              <a:ext uri="{FF2B5EF4-FFF2-40B4-BE49-F238E27FC236}">
                <a16:creationId xmlns:a16="http://schemas.microsoft.com/office/drawing/2014/main" id="{56BAD833-938A-B14B-ABC4-5BA0BBE696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4E1D65-997F-914A-8F53-1E6DF9901AFE}"/>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425351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E51B5-757C-6744-BC31-CA5FB932D3E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4095EA5-2507-8543-B937-AA8EA725726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5CE0DD2-299B-E348-9C86-66AA4F528AD9}"/>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5" name="Нижний колонтитул 4">
            <a:extLst>
              <a:ext uri="{FF2B5EF4-FFF2-40B4-BE49-F238E27FC236}">
                <a16:creationId xmlns:a16="http://schemas.microsoft.com/office/drawing/2014/main" id="{A14A8301-DC12-DE44-92AB-0315338DA4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BFEE4A-0C89-B64F-B5BB-A45A926DF4D7}"/>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260179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0EEB21-CBED-B04A-B81A-7F76E0BFD86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6026AEA-A951-A54A-A434-1BD3AFD98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40B9D6B-405F-9E4A-8ABA-49FD16B9EA1C}"/>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5" name="Нижний колонтитул 4">
            <a:extLst>
              <a:ext uri="{FF2B5EF4-FFF2-40B4-BE49-F238E27FC236}">
                <a16:creationId xmlns:a16="http://schemas.microsoft.com/office/drawing/2014/main" id="{35D639F3-0A0E-C34E-800D-149DD4C7A8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284515E-3D4D-CE44-A536-8D284CE7910F}"/>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394347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F740C7-2A8B-B14C-B35F-26E6D3C378B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E92D8EE-C367-4546-A487-88B572E5B6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7C8727E-750F-9E4F-9F48-0BCCC0775D8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340AA6D-7346-9240-A11C-7FFA52FD3C03}"/>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6" name="Нижний колонтитул 5">
            <a:extLst>
              <a:ext uri="{FF2B5EF4-FFF2-40B4-BE49-F238E27FC236}">
                <a16:creationId xmlns:a16="http://schemas.microsoft.com/office/drawing/2014/main" id="{459A78E1-7F24-E445-9080-1EC10781269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E8A8651-817B-1C4A-BFB9-E51839A999E9}"/>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28215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12A1C3-49A0-3E46-9568-EE5BB5BB744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9429CCD-8ACC-C340-88CD-8987573C10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23A2729-220F-F04A-8D56-4B36F81CE27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4D5362D-0C79-5E4C-ACF0-A465C9061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6D28550-6DED-324B-85C4-F90A38F569F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E3C0A07-A1C9-A54E-8E32-CA2808B93B63}"/>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8" name="Нижний колонтитул 7">
            <a:extLst>
              <a:ext uri="{FF2B5EF4-FFF2-40B4-BE49-F238E27FC236}">
                <a16:creationId xmlns:a16="http://schemas.microsoft.com/office/drawing/2014/main" id="{0CBD02BC-3724-774C-BA1E-4CF3E8BCC76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8BBED2A-CAA1-AB4B-9314-EBE24F0FA144}"/>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292100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8A966C-5DEC-7948-96EF-634D6DC04A5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1402076-9414-5B44-B432-687A4FC6434D}"/>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4" name="Нижний колонтитул 3">
            <a:extLst>
              <a:ext uri="{FF2B5EF4-FFF2-40B4-BE49-F238E27FC236}">
                <a16:creationId xmlns:a16="http://schemas.microsoft.com/office/drawing/2014/main" id="{4E9D32C1-752D-904F-B8BD-DC81D8422EB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0F731BF-7374-0E48-9537-065CA66EFC08}"/>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167825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33BEBBE-C51B-A94A-8231-350D64790FFB}"/>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3" name="Нижний колонтитул 2">
            <a:extLst>
              <a:ext uri="{FF2B5EF4-FFF2-40B4-BE49-F238E27FC236}">
                <a16:creationId xmlns:a16="http://schemas.microsoft.com/office/drawing/2014/main" id="{4A7F9D40-316F-D84F-AB33-3E8A1594F54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8D14636-9A3B-A244-B0CA-5F312F34C982}"/>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278006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5FF717-8725-2A46-B48E-8F64A8AAFCD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90E1103-948A-9345-AAB3-ABC36C9C1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C0CA42F-6CAC-B944-B67A-9E7E04131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DAF2C33-CF30-8042-909C-CBAFE04C214D}"/>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6" name="Нижний колонтитул 5">
            <a:extLst>
              <a:ext uri="{FF2B5EF4-FFF2-40B4-BE49-F238E27FC236}">
                <a16:creationId xmlns:a16="http://schemas.microsoft.com/office/drawing/2014/main" id="{1B3E3EB4-0808-6741-B2E3-2D291C2E142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EDE760D-2AFE-1A46-B961-4C39FD7D7A59}"/>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303770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6761B5-9E8E-A64F-BE56-32ED886C5BF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3895D0D-2A03-DE42-9C09-D60ABB049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140B266-5370-E142-974E-CFDC45084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1792198-9EA0-A24D-95F5-FFEB049D7F91}"/>
              </a:ext>
            </a:extLst>
          </p:cNvPr>
          <p:cNvSpPr>
            <a:spLocks noGrp="1"/>
          </p:cNvSpPr>
          <p:nvPr>
            <p:ph type="dt" sz="half" idx="10"/>
          </p:nvPr>
        </p:nvSpPr>
        <p:spPr/>
        <p:txBody>
          <a:bodyPr/>
          <a:lstStyle/>
          <a:p>
            <a:fld id="{92890FB0-2673-7146-9713-1124321A50A2}" type="datetimeFigureOut">
              <a:rPr lang="ru-RU" smtClean="0"/>
              <a:t>03.11.2020</a:t>
            </a:fld>
            <a:endParaRPr lang="ru-RU"/>
          </a:p>
        </p:txBody>
      </p:sp>
      <p:sp>
        <p:nvSpPr>
          <p:cNvPr id="6" name="Нижний колонтитул 5">
            <a:extLst>
              <a:ext uri="{FF2B5EF4-FFF2-40B4-BE49-F238E27FC236}">
                <a16:creationId xmlns:a16="http://schemas.microsoft.com/office/drawing/2014/main" id="{719E3305-4F6D-384A-8FFC-2DF3099AED3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B4DA059-929C-5D43-9520-5A63D0C8A608}"/>
              </a:ext>
            </a:extLst>
          </p:cNvPr>
          <p:cNvSpPr>
            <a:spLocks noGrp="1"/>
          </p:cNvSpPr>
          <p:nvPr>
            <p:ph type="sldNum" sz="quarter" idx="12"/>
          </p:nvPr>
        </p:nvSpPr>
        <p:spPr/>
        <p:txBody>
          <a:bodyPr/>
          <a:lstStyle/>
          <a:p>
            <a:fld id="{1B208D8A-BE45-1644-99E8-05E860E9E7A0}" type="slidenum">
              <a:rPr lang="ru-RU" smtClean="0"/>
              <a:t>‹#›</a:t>
            </a:fld>
            <a:endParaRPr lang="ru-RU"/>
          </a:p>
        </p:txBody>
      </p:sp>
    </p:spTree>
    <p:extLst>
      <p:ext uri="{BB962C8B-B14F-4D97-AF65-F5344CB8AC3E}">
        <p14:creationId xmlns:p14="http://schemas.microsoft.com/office/powerpoint/2010/main" val="107655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1F12B4-1CA2-BC47-A9FB-B10C30071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4ED4DEB-7274-2B49-9D2E-9F2396DE3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D928C12-79AF-3041-A7D7-3C4864EDF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0FB0-2673-7146-9713-1124321A50A2}" type="datetimeFigureOut">
              <a:rPr lang="ru-RU" smtClean="0"/>
              <a:t>03.11.2020</a:t>
            </a:fld>
            <a:endParaRPr lang="ru-RU"/>
          </a:p>
        </p:txBody>
      </p:sp>
      <p:sp>
        <p:nvSpPr>
          <p:cNvPr id="5" name="Нижний колонтитул 4">
            <a:extLst>
              <a:ext uri="{FF2B5EF4-FFF2-40B4-BE49-F238E27FC236}">
                <a16:creationId xmlns:a16="http://schemas.microsoft.com/office/drawing/2014/main" id="{8F758202-F31E-E246-82DA-BA16F1037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DBBE2AE-7569-9044-BBFE-341A582A8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08D8A-BE45-1644-99E8-05E860E9E7A0}" type="slidenum">
              <a:rPr lang="ru-RU" smtClean="0"/>
              <a:t>‹#›</a:t>
            </a:fld>
            <a:endParaRPr lang="ru-RU"/>
          </a:p>
        </p:txBody>
      </p:sp>
    </p:spTree>
    <p:extLst>
      <p:ext uri="{BB962C8B-B14F-4D97-AF65-F5344CB8AC3E}">
        <p14:creationId xmlns:p14="http://schemas.microsoft.com/office/powerpoint/2010/main" val="314487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C670BB-3ED7-A94E-B76F-B247330651EE}"/>
              </a:ext>
            </a:extLst>
          </p:cNvPr>
          <p:cNvSpPr>
            <a:spLocks noGrp="1"/>
          </p:cNvSpPr>
          <p:nvPr>
            <p:ph type="ctrTitle"/>
          </p:nvPr>
        </p:nvSpPr>
        <p:spPr/>
        <p:txBody>
          <a:bodyPr>
            <a:normAutofit/>
          </a:bodyPr>
          <a:lstStyle/>
          <a:p>
            <a:r>
              <a:rPr lang="ru-RU" dirty="0">
                <a:solidFill>
                  <a:srgbClr val="C00000"/>
                </a:solidFill>
              </a:rPr>
              <a:t>Машинное обучение и статистическая физика</a:t>
            </a:r>
          </a:p>
        </p:txBody>
      </p:sp>
      <p:sp>
        <p:nvSpPr>
          <p:cNvPr id="3" name="Подзаголовок 2">
            <a:extLst>
              <a:ext uri="{FF2B5EF4-FFF2-40B4-BE49-F238E27FC236}">
                <a16:creationId xmlns:a16="http://schemas.microsoft.com/office/drawing/2014/main" id="{72A14881-5D6F-864D-A44D-015428A6DF5E}"/>
              </a:ext>
            </a:extLst>
          </p:cNvPr>
          <p:cNvSpPr>
            <a:spLocks noGrp="1"/>
          </p:cNvSpPr>
          <p:nvPr>
            <p:ph type="subTitle" idx="1"/>
          </p:nvPr>
        </p:nvSpPr>
        <p:spPr>
          <a:xfrm>
            <a:off x="1524000" y="4250724"/>
            <a:ext cx="9144000" cy="1007076"/>
          </a:xfrm>
        </p:spPr>
        <p:txBody>
          <a:bodyPr/>
          <a:lstStyle/>
          <a:p>
            <a:r>
              <a:rPr lang="ru-RU" dirty="0">
                <a:solidFill>
                  <a:schemeClr val="tx2"/>
                </a:solidFill>
              </a:rPr>
              <a:t>А.В.</a:t>
            </a:r>
            <a:r>
              <a:rPr lang="en-US" dirty="0">
                <a:solidFill>
                  <a:schemeClr val="tx2"/>
                </a:solidFill>
              </a:rPr>
              <a:t> </a:t>
            </a:r>
            <a:r>
              <a:rPr lang="ru-RU" dirty="0">
                <a:solidFill>
                  <a:schemeClr val="tx2"/>
                </a:solidFill>
              </a:rPr>
              <a:t>Леонидов</a:t>
            </a:r>
            <a:r>
              <a:rPr lang="en-US" dirty="0">
                <a:solidFill>
                  <a:schemeClr val="tx2"/>
                </a:solidFill>
              </a:rPr>
              <a:t> (</a:t>
            </a:r>
            <a:r>
              <a:rPr lang="ru-RU" dirty="0">
                <a:solidFill>
                  <a:schemeClr val="tx2"/>
                </a:solidFill>
              </a:rPr>
              <a:t>ФИАН</a:t>
            </a:r>
            <a:r>
              <a:rPr lang="en-US" dirty="0">
                <a:solidFill>
                  <a:schemeClr val="tx2"/>
                </a:solidFill>
              </a:rPr>
              <a:t>, </a:t>
            </a:r>
            <a:r>
              <a:rPr lang="ru-RU" dirty="0">
                <a:solidFill>
                  <a:schemeClr val="tx2"/>
                </a:solidFill>
              </a:rPr>
              <a:t>МФТИ</a:t>
            </a:r>
            <a:r>
              <a:rPr lang="en-US" dirty="0">
                <a:solidFill>
                  <a:schemeClr val="tx2"/>
                </a:solidFill>
              </a:rPr>
              <a:t>)</a:t>
            </a:r>
            <a:endParaRPr lang="ru-RU" dirty="0">
              <a:solidFill>
                <a:schemeClr val="tx2"/>
              </a:solidFill>
            </a:endParaRPr>
          </a:p>
        </p:txBody>
      </p:sp>
    </p:spTree>
    <p:extLst>
      <p:ext uri="{BB962C8B-B14F-4D97-AF65-F5344CB8AC3E}">
        <p14:creationId xmlns:p14="http://schemas.microsoft.com/office/powerpoint/2010/main" val="245864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50094-3B2B-8E4B-B634-A9A3DFFDD30F}"/>
              </a:ext>
            </a:extLst>
          </p:cNvPr>
          <p:cNvSpPr>
            <a:spLocks noGrp="1"/>
          </p:cNvSpPr>
          <p:nvPr>
            <p:ph type="title"/>
          </p:nvPr>
        </p:nvSpPr>
        <p:spPr/>
        <p:txBody>
          <a:bodyPr/>
          <a:lstStyle/>
          <a:p>
            <a:r>
              <a:rPr lang="ru-RU" dirty="0">
                <a:solidFill>
                  <a:srgbClr val="C00000"/>
                </a:solidFill>
              </a:rPr>
              <a:t>Персептрон</a:t>
            </a:r>
            <a:endParaRPr lang="ru-RU" dirty="0"/>
          </a:p>
        </p:txBody>
      </p:sp>
      <p:sp>
        <p:nvSpPr>
          <p:cNvPr id="3" name="Объект 2">
            <a:extLst>
              <a:ext uri="{FF2B5EF4-FFF2-40B4-BE49-F238E27FC236}">
                <a16:creationId xmlns:a16="http://schemas.microsoft.com/office/drawing/2014/main" id="{26259E9A-582C-1F45-B9BF-C2D381847174}"/>
              </a:ext>
            </a:extLst>
          </p:cNvPr>
          <p:cNvSpPr>
            <a:spLocks noGrp="1"/>
          </p:cNvSpPr>
          <p:nvPr>
            <p:ph idx="1"/>
          </p:nvPr>
        </p:nvSpPr>
        <p:spPr>
          <a:xfrm>
            <a:off x="1454649" y="1690688"/>
            <a:ext cx="10515600" cy="4351338"/>
          </a:xfrm>
        </p:spPr>
        <p:txBody>
          <a:bodyPr/>
          <a:lstStyle/>
          <a:p>
            <a:r>
              <a:rPr lang="ru-RU" dirty="0">
                <a:solidFill>
                  <a:schemeClr val="accent1"/>
                </a:solidFill>
              </a:rPr>
              <a:t>Рассмотрим нормировку</a:t>
            </a:r>
          </a:p>
          <a:p>
            <a:pPr marL="0" indent="0">
              <a:buNone/>
            </a:pPr>
            <a:endParaRPr lang="ru-RU" dirty="0"/>
          </a:p>
          <a:p>
            <a:endParaRPr lang="ru-RU" dirty="0"/>
          </a:p>
          <a:p>
            <a:pPr marL="0" indent="0">
              <a:buNone/>
            </a:pPr>
            <a:endParaRPr lang="ru-RU" dirty="0"/>
          </a:p>
          <a:p>
            <a:r>
              <a:rPr lang="ru-RU" dirty="0">
                <a:solidFill>
                  <a:schemeClr val="accent1"/>
                </a:solidFill>
              </a:rPr>
              <a:t>Обучение персептрона</a:t>
            </a:r>
          </a:p>
        </p:txBody>
      </p:sp>
      <p:pic>
        <p:nvPicPr>
          <p:cNvPr id="4" name="Рисунок 3">
            <a:extLst>
              <a:ext uri="{FF2B5EF4-FFF2-40B4-BE49-F238E27FC236}">
                <a16:creationId xmlns:a16="http://schemas.microsoft.com/office/drawing/2014/main" id="{33B77B86-A6F1-2246-9830-DB1AA2A75C69}"/>
              </a:ext>
            </a:extLst>
          </p:cNvPr>
          <p:cNvPicPr>
            <a:picLocks noChangeAspect="1"/>
          </p:cNvPicPr>
          <p:nvPr/>
        </p:nvPicPr>
        <p:blipFill>
          <a:blip r:embed="rId2"/>
          <a:stretch>
            <a:fillRect/>
          </a:stretch>
        </p:blipFill>
        <p:spPr>
          <a:xfrm>
            <a:off x="4456273" y="2674349"/>
            <a:ext cx="2108200" cy="317500"/>
          </a:xfrm>
          <a:prstGeom prst="rect">
            <a:avLst/>
          </a:prstGeom>
        </p:spPr>
      </p:pic>
      <p:pic>
        <p:nvPicPr>
          <p:cNvPr id="6" name="Рисунок 5">
            <a:extLst>
              <a:ext uri="{FF2B5EF4-FFF2-40B4-BE49-F238E27FC236}">
                <a16:creationId xmlns:a16="http://schemas.microsoft.com/office/drawing/2014/main" id="{207F8A21-A2FC-ED4F-A8D1-85C0723B8E1E}"/>
              </a:ext>
            </a:extLst>
          </p:cNvPr>
          <p:cNvPicPr>
            <a:picLocks noChangeAspect="1"/>
          </p:cNvPicPr>
          <p:nvPr/>
        </p:nvPicPr>
        <p:blipFill>
          <a:blip r:embed="rId3"/>
          <a:stretch>
            <a:fillRect/>
          </a:stretch>
        </p:blipFill>
        <p:spPr>
          <a:xfrm>
            <a:off x="2756113" y="4476535"/>
            <a:ext cx="6953243" cy="1759878"/>
          </a:xfrm>
          <a:prstGeom prst="rect">
            <a:avLst/>
          </a:prstGeom>
        </p:spPr>
      </p:pic>
    </p:spTree>
    <p:extLst>
      <p:ext uri="{BB962C8B-B14F-4D97-AF65-F5344CB8AC3E}">
        <p14:creationId xmlns:p14="http://schemas.microsoft.com/office/powerpoint/2010/main" val="209687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0AF5B-AD9C-D44C-8A83-9A7C14724226}"/>
              </a:ext>
            </a:extLst>
          </p:cNvPr>
          <p:cNvSpPr>
            <a:spLocks noGrp="1"/>
          </p:cNvSpPr>
          <p:nvPr>
            <p:ph type="title"/>
          </p:nvPr>
        </p:nvSpPr>
        <p:spPr/>
        <p:txBody>
          <a:bodyPr/>
          <a:lstStyle/>
          <a:p>
            <a:pPr algn="ctr"/>
            <a:r>
              <a:rPr lang="en-US" dirty="0">
                <a:solidFill>
                  <a:srgbClr val="C00000"/>
                </a:solidFill>
              </a:rPr>
              <a:t>Interdisciplinary connections of DL</a:t>
            </a:r>
            <a:endParaRPr lang="ru-RU" dirty="0">
              <a:solidFill>
                <a:srgbClr val="C00000"/>
              </a:solidFill>
            </a:endParaRPr>
          </a:p>
        </p:txBody>
      </p:sp>
      <p:sp>
        <p:nvSpPr>
          <p:cNvPr id="3" name="Объект 2">
            <a:extLst>
              <a:ext uri="{FF2B5EF4-FFF2-40B4-BE49-F238E27FC236}">
                <a16:creationId xmlns:a16="http://schemas.microsoft.com/office/drawing/2014/main" id="{3096644A-F8FF-0D4B-A899-62CB2D87E157}"/>
              </a:ext>
            </a:extLst>
          </p:cNvPr>
          <p:cNvSpPr>
            <a:spLocks noGrp="1"/>
          </p:cNvSpPr>
          <p:nvPr>
            <p:ph idx="1"/>
          </p:nvPr>
        </p:nvSpPr>
        <p:spPr/>
        <p:txBody>
          <a:bodyPr>
            <a:normAutofit fontScale="92500"/>
          </a:bodyPr>
          <a:lstStyle/>
          <a:p>
            <a:r>
              <a:rPr lang="en-US" dirty="0">
                <a:solidFill>
                  <a:schemeClr val="accent1"/>
                </a:solidFill>
              </a:rPr>
              <a:t>The recent striking success of deep neural networks in machine learning raises profound questions about the theoretical principles underlying their success. For example, what can such deep networks compute? How can we train them? How does information propagate through them? Why can they generalize? And how can we teach them to imagine? </a:t>
            </a:r>
          </a:p>
          <a:p>
            <a:r>
              <a:rPr lang="en-US" dirty="0">
                <a:solidFill>
                  <a:schemeClr val="accent1"/>
                </a:solidFill>
              </a:rPr>
              <a:t>Methods of physical analysis rooted in statistical mechanics have begun to shed conceptual insights into these questions. These insights yield connections between deep learning and diverse physical and mathematical topics, including random landscapes, spin glasses, jamming, dynamical phase transitions, chaos, Riemannian geometry, random matrix theory, free probability, and nonequilibrium statistical mechanics.. </a:t>
            </a:r>
          </a:p>
          <a:p>
            <a:endParaRPr lang="ru-RU" dirty="0"/>
          </a:p>
        </p:txBody>
      </p:sp>
      <p:sp>
        <p:nvSpPr>
          <p:cNvPr id="4" name="TextBox 3">
            <a:extLst>
              <a:ext uri="{FF2B5EF4-FFF2-40B4-BE49-F238E27FC236}">
                <a16:creationId xmlns:a16="http://schemas.microsoft.com/office/drawing/2014/main" id="{C5172768-0E58-4D4A-B9C7-9DDAC8DFBD64}"/>
              </a:ext>
            </a:extLst>
          </p:cNvPr>
          <p:cNvSpPr txBox="1"/>
          <p:nvPr/>
        </p:nvSpPr>
        <p:spPr>
          <a:xfrm>
            <a:off x="1353434" y="6176963"/>
            <a:ext cx="10000366" cy="646331"/>
          </a:xfrm>
          <a:prstGeom prst="rect">
            <a:avLst/>
          </a:prstGeom>
          <a:noFill/>
        </p:spPr>
        <p:txBody>
          <a:bodyPr wrap="none" rtlCol="0">
            <a:spAutoFit/>
          </a:bodyPr>
          <a:lstStyle/>
          <a:p>
            <a:r>
              <a:rPr lang="en-US" dirty="0"/>
              <a:t>Y. </a:t>
            </a:r>
            <a:r>
              <a:rPr lang="en-US" dirty="0" err="1"/>
              <a:t>Barhi</a:t>
            </a:r>
            <a:r>
              <a:rPr lang="en-US" dirty="0"/>
              <a:t> et al, Statistical Mechanics of Deep Learning, </a:t>
            </a:r>
            <a:r>
              <a:rPr lang="en-US" dirty="0" err="1"/>
              <a:t>Annu</a:t>
            </a:r>
            <a:r>
              <a:rPr lang="en-US" dirty="0"/>
              <a:t>. Rev. </a:t>
            </a:r>
            <a:r>
              <a:rPr lang="en-US" dirty="0" err="1"/>
              <a:t>Condens</a:t>
            </a:r>
            <a:r>
              <a:rPr lang="en-US" dirty="0"/>
              <a:t>. Matter Phys. 2020. 11:501–28 </a:t>
            </a:r>
          </a:p>
          <a:p>
            <a:endParaRPr lang="ru-RU" dirty="0"/>
          </a:p>
        </p:txBody>
      </p:sp>
    </p:spTree>
    <p:extLst>
      <p:ext uri="{BB962C8B-B14F-4D97-AF65-F5344CB8AC3E}">
        <p14:creationId xmlns:p14="http://schemas.microsoft.com/office/powerpoint/2010/main" val="3159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CB7D2A-A01E-1C46-AAD5-86A84E6191D8}"/>
              </a:ext>
            </a:extLst>
          </p:cNvPr>
          <p:cNvSpPr>
            <a:spLocks noGrp="1"/>
          </p:cNvSpPr>
          <p:nvPr>
            <p:ph type="title"/>
          </p:nvPr>
        </p:nvSpPr>
        <p:spPr/>
        <p:txBody>
          <a:bodyPr/>
          <a:lstStyle/>
          <a:p>
            <a:pPr algn="ctr"/>
            <a:r>
              <a:rPr lang="en-US" dirty="0">
                <a:solidFill>
                  <a:srgbClr val="C00000"/>
                </a:solidFill>
              </a:rPr>
              <a:t>Machine learning and statistical physics</a:t>
            </a:r>
            <a:endParaRPr lang="ru-RU" dirty="0">
              <a:solidFill>
                <a:srgbClr val="C00000"/>
              </a:solidFill>
            </a:endParaRPr>
          </a:p>
        </p:txBody>
      </p:sp>
      <p:sp>
        <p:nvSpPr>
          <p:cNvPr id="3" name="Объект 2">
            <a:extLst>
              <a:ext uri="{FF2B5EF4-FFF2-40B4-BE49-F238E27FC236}">
                <a16:creationId xmlns:a16="http://schemas.microsoft.com/office/drawing/2014/main" id="{7A5836E3-751B-7047-9501-750AF9E219BE}"/>
              </a:ext>
            </a:extLst>
          </p:cNvPr>
          <p:cNvSpPr>
            <a:spLocks noGrp="1"/>
          </p:cNvSpPr>
          <p:nvPr>
            <p:ph idx="1"/>
          </p:nvPr>
        </p:nvSpPr>
        <p:spPr/>
        <p:txBody>
          <a:bodyPr/>
          <a:lstStyle/>
          <a:p>
            <a:r>
              <a:rPr lang="en-US" dirty="0">
                <a:solidFill>
                  <a:schemeClr val="accent1"/>
                </a:solidFill>
              </a:rPr>
              <a:t>Treat a loss function              as an energy landscape in the weight’s space</a:t>
            </a:r>
          </a:p>
          <a:p>
            <a:r>
              <a:rPr lang="en-US" dirty="0">
                <a:solidFill>
                  <a:schemeClr val="accent1"/>
                </a:solidFill>
              </a:rPr>
              <a:t>Optimal weights correspond to the minima of</a:t>
            </a:r>
          </a:p>
          <a:p>
            <a:r>
              <a:rPr lang="en-US" dirty="0">
                <a:solidFill>
                  <a:schemeClr val="accent1"/>
                </a:solidFill>
              </a:rPr>
              <a:t> Learning is a process of finding a way to the true minimum from some starting configuration</a:t>
            </a:r>
          </a:p>
          <a:p>
            <a:r>
              <a:rPr lang="en-US" dirty="0">
                <a:solidFill>
                  <a:schemeClr val="accent1"/>
                </a:solidFill>
              </a:rPr>
              <a:t>In typical complex energy landscapes in physics this process often terminates in a false minimum</a:t>
            </a:r>
          </a:p>
          <a:p>
            <a:r>
              <a:rPr lang="en-US" dirty="0">
                <a:solidFill>
                  <a:schemeClr val="accent1"/>
                </a:solidFill>
              </a:rPr>
              <a:t>Apparently this does not happen for deep networks. Why?</a:t>
            </a:r>
          </a:p>
          <a:p>
            <a:pPr marL="0" indent="0">
              <a:buNone/>
            </a:pPr>
            <a:r>
              <a:rPr lang="en-US" dirty="0"/>
              <a:t> </a:t>
            </a:r>
            <a:endParaRPr lang="ru-RU" dirty="0"/>
          </a:p>
        </p:txBody>
      </p:sp>
      <p:pic>
        <p:nvPicPr>
          <p:cNvPr id="4" name="Рисунок 3">
            <a:extLst>
              <a:ext uri="{FF2B5EF4-FFF2-40B4-BE49-F238E27FC236}">
                <a16:creationId xmlns:a16="http://schemas.microsoft.com/office/drawing/2014/main" id="{58082998-43E8-2642-B0AD-B3BDBF2ACA1F}"/>
              </a:ext>
            </a:extLst>
          </p:cNvPr>
          <p:cNvPicPr>
            <a:picLocks noChangeAspect="1"/>
          </p:cNvPicPr>
          <p:nvPr/>
        </p:nvPicPr>
        <p:blipFill>
          <a:blip r:embed="rId2"/>
          <a:stretch>
            <a:fillRect/>
          </a:stretch>
        </p:blipFill>
        <p:spPr>
          <a:xfrm>
            <a:off x="4273478" y="1939892"/>
            <a:ext cx="699214" cy="293988"/>
          </a:xfrm>
          <a:prstGeom prst="rect">
            <a:avLst/>
          </a:prstGeom>
        </p:spPr>
      </p:pic>
      <p:pic>
        <p:nvPicPr>
          <p:cNvPr id="5" name="Рисунок 4">
            <a:extLst>
              <a:ext uri="{FF2B5EF4-FFF2-40B4-BE49-F238E27FC236}">
                <a16:creationId xmlns:a16="http://schemas.microsoft.com/office/drawing/2014/main" id="{CCBEA943-589E-E042-B223-7FA5B911B78C}"/>
              </a:ext>
            </a:extLst>
          </p:cNvPr>
          <p:cNvPicPr>
            <a:picLocks noChangeAspect="1"/>
          </p:cNvPicPr>
          <p:nvPr/>
        </p:nvPicPr>
        <p:blipFill>
          <a:blip r:embed="rId2"/>
          <a:stretch>
            <a:fillRect/>
          </a:stretch>
        </p:blipFill>
        <p:spPr>
          <a:xfrm>
            <a:off x="7908817" y="2811483"/>
            <a:ext cx="699214" cy="293988"/>
          </a:xfrm>
          <a:prstGeom prst="rect">
            <a:avLst/>
          </a:prstGeom>
        </p:spPr>
      </p:pic>
    </p:spTree>
    <p:extLst>
      <p:ext uri="{BB962C8B-B14F-4D97-AF65-F5344CB8AC3E}">
        <p14:creationId xmlns:p14="http://schemas.microsoft.com/office/powerpoint/2010/main" val="182933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2BD733-7BF8-1F4B-98AB-0E559A1FA520}"/>
              </a:ext>
            </a:extLst>
          </p:cNvPr>
          <p:cNvSpPr>
            <a:spLocks noGrp="1"/>
          </p:cNvSpPr>
          <p:nvPr>
            <p:ph type="title"/>
          </p:nvPr>
        </p:nvSpPr>
        <p:spPr>
          <a:xfrm>
            <a:off x="359596" y="365125"/>
            <a:ext cx="11640620" cy="1325563"/>
          </a:xfrm>
        </p:spPr>
        <p:txBody>
          <a:bodyPr/>
          <a:lstStyle/>
          <a:p>
            <a:pPr algn="ctr"/>
            <a:r>
              <a:rPr lang="en-US" dirty="0">
                <a:solidFill>
                  <a:srgbClr val="C00000"/>
                </a:solidFill>
              </a:rPr>
              <a:t>Phase transitions in inference problems</a:t>
            </a:r>
            <a:endParaRPr lang="ru-RU" dirty="0">
              <a:solidFill>
                <a:srgbClr val="C00000"/>
              </a:solidFill>
            </a:endParaRPr>
          </a:p>
        </p:txBody>
      </p:sp>
      <p:pic>
        <p:nvPicPr>
          <p:cNvPr id="5" name="Объект 4">
            <a:extLst>
              <a:ext uri="{FF2B5EF4-FFF2-40B4-BE49-F238E27FC236}">
                <a16:creationId xmlns:a16="http://schemas.microsoft.com/office/drawing/2014/main" id="{0FFD415E-C542-4547-8806-078B1FDA64E9}"/>
              </a:ext>
            </a:extLst>
          </p:cNvPr>
          <p:cNvPicPr>
            <a:picLocks noGrp="1" noChangeAspect="1"/>
          </p:cNvPicPr>
          <p:nvPr>
            <p:ph idx="1"/>
          </p:nvPr>
        </p:nvPicPr>
        <p:blipFill>
          <a:blip r:embed="rId2"/>
          <a:stretch>
            <a:fillRect/>
          </a:stretch>
        </p:blipFill>
        <p:spPr>
          <a:xfrm>
            <a:off x="1640975" y="2252403"/>
            <a:ext cx="8516956" cy="2627821"/>
          </a:xfrm>
        </p:spPr>
      </p:pic>
      <p:sp>
        <p:nvSpPr>
          <p:cNvPr id="6" name="TextBox 5">
            <a:extLst>
              <a:ext uri="{FF2B5EF4-FFF2-40B4-BE49-F238E27FC236}">
                <a16:creationId xmlns:a16="http://schemas.microsoft.com/office/drawing/2014/main" id="{8B746136-1F28-D44B-B4A4-F6F269CDEB4B}"/>
              </a:ext>
            </a:extLst>
          </p:cNvPr>
          <p:cNvSpPr txBox="1"/>
          <p:nvPr/>
        </p:nvSpPr>
        <p:spPr>
          <a:xfrm>
            <a:off x="5342562" y="5825996"/>
            <a:ext cx="5876673" cy="369332"/>
          </a:xfrm>
          <a:prstGeom prst="rect">
            <a:avLst/>
          </a:prstGeom>
          <a:noFill/>
        </p:spPr>
        <p:txBody>
          <a:bodyPr wrap="none" rtlCol="0">
            <a:spAutoFit/>
          </a:bodyPr>
          <a:lstStyle/>
          <a:p>
            <a:r>
              <a:rPr lang="en-US" dirty="0"/>
              <a:t>L. </a:t>
            </a:r>
            <a:r>
              <a:rPr lang="en-US" dirty="0" err="1"/>
              <a:t>Zdeborova</a:t>
            </a:r>
            <a:r>
              <a:rPr lang="en-US" dirty="0"/>
              <a:t>, F. </a:t>
            </a:r>
            <a:r>
              <a:rPr lang="en-US" dirty="0" err="1"/>
              <a:t>Krzakala</a:t>
            </a:r>
            <a:r>
              <a:rPr lang="en-US" dirty="0"/>
              <a:t>, Advances in Physics 65 (2016) , 453</a:t>
            </a:r>
          </a:p>
        </p:txBody>
      </p:sp>
    </p:spTree>
    <p:extLst>
      <p:ext uri="{BB962C8B-B14F-4D97-AF65-F5344CB8AC3E}">
        <p14:creationId xmlns:p14="http://schemas.microsoft.com/office/powerpoint/2010/main" val="340583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B74EC0-4A84-D44D-AD39-ADCEAE86B12C}"/>
              </a:ext>
            </a:extLst>
          </p:cNvPr>
          <p:cNvSpPr>
            <a:spLocks noGrp="1"/>
          </p:cNvSpPr>
          <p:nvPr>
            <p:ph type="title"/>
          </p:nvPr>
        </p:nvSpPr>
        <p:spPr/>
        <p:txBody>
          <a:bodyPr/>
          <a:lstStyle/>
          <a:p>
            <a:pPr algn="ctr"/>
            <a:r>
              <a:rPr lang="en-US" dirty="0">
                <a:solidFill>
                  <a:srgbClr val="C00000"/>
                </a:solidFill>
              </a:rPr>
              <a:t>Inference and statistical physics</a:t>
            </a:r>
            <a:endParaRPr lang="ru-RU" dirty="0">
              <a:solidFill>
                <a:srgbClr val="C00000"/>
              </a:solidFill>
            </a:endParaRPr>
          </a:p>
        </p:txBody>
      </p:sp>
      <p:sp>
        <p:nvSpPr>
          <p:cNvPr id="6" name="Объект 5">
            <a:extLst>
              <a:ext uri="{FF2B5EF4-FFF2-40B4-BE49-F238E27FC236}">
                <a16:creationId xmlns:a16="http://schemas.microsoft.com/office/drawing/2014/main" id="{7916B770-F137-8F43-B426-00A45CE6F1A7}"/>
              </a:ext>
            </a:extLst>
          </p:cNvPr>
          <p:cNvSpPr>
            <a:spLocks noGrp="1"/>
          </p:cNvSpPr>
          <p:nvPr>
            <p:ph idx="1"/>
          </p:nvPr>
        </p:nvSpPr>
        <p:spPr>
          <a:xfrm>
            <a:off x="838200" y="1856448"/>
            <a:ext cx="10515600" cy="4351338"/>
          </a:xfrm>
        </p:spPr>
        <p:txBody>
          <a:bodyPr/>
          <a:lstStyle/>
          <a:p>
            <a:r>
              <a:rPr lang="en-US" dirty="0">
                <a:solidFill>
                  <a:schemeClr val="accent1"/>
                </a:solidFill>
              </a:rPr>
              <a:t>Basic connection of inference to statistical physics is through Bayesian approach</a:t>
            </a:r>
          </a:p>
          <a:p>
            <a:pPr marL="0" indent="0">
              <a:buNone/>
            </a:pPr>
            <a:endParaRPr lang="en-US" dirty="0"/>
          </a:p>
          <a:p>
            <a:pPr marL="0" indent="0">
              <a:buNone/>
            </a:pPr>
            <a:endParaRPr lang="en-US" dirty="0"/>
          </a:p>
          <a:p>
            <a:r>
              <a:rPr lang="en-US" dirty="0"/>
              <a:t>Z(y) </a:t>
            </a:r>
            <a:r>
              <a:rPr lang="en-US" dirty="0">
                <a:solidFill>
                  <a:schemeClr val="accent1"/>
                </a:solidFill>
              </a:rPr>
              <a:t>is not just normalization – as a partition function it carries information on the phases of inference process</a:t>
            </a:r>
          </a:p>
          <a:p>
            <a:r>
              <a:rPr lang="en-US" dirty="0">
                <a:solidFill>
                  <a:schemeClr val="accent1"/>
                </a:solidFill>
              </a:rPr>
              <a:t>Computation of </a:t>
            </a:r>
            <a:r>
              <a:rPr lang="en-US" dirty="0"/>
              <a:t>Z(y) </a:t>
            </a:r>
            <a:r>
              <a:rPr lang="en-US" dirty="0">
                <a:solidFill>
                  <a:schemeClr val="accent1"/>
                </a:solidFill>
              </a:rPr>
              <a:t>can be done using methods like MP, variational MP, etc.</a:t>
            </a:r>
          </a:p>
          <a:p>
            <a:r>
              <a:rPr lang="en-US" dirty="0">
                <a:solidFill>
                  <a:schemeClr val="accent1"/>
                </a:solidFill>
              </a:rPr>
              <a:t>MMSE (MMO):              , MAP: </a:t>
            </a:r>
          </a:p>
          <a:p>
            <a:endParaRPr lang="en-US" dirty="0">
              <a:solidFill>
                <a:schemeClr val="accent1"/>
              </a:solidFill>
            </a:endParaRPr>
          </a:p>
          <a:p>
            <a:endParaRPr lang="en-US" dirty="0">
              <a:solidFill>
                <a:schemeClr val="accent1"/>
              </a:solidFill>
            </a:endParaRPr>
          </a:p>
          <a:p>
            <a:endParaRPr lang="en-US" dirty="0">
              <a:solidFill>
                <a:schemeClr val="accent1"/>
              </a:solidFill>
            </a:endParaRPr>
          </a:p>
          <a:p>
            <a:pPr marL="0" indent="0">
              <a:buNone/>
            </a:pPr>
            <a:endParaRPr lang="en-US" dirty="0"/>
          </a:p>
          <a:p>
            <a:endParaRPr lang="ru-RU" dirty="0"/>
          </a:p>
        </p:txBody>
      </p:sp>
      <p:pic>
        <p:nvPicPr>
          <p:cNvPr id="8" name="Рисунок 7">
            <a:extLst>
              <a:ext uri="{FF2B5EF4-FFF2-40B4-BE49-F238E27FC236}">
                <a16:creationId xmlns:a16="http://schemas.microsoft.com/office/drawing/2014/main" id="{EA8E00BB-B971-E949-AE78-946E212CB9E8}"/>
              </a:ext>
            </a:extLst>
          </p:cNvPr>
          <p:cNvPicPr>
            <a:picLocks noChangeAspect="1"/>
          </p:cNvPicPr>
          <p:nvPr/>
        </p:nvPicPr>
        <p:blipFill>
          <a:blip r:embed="rId2"/>
          <a:stretch>
            <a:fillRect/>
          </a:stretch>
        </p:blipFill>
        <p:spPr>
          <a:xfrm>
            <a:off x="2325814" y="2789434"/>
            <a:ext cx="6334303" cy="693506"/>
          </a:xfrm>
          <a:prstGeom prst="rect">
            <a:avLst/>
          </a:prstGeom>
        </p:spPr>
      </p:pic>
      <p:pic>
        <p:nvPicPr>
          <p:cNvPr id="3" name="Рисунок 2">
            <a:extLst>
              <a:ext uri="{FF2B5EF4-FFF2-40B4-BE49-F238E27FC236}">
                <a16:creationId xmlns:a16="http://schemas.microsoft.com/office/drawing/2014/main" id="{D8F10D73-D6CA-9640-8581-7B30CD085D51}"/>
              </a:ext>
            </a:extLst>
          </p:cNvPr>
          <p:cNvPicPr>
            <a:picLocks noChangeAspect="1"/>
          </p:cNvPicPr>
          <p:nvPr/>
        </p:nvPicPr>
        <p:blipFill>
          <a:blip r:embed="rId3"/>
          <a:stretch>
            <a:fillRect/>
          </a:stretch>
        </p:blipFill>
        <p:spPr>
          <a:xfrm>
            <a:off x="3521966" y="5650785"/>
            <a:ext cx="877161" cy="340545"/>
          </a:xfrm>
          <a:prstGeom prst="rect">
            <a:avLst/>
          </a:prstGeom>
        </p:spPr>
      </p:pic>
      <p:pic>
        <p:nvPicPr>
          <p:cNvPr id="4" name="Рисунок 3">
            <a:extLst>
              <a:ext uri="{FF2B5EF4-FFF2-40B4-BE49-F238E27FC236}">
                <a16:creationId xmlns:a16="http://schemas.microsoft.com/office/drawing/2014/main" id="{8F05BF02-85C2-6646-B618-4CA8FFC0B6D8}"/>
              </a:ext>
            </a:extLst>
          </p:cNvPr>
          <p:cNvPicPr>
            <a:picLocks noChangeAspect="1"/>
          </p:cNvPicPr>
          <p:nvPr/>
        </p:nvPicPr>
        <p:blipFill>
          <a:blip r:embed="rId4"/>
          <a:stretch>
            <a:fillRect/>
          </a:stretch>
        </p:blipFill>
        <p:spPr>
          <a:xfrm>
            <a:off x="5656926" y="5650785"/>
            <a:ext cx="1046823" cy="308439"/>
          </a:xfrm>
          <a:prstGeom prst="rect">
            <a:avLst/>
          </a:prstGeom>
        </p:spPr>
      </p:pic>
    </p:spTree>
    <p:extLst>
      <p:ext uri="{BB962C8B-B14F-4D97-AF65-F5344CB8AC3E}">
        <p14:creationId xmlns:p14="http://schemas.microsoft.com/office/powerpoint/2010/main" val="199872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46AF83-9EAE-7743-8329-2B9F3E496EE8}"/>
              </a:ext>
            </a:extLst>
          </p:cNvPr>
          <p:cNvSpPr>
            <a:spLocks noGrp="1"/>
          </p:cNvSpPr>
          <p:nvPr>
            <p:ph type="title"/>
          </p:nvPr>
        </p:nvSpPr>
        <p:spPr/>
        <p:txBody>
          <a:bodyPr/>
          <a:lstStyle/>
          <a:p>
            <a:pPr algn="ctr"/>
            <a:r>
              <a:rPr lang="en-US" dirty="0">
                <a:solidFill>
                  <a:srgbClr val="C00000"/>
                </a:solidFill>
              </a:rPr>
              <a:t>Hierarchical structure of SG energy landscape</a:t>
            </a:r>
            <a:endParaRPr lang="ru-RU" dirty="0">
              <a:solidFill>
                <a:srgbClr val="C00000"/>
              </a:solidFill>
            </a:endParaRPr>
          </a:p>
        </p:txBody>
      </p:sp>
      <p:pic>
        <p:nvPicPr>
          <p:cNvPr id="5" name="Объект 4">
            <a:extLst>
              <a:ext uri="{FF2B5EF4-FFF2-40B4-BE49-F238E27FC236}">
                <a16:creationId xmlns:a16="http://schemas.microsoft.com/office/drawing/2014/main" id="{BB845BF2-A86C-C549-BCB8-20F74242042B}"/>
              </a:ext>
            </a:extLst>
          </p:cNvPr>
          <p:cNvPicPr>
            <a:picLocks noGrp="1" noChangeAspect="1"/>
          </p:cNvPicPr>
          <p:nvPr>
            <p:ph idx="1"/>
          </p:nvPr>
        </p:nvPicPr>
        <p:blipFill>
          <a:blip r:embed="rId2"/>
          <a:stretch>
            <a:fillRect/>
          </a:stretch>
        </p:blipFill>
        <p:spPr>
          <a:xfrm>
            <a:off x="462337" y="2219218"/>
            <a:ext cx="6257081" cy="4171387"/>
          </a:xfrm>
        </p:spPr>
      </p:pic>
      <p:pic>
        <p:nvPicPr>
          <p:cNvPr id="7" name="Рисунок 6">
            <a:extLst>
              <a:ext uri="{FF2B5EF4-FFF2-40B4-BE49-F238E27FC236}">
                <a16:creationId xmlns:a16="http://schemas.microsoft.com/office/drawing/2014/main" id="{EB2183EE-E943-3D4F-BAEC-CDACB4CFB189}"/>
              </a:ext>
            </a:extLst>
          </p:cNvPr>
          <p:cNvPicPr>
            <a:picLocks noChangeAspect="1"/>
          </p:cNvPicPr>
          <p:nvPr/>
        </p:nvPicPr>
        <p:blipFill>
          <a:blip r:embed="rId3"/>
          <a:stretch>
            <a:fillRect/>
          </a:stretch>
        </p:blipFill>
        <p:spPr>
          <a:xfrm>
            <a:off x="6260030" y="2219219"/>
            <a:ext cx="5093770" cy="3943018"/>
          </a:xfrm>
          <a:prstGeom prst="rect">
            <a:avLst/>
          </a:prstGeom>
        </p:spPr>
      </p:pic>
    </p:spTree>
    <p:extLst>
      <p:ext uri="{BB962C8B-B14F-4D97-AF65-F5344CB8AC3E}">
        <p14:creationId xmlns:p14="http://schemas.microsoft.com/office/powerpoint/2010/main" val="229657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4EEF77-757A-0740-9776-7951D0C55FD4}"/>
              </a:ext>
            </a:extLst>
          </p:cNvPr>
          <p:cNvSpPr>
            <a:spLocks noGrp="1"/>
          </p:cNvSpPr>
          <p:nvPr>
            <p:ph type="title"/>
          </p:nvPr>
        </p:nvSpPr>
        <p:spPr/>
        <p:txBody>
          <a:bodyPr/>
          <a:lstStyle/>
          <a:p>
            <a:pPr algn="ctr"/>
            <a:r>
              <a:rPr lang="en-US" dirty="0">
                <a:solidFill>
                  <a:srgbClr val="C00000"/>
                </a:solidFill>
              </a:rPr>
              <a:t>Phase diagram of SG</a:t>
            </a:r>
            <a:endParaRPr lang="ru-RU" dirty="0">
              <a:solidFill>
                <a:srgbClr val="C00000"/>
              </a:solidFill>
            </a:endParaRPr>
          </a:p>
        </p:txBody>
      </p:sp>
      <p:pic>
        <p:nvPicPr>
          <p:cNvPr id="5" name="Объект 4">
            <a:extLst>
              <a:ext uri="{FF2B5EF4-FFF2-40B4-BE49-F238E27FC236}">
                <a16:creationId xmlns:a16="http://schemas.microsoft.com/office/drawing/2014/main" id="{DE80A3FA-3998-4442-B8D6-6F926AA2A99F}"/>
              </a:ext>
            </a:extLst>
          </p:cNvPr>
          <p:cNvPicPr>
            <a:picLocks noGrp="1" noChangeAspect="1"/>
          </p:cNvPicPr>
          <p:nvPr>
            <p:ph idx="1"/>
          </p:nvPr>
        </p:nvPicPr>
        <p:blipFill>
          <a:blip r:embed="rId2"/>
          <a:stretch>
            <a:fillRect/>
          </a:stretch>
        </p:blipFill>
        <p:spPr>
          <a:xfrm>
            <a:off x="2147300" y="2133318"/>
            <a:ext cx="7168400" cy="4359557"/>
          </a:xfrm>
        </p:spPr>
      </p:pic>
    </p:spTree>
    <p:extLst>
      <p:ext uri="{BB962C8B-B14F-4D97-AF65-F5344CB8AC3E}">
        <p14:creationId xmlns:p14="http://schemas.microsoft.com/office/powerpoint/2010/main" val="185947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F33148-8265-5D45-B3A2-8329E3B0E100}"/>
              </a:ext>
            </a:extLst>
          </p:cNvPr>
          <p:cNvSpPr>
            <a:spLocks noGrp="1"/>
          </p:cNvSpPr>
          <p:nvPr>
            <p:ph type="title"/>
          </p:nvPr>
        </p:nvSpPr>
        <p:spPr>
          <a:xfrm>
            <a:off x="875016" y="522508"/>
            <a:ext cx="10515600" cy="1325563"/>
          </a:xfrm>
        </p:spPr>
        <p:txBody>
          <a:bodyPr/>
          <a:lstStyle/>
          <a:p>
            <a:pPr algn="ctr"/>
            <a:r>
              <a:rPr lang="en-US" dirty="0">
                <a:solidFill>
                  <a:srgbClr val="C00000"/>
                </a:solidFill>
              </a:rPr>
              <a:t>Phase transition in signal denoising</a:t>
            </a:r>
            <a:endParaRPr lang="ru-RU" dirty="0">
              <a:solidFill>
                <a:srgbClr val="C00000"/>
              </a:solidFill>
            </a:endParaRPr>
          </a:p>
        </p:txBody>
      </p:sp>
      <p:pic>
        <p:nvPicPr>
          <p:cNvPr id="4" name="Рисунок 3">
            <a:extLst>
              <a:ext uri="{FF2B5EF4-FFF2-40B4-BE49-F238E27FC236}">
                <a16:creationId xmlns:a16="http://schemas.microsoft.com/office/drawing/2014/main" id="{E3F0C69E-D416-E343-8C58-1559F8E5AC72}"/>
              </a:ext>
            </a:extLst>
          </p:cNvPr>
          <p:cNvPicPr>
            <a:picLocks noChangeAspect="1"/>
          </p:cNvPicPr>
          <p:nvPr/>
        </p:nvPicPr>
        <p:blipFill>
          <a:blip r:embed="rId2"/>
          <a:stretch>
            <a:fillRect/>
          </a:stretch>
        </p:blipFill>
        <p:spPr>
          <a:xfrm>
            <a:off x="4317573" y="2357433"/>
            <a:ext cx="3022600" cy="1384300"/>
          </a:xfrm>
          <a:prstGeom prst="rect">
            <a:avLst/>
          </a:prstGeom>
        </p:spPr>
      </p:pic>
      <p:sp>
        <p:nvSpPr>
          <p:cNvPr id="6" name="TextBox 5">
            <a:extLst>
              <a:ext uri="{FF2B5EF4-FFF2-40B4-BE49-F238E27FC236}">
                <a16:creationId xmlns:a16="http://schemas.microsoft.com/office/drawing/2014/main" id="{44E34230-D277-6542-BE63-EDC01AE08474}"/>
              </a:ext>
            </a:extLst>
          </p:cNvPr>
          <p:cNvSpPr txBox="1"/>
          <p:nvPr/>
        </p:nvSpPr>
        <p:spPr>
          <a:xfrm>
            <a:off x="945222" y="2844225"/>
            <a:ext cx="1511952" cy="584775"/>
          </a:xfrm>
          <a:prstGeom prst="rect">
            <a:avLst/>
          </a:prstGeom>
          <a:noFill/>
        </p:spPr>
        <p:txBody>
          <a:bodyPr wrap="none" rtlCol="0">
            <a:spAutoFit/>
          </a:bodyPr>
          <a:lstStyle/>
          <a:p>
            <a:pPr marL="285750" indent="-285750">
              <a:buFont typeface="Arial" panose="020B0604020202020204" pitchFamily="34" charset="0"/>
              <a:buChar char="•"/>
            </a:pPr>
            <a:r>
              <a:rPr lang="en-US" sz="3200" dirty="0">
                <a:solidFill>
                  <a:schemeClr val="accent1"/>
                </a:solidFill>
              </a:rPr>
              <a:t>Signal</a:t>
            </a:r>
            <a:r>
              <a:rPr lang="en-US" dirty="0"/>
              <a:t> </a:t>
            </a:r>
            <a:endParaRPr lang="ru-RU" dirty="0"/>
          </a:p>
        </p:txBody>
      </p:sp>
      <p:sp>
        <p:nvSpPr>
          <p:cNvPr id="7" name="TextBox 6">
            <a:extLst>
              <a:ext uri="{FF2B5EF4-FFF2-40B4-BE49-F238E27FC236}">
                <a16:creationId xmlns:a16="http://schemas.microsoft.com/office/drawing/2014/main" id="{2011AB5F-390B-A541-8042-C2681128666E}"/>
              </a:ext>
            </a:extLst>
          </p:cNvPr>
          <p:cNvSpPr txBox="1"/>
          <p:nvPr/>
        </p:nvSpPr>
        <p:spPr>
          <a:xfrm>
            <a:off x="945222" y="4808241"/>
            <a:ext cx="1412566" cy="584775"/>
          </a:xfrm>
          <a:prstGeom prst="rect">
            <a:avLst/>
          </a:prstGeom>
          <a:noFill/>
        </p:spPr>
        <p:txBody>
          <a:bodyPr wrap="none" rtlCol="0">
            <a:spAutoFit/>
          </a:bodyPr>
          <a:lstStyle/>
          <a:p>
            <a:pPr marL="285750" indent="-285750">
              <a:buFont typeface="Arial" panose="020B0604020202020204" pitchFamily="34" charset="0"/>
              <a:buChar char="•"/>
            </a:pPr>
            <a:r>
              <a:rPr lang="en-US" sz="3200" dirty="0">
                <a:solidFill>
                  <a:schemeClr val="accent1"/>
                </a:solidFill>
              </a:rPr>
              <a:t>Noise</a:t>
            </a:r>
            <a:endParaRPr lang="ru-RU" sz="3200" dirty="0">
              <a:solidFill>
                <a:schemeClr val="accent1"/>
              </a:solidFill>
            </a:endParaRPr>
          </a:p>
        </p:txBody>
      </p:sp>
      <p:sp>
        <p:nvSpPr>
          <p:cNvPr id="8" name="Объект 7">
            <a:extLst>
              <a:ext uri="{FF2B5EF4-FFF2-40B4-BE49-F238E27FC236}">
                <a16:creationId xmlns:a16="http://schemas.microsoft.com/office/drawing/2014/main" id="{4343B441-7C91-794A-B05F-63CC9C90B8BA}"/>
              </a:ext>
            </a:extLst>
          </p:cNvPr>
          <p:cNvSpPr>
            <a:spLocks noGrp="1"/>
          </p:cNvSpPr>
          <p:nvPr>
            <p:ph idx="1"/>
          </p:nvPr>
        </p:nvSpPr>
        <p:spPr>
          <a:xfrm flipV="1">
            <a:off x="838200" y="1779906"/>
            <a:ext cx="45719" cy="45719"/>
          </a:xfrm>
        </p:spPr>
        <p:txBody>
          <a:bodyPr>
            <a:normAutofit fontScale="25000" lnSpcReduction="20000"/>
          </a:bodyPr>
          <a:lstStyle/>
          <a:p>
            <a:pPr marL="0" indent="0">
              <a:buNone/>
            </a:pPr>
            <a:endParaRPr lang="ru-RU" dirty="0"/>
          </a:p>
        </p:txBody>
      </p:sp>
      <p:pic>
        <p:nvPicPr>
          <p:cNvPr id="9" name="Рисунок 8">
            <a:extLst>
              <a:ext uri="{FF2B5EF4-FFF2-40B4-BE49-F238E27FC236}">
                <a16:creationId xmlns:a16="http://schemas.microsoft.com/office/drawing/2014/main" id="{27B5A243-B929-F64D-987E-CE6BC116D571}"/>
              </a:ext>
            </a:extLst>
          </p:cNvPr>
          <p:cNvPicPr>
            <a:picLocks noChangeAspect="1"/>
          </p:cNvPicPr>
          <p:nvPr/>
        </p:nvPicPr>
        <p:blipFill>
          <a:blip r:embed="rId3"/>
          <a:stretch>
            <a:fillRect/>
          </a:stretch>
        </p:blipFill>
        <p:spPr>
          <a:xfrm>
            <a:off x="3363294" y="4408478"/>
            <a:ext cx="6985000" cy="1384300"/>
          </a:xfrm>
          <a:prstGeom prst="rect">
            <a:avLst/>
          </a:prstGeom>
        </p:spPr>
      </p:pic>
    </p:spTree>
    <p:extLst>
      <p:ext uri="{BB962C8B-B14F-4D97-AF65-F5344CB8AC3E}">
        <p14:creationId xmlns:p14="http://schemas.microsoft.com/office/powerpoint/2010/main" val="191244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0198C6-805B-FA46-BBD5-2FDE65C03F0E}"/>
              </a:ext>
            </a:extLst>
          </p:cNvPr>
          <p:cNvSpPr>
            <a:spLocks noGrp="1"/>
          </p:cNvSpPr>
          <p:nvPr>
            <p:ph type="title"/>
          </p:nvPr>
        </p:nvSpPr>
        <p:spPr/>
        <p:txBody>
          <a:bodyPr/>
          <a:lstStyle/>
          <a:p>
            <a:pPr algn="ctr"/>
            <a:r>
              <a:rPr lang="en-US" dirty="0">
                <a:solidFill>
                  <a:srgbClr val="C00000"/>
                </a:solidFill>
              </a:rPr>
              <a:t>Phase transition in signal denoising</a:t>
            </a:r>
            <a:endParaRPr lang="ru-RU" dirty="0">
              <a:solidFill>
                <a:srgbClr val="C00000"/>
              </a:solidFill>
            </a:endParaRPr>
          </a:p>
        </p:txBody>
      </p:sp>
      <p:sp>
        <p:nvSpPr>
          <p:cNvPr id="3" name="Объект 2">
            <a:extLst>
              <a:ext uri="{FF2B5EF4-FFF2-40B4-BE49-F238E27FC236}">
                <a16:creationId xmlns:a16="http://schemas.microsoft.com/office/drawing/2014/main" id="{36ABEA82-48AD-E448-9210-218126BEEC9A}"/>
              </a:ext>
            </a:extLst>
          </p:cNvPr>
          <p:cNvSpPr>
            <a:spLocks noGrp="1"/>
          </p:cNvSpPr>
          <p:nvPr>
            <p:ph idx="1"/>
          </p:nvPr>
        </p:nvSpPr>
        <p:spPr/>
        <p:txBody>
          <a:bodyPr/>
          <a:lstStyle/>
          <a:p>
            <a:r>
              <a:rPr lang="en-US" dirty="0">
                <a:solidFill>
                  <a:schemeClr val="accent1"/>
                </a:solidFill>
              </a:rPr>
              <a:t>Average number of events within an interval</a:t>
            </a:r>
          </a:p>
          <a:p>
            <a:endParaRPr lang="en-US" dirty="0"/>
          </a:p>
          <a:p>
            <a:pPr marL="0" indent="0">
              <a:buNone/>
            </a:pPr>
            <a:endParaRPr lang="en-US" dirty="0"/>
          </a:p>
          <a:p>
            <a:pPr marL="0" indent="0">
              <a:buNone/>
            </a:pPr>
            <a:endParaRPr lang="en-US" dirty="0"/>
          </a:p>
          <a:p>
            <a:r>
              <a:rPr lang="en-US" dirty="0">
                <a:solidFill>
                  <a:schemeClr val="accent1"/>
                </a:solidFill>
              </a:rPr>
              <a:t>The corresponding entropy</a:t>
            </a:r>
            <a:endParaRPr lang="ru-RU" dirty="0">
              <a:solidFill>
                <a:schemeClr val="accent1"/>
              </a:solidFill>
            </a:endParaRPr>
          </a:p>
        </p:txBody>
      </p:sp>
      <p:pic>
        <p:nvPicPr>
          <p:cNvPr id="5" name="Рисунок 4">
            <a:extLst>
              <a:ext uri="{FF2B5EF4-FFF2-40B4-BE49-F238E27FC236}">
                <a16:creationId xmlns:a16="http://schemas.microsoft.com/office/drawing/2014/main" id="{C43DD69C-010D-504E-997C-CCDEF95B68D4}"/>
              </a:ext>
            </a:extLst>
          </p:cNvPr>
          <p:cNvPicPr>
            <a:picLocks noChangeAspect="1"/>
          </p:cNvPicPr>
          <p:nvPr/>
        </p:nvPicPr>
        <p:blipFill>
          <a:blip r:embed="rId2"/>
          <a:stretch>
            <a:fillRect/>
          </a:stretch>
        </p:blipFill>
        <p:spPr>
          <a:xfrm>
            <a:off x="1372671" y="5043525"/>
            <a:ext cx="6846656" cy="911275"/>
          </a:xfrm>
          <a:prstGeom prst="rect">
            <a:avLst/>
          </a:prstGeom>
        </p:spPr>
      </p:pic>
      <p:pic>
        <p:nvPicPr>
          <p:cNvPr id="6" name="Рисунок 5">
            <a:extLst>
              <a:ext uri="{FF2B5EF4-FFF2-40B4-BE49-F238E27FC236}">
                <a16:creationId xmlns:a16="http://schemas.microsoft.com/office/drawing/2014/main" id="{BA0C1098-3BFA-354A-BA10-C33BC8832310}"/>
              </a:ext>
            </a:extLst>
          </p:cNvPr>
          <p:cNvPicPr>
            <a:picLocks noChangeAspect="1"/>
          </p:cNvPicPr>
          <p:nvPr/>
        </p:nvPicPr>
        <p:blipFill>
          <a:blip r:embed="rId3"/>
          <a:stretch>
            <a:fillRect/>
          </a:stretch>
        </p:blipFill>
        <p:spPr>
          <a:xfrm>
            <a:off x="1526782" y="2722767"/>
            <a:ext cx="8229969" cy="706233"/>
          </a:xfrm>
          <a:prstGeom prst="rect">
            <a:avLst/>
          </a:prstGeom>
        </p:spPr>
      </p:pic>
    </p:spTree>
    <p:extLst>
      <p:ext uri="{BB962C8B-B14F-4D97-AF65-F5344CB8AC3E}">
        <p14:creationId xmlns:p14="http://schemas.microsoft.com/office/powerpoint/2010/main" val="337269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10CADF-95D3-504F-88A0-6E9F03FB9B56}"/>
              </a:ext>
            </a:extLst>
          </p:cNvPr>
          <p:cNvSpPr>
            <a:spLocks noGrp="1"/>
          </p:cNvSpPr>
          <p:nvPr>
            <p:ph type="title"/>
          </p:nvPr>
        </p:nvSpPr>
        <p:spPr/>
        <p:txBody>
          <a:bodyPr/>
          <a:lstStyle/>
          <a:p>
            <a:pPr algn="ctr"/>
            <a:r>
              <a:rPr lang="en-US" dirty="0">
                <a:solidFill>
                  <a:srgbClr val="C00000"/>
                </a:solidFill>
              </a:rPr>
              <a:t>Random energy model</a:t>
            </a:r>
            <a:endParaRPr lang="ru-RU" dirty="0">
              <a:solidFill>
                <a:srgbClr val="C00000"/>
              </a:solidFill>
            </a:endParaRPr>
          </a:p>
        </p:txBody>
      </p:sp>
      <p:sp>
        <p:nvSpPr>
          <p:cNvPr id="3" name="Объект 2">
            <a:extLst>
              <a:ext uri="{FF2B5EF4-FFF2-40B4-BE49-F238E27FC236}">
                <a16:creationId xmlns:a16="http://schemas.microsoft.com/office/drawing/2014/main" id="{76F5AB90-68CA-7A43-AFC2-8C9C47697280}"/>
              </a:ext>
            </a:extLst>
          </p:cNvPr>
          <p:cNvSpPr>
            <a:spLocks noGrp="1"/>
          </p:cNvSpPr>
          <p:nvPr>
            <p:ph idx="1"/>
          </p:nvPr>
        </p:nvSpPr>
        <p:spPr/>
        <p:txBody>
          <a:bodyPr/>
          <a:lstStyle/>
          <a:p>
            <a:r>
              <a:rPr lang="en-US" dirty="0"/>
              <a:t>Consider 2</a:t>
            </a:r>
            <a:r>
              <a:rPr lang="en-US" baseline="30000" dirty="0"/>
              <a:t>N </a:t>
            </a:r>
            <a:r>
              <a:rPr lang="en-US" dirty="0"/>
              <a:t>configurations with </a:t>
            </a:r>
            <a:r>
              <a:rPr lang="en-US" dirty="0" err="1"/>
              <a:t>iid</a:t>
            </a:r>
            <a:r>
              <a:rPr lang="en-US" dirty="0"/>
              <a:t> energies</a:t>
            </a:r>
          </a:p>
          <a:p>
            <a:endParaRPr lang="en-US" dirty="0"/>
          </a:p>
          <a:p>
            <a:r>
              <a:rPr lang="en-US" dirty="0"/>
              <a:t>Gaussian energy distribution</a:t>
            </a:r>
          </a:p>
          <a:p>
            <a:endParaRPr lang="en-US" dirty="0"/>
          </a:p>
          <a:p>
            <a:r>
              <a:rPr lang="en-US" dirty="0"/>
              <a:t>Partition function </a:t>
            </a:r>
          </a:p>
          <a:p>
            <a:endParaRPr lang="en-US" dirty="0"/>
          </a:p>
          <a:p>
            <a:r>
              <a:rPr lang="en-US" dirty="0"/>
              <a:t>Level density </a:t>
            </a:r>
          </a:p>
          <a:p>
            <a:endParaRPr lang="en-US" dirty="0"/>
          </a:p>
          <a:p>
            <a:endParaRPr lang="ru-RU" dirty="0"/>
          </a:p>
        </p:txBody>
      </p:sp>
      <p:pic>
        <p:nvPicPr>
          <p:cNvPr id="4" name="Рисунок 3">
            <a:extLst>
              <a:ext uri="{FF2B5EF4-FFF2-40B4-BE49-F238E27FC236}">
                <a16:creationId xmlns:a16="http://schemas.microsoft.com/office/drawing/2014/main" id="{169EE39B-3BF8-0D48-A0BF-AD885C9C0086}"/>
              </a:ext>
            </a:extLst>
          </p:cNvPr>
          <p:cNvPicPr>
            <a:picLocks noChangeAspect="1"/>
          </p:cNvPicPr>
          <p:nvPr/>
        </p:nvPicPr>
        <p:blipFill>
          <a:blip r:embed="rId2"/>
          <a:stretch>
            <a:fillRect/>
          </a:stretch>
        </p:blipFill>
        <p:spPr>
          <a:xfrm>
            <a:off x="6232989" y="2753473"/>
            <a:ext cx="3247413" cy="675527"/>
          </a:xfrm>
          <a:prstGeom prst="rect">
            <a:avLst/>
          </a:prstGeom>
        </p:spPr>
      </p:pic>
      <p:pic>
        <p:nvPicPr>
          <p:cNvPr id="5" name="Рисунок 4">
            <a:extLst>
              <a:ext uri="{FF2B5EF4-FFF2-40B4-BE49-F238E27FC236}">
                <a16:creationId xmlns:a16="http://schemas.microsoft.com/office/drawing/2014/main" id="{5AB97028-A37C-8B40-90E4-7425BDC2159E}"/>
              </a:ext>
            </a:extLst>
          </p:cNvPr>
          <p:cNvPicPr>
            <a:picLocks noChangeAspect="1"/>
          </p:cNvPicPr>
          <p:nvPr/>
        </p:nvPicPr>
        <p:blipFill>
          <a:blip r:embed="rId3"/>
          <a:stretch>
            <a:fillRect/>
          </a:stretch>
        </p:blipFill>
        <p:spPr>
          <a:xfrm>
            <a:off x="6330588" y="3691980"/>
            <a:ext cx="3149814" cy="664868"/>
          </a:xfrm>
          <a:prstGeom prst="rect">
            <a:avLst/>
          </a:prstGeom>
        </p:spPr>
      </p:pic>
      <p:pic>
        <p:nvPicPr>
          <p:cNvPr id="6" name="Рисунок 5">
            <a:extLst>
              <a:ext uri="{FF2B5EF4-FFF2-40B4-BE49-F238E27FC236}">
                <a16:creationId xmlns:a16="http://schemas.microsoft.com/office/drawing/2014/main" id="{39A2FFFB-5792-7D4B-9A53-9B1C267F4A47}"/>
              </a:ext>
            </a:extLst>
          </p:cNvPr>
          <p:cNvPicPr>
            <a:picLocks noChangeAspect="1"/>
          </p:cNvPicPr>
          <p:nvPr/>
        </p:nvPicPr>
        <p:blipFill>
          <a:blip r:embed="rId4"/>
          <a:stretch>
            <a:fillRect/>
          </a:stretch>
        </p:blipFill>
        <p:spPr>
          <a:xfrm>
            <a:off x="6330588" y="4808305"/>
            <a:ext cx="3241343" cy="353601"/>
          </a:xfrm>
          <a:prstGeom prst="rect">
            <a:avLst/>
          </a:prstGeom>
        </p:spPr>
      </p:pic>
    </p:spTree>
    <p:extLst>
      <p:ext uri="{BB962C8B-B14F-4D97-AF65-F5344CB8AC3E}">
        <p14:creationId xmlns:p14="http://schemas.microsoft.com/office/powerpoint/2010/main" val="294305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40DC38-25E5-6C4C-B16D-FA54ABAF3561}"/>
              </a:ext>
            </a:extLst>
          </p:cNvPr>
          <p:cNvSpPr>
            <a:spLocks noGrp="1"/>
          </p:cNvSpPr>
          <p:nvPr>
            <p:ph type="title"/>
          </p:nvPr>
        </p:nvSpPr>
        <p:spPr/>
        <p:txBody>
          <a:bodyPr/>
          <a:lstStyle/>
          <a:p>
            <a:r>
              <a:rPr lang="ru-RU" dirty="0">
                <a:solidFill>
                  <a:srgbClr val="FF0000"/>
                </a:solidFill>
              </a:rPr>
              <a:t>Статистическая физика</a:t>
            </a:r>
          </a:p>
        </p:txBody>
      </p:sp>
      <p:pic>
        <p:nvPicPr>
          <p:cNvPr id="4" name="Объект 3">
            <a:extLst>
              <a:ext uri="{FF2B5EF4-FFF2-40B4-BE49-F238E27FC236}">
                <a16:creationId xmlns:a16="http://schemas.microsoft.com/office/drawing/2014/main" id="{DC04EA71-39FC-E84F-81DD-AC967FE1674F}"/>
              </a:ext>
            </a:extLst>
          </p:cNvPr>
          <p:cNvPicPr>
            <a:picLocks noGrp="1" noChangeAspect="1"/>
          </p:cNvPicPr>
          <p:nvPr>
            <p:ph idx="1"/>
          </p:nvPr>
        </p:nvPicPr>
        <p:blipFill>
          <a:blip r:embed="rId2"/>
          <a:stretch>
            <a:fillRect/>
          </a:stretch>
        </p:blipFill>
        <p:spPr>
          <a:xfrm>
            <a:off x="1663700" y="3385344"/>
            <a:ext cx="8864600" cy="1231900"/>
          </a:xfrm>
          <a:prstGeom prst="rect">
            <a:avLst/>
          </a:prstGeom>
        </p:spPr>
      </p:pic>
      <p:sp>
        <p:nvSpPr>
          <p:cNvPr id="5" name="TextBox 4">
            <a:extLst>
              <a:ext uri="{FF2B5EF4-FFF2-40B4-BE49-F238E27FC236}">
                <a16:creationId xmlns:a16="http://schemas.microsoft.com/office/drawing/2014/main" id="{27DF6C66-45C6-B046-A556-C08955E3C53F}"/>
              </a:ext>
            </a:extLst>
          </p:cNvPr>
          <p:cNvSpPr txBox="1"/>
          <p:nvPr/>
        </p:nvSpPr>
        <p:spPr>
          <a:xfrm>
            <a:off x="1140431" y="2424701"/>
            <a:ext cx="9292159" cy="461665"/>
          </a:xfrm>
          <a:prstGeom prst="rect">
            <a:avLst/>
          </a:prstGeom>
          <a:noFill/>
        </p:spPr>
        <p:txBody>
          <a:bodyPr wrap="none" rtlCol="0">
            <a:spAutoFit/>
          </a:bodyPr>
          <a:lstStyle/>
          <a:p>
            <a:pPr marL="285750" indent="-285750">
              <a:buFont typeface="Arial" panose="020B0604020202020204" pitchFamily="34" charset="0"/>
              <a:buChar char="•"/>
            </a:pPr>
            <a:r>
              <a:rPr lang="ru-RU" sz="2400" dirty="0">
                <a:solidFill>
                  <a:schemeClr val="accent1"/>
                </a:solidFill>
              </a:rPr>
              <a:t>Рассмотрим систему бинарных переменных (нейронов) с энергией</a:t>
            </a:r>
          </a:p>
        </p:txBody>
      </p:sp>
      <p:sp>
        <p:nvSpPr>
          <p:cNvPr id="6" name="TextBox 5">
            <a:extLst>
              <a:ext uri="{FF2B5EF4-FFF2-40B4-BE49-F238E27FC236}">
                <a16:creationId xmlns:a16="http://schemas.microsoft.com/office/drawing/2014/main" id="{F96DA2B1-CF31-3E41-8E60-7E76F72CF04B}"/>
              </a:ext>
            </a:extLst>
          </p:cNvPr>
          <p:cNvSpPr txBox="1"/>
          <p:nvPr/>
        </p:nvSpPr>
        <p:spPr>
          <a:xfrm>
            <a:off x="1140431" y="5373384"/>
            <a:ext cx="3129435" cy="461665"/>
          </a:xfrm>
          <a:prstGeom prst="rect">
            <a:avLst/>
          </a:prstGeom>
          <a:noFill/>
        </p:spPr>
        <p:txBody>
          <a:bodyPr wrap="square" rtlCol="0">
            <a:spAutoFit/>
          </a:bodyPr>
          <a:lstStyle/>
          <a:p>
            <a:pPr marL="285750" indent="-285750">
              <a:buFont typeface="Arial" panose="020B0604020202020204" pitchFamily="34" charset="0"/>
              <a:buChar char="•"/>
            </a:pPr>
            <a:r>
              <a:rPr lang="ru-RU" sz="2400" dirty="0">
                <a:solidFill>
                  <a:schemeClr val="accent1"/>
                </a:solidFill>
              </a:rPr>
              <a:t>В отсутствие шума</a:t>
            </a:r>
          </a:p>
        </p:txBody>
      </p:sp>
      <p:pic>
        <p:nvPicPr>
          <p:cNvPr id="7" name="Рисунок 6">
            <a:extLst>
              <a:ext uri="{FF2B5EF4-FFF2-40B4-BE49-F238E27FC236}">
                <a16:creationId xmlns:a16="http://schemas.microsoft.com/office/drawing/2014/main" id="{DAE10488-438E-144B-A63F-B424886673ED}"/>
              </a:ext>
            </a:extLst>
          </p:cNvPr>
          <p:cNvPicPr>
            <a:picLocks noChangeAspect="1"/>
          </p:cNvPicPr>
          <p:nvPr/>
        </p:nvPicPr>
        <p:blipFill>
          <a:blip r:embed="rId3"/>
          <a:stretch>
            <a:fillRect/>
          </a:stretch>
        </p:blipFill>
        <p:spPr>
          <a:xfrm>
            <a:off x="4679737" y="5362916"/>
            <a:ext cx="6223000" cy="482600"/>
          </a:xfrm>
          <a:prstGeom prst="rect">
            <a:avLst/>
          </a:prstGeom>
        </p:spPr>
      </p:pic>
    </p:spTree>
    <p:extLst>
      <p:ext uri="{BB962C8B-B14F-4D97-AF65-F5344CB8AC3E}">
        <p14:creationId xmlns:p14="http://schemas.microsoft.com/office/powerpoint/2010/main" val="66856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AFC794-E907-8041-84BC-D27A02CEF31D}"/>
              </a:ext>
            </a:extLst>
          </p:cNvPr>
          <p:cNvSpPr>
            <a:spLocks noGrp="1"/>
          </p:cNvSpPr>
          <p:nvPr>
            <p:ph type="title"/>
          </p:nvPr>
        </p:nvSpPr>
        <p:spPr/>
        <p:txBody>
          <a:bodyPr/>
          <a:lstStyle/>
          <a:p>
            <a:pPr algn="ctr"/>
            <a:r>
              <a:rPr lang="en-US" dirty="0">
                <a:solidFill>
                  <a:srgbClr val="C00000"/>
                </a:solidFill>
              </a:rPr>
              <a:t>Phase transition in REM</a:t>
            </a:r>
            <a:endParaRPr lang="ru-RU" dirty="0">
              <a:solidFill>
                <a:srgbClr val="C00000"/>
              </a:solidFill>
            </a:endParaRPr>
          </a:p>
        </p:txBody>
      </p:sp>
      <p:sp>
        <p:nvSpPr>
          <p:cNvPr id="3" name="Объект 2">
            <a:extLst>
              <a:ext uri="{FF2B5EF4-FFF2-40B4-BE49-F238E27FC236}">
                <a16:creationId xmlns:a16="http://schemas.microsoft.com/office/drawing/2014/main" id="{E1F40A84-5163-B545-96FA-A34552505DE1}"/>
              </a:ext>
            </a:extLst>
          </p:cNvPr>
          <p:cNvSpPr>
            <a:spLocks noGrp="1"/>
          </p:cNvSpPr>
          <p:nvPr>
            <p:ph idx="1"/>
          </p:nvPr>
        </p:nvSpPr>
        <p:spPr/>
        <p:txBody>
          <a:bodyPr/>
          <a:lstStyle/>
          <a:p>
            <a:r>
              <a:rPr lang="en-US" dirty="0">
                <a:solidFill>
                  <a:schemeClr val="accent1"/>
                </a:solidFill>
              </a:rPr>
              <a:t>Partition function</a:t>
            </a:r>
          </a:p>
          <a:p>
            <a:endParaRPr lang="en-US" dirty="0"/>
          </a:p>
          <a:p>
            <a:r>
              <a:rPr lang="en-US" dirty="0">
                <a:solidFill>
                  <a:schemeClr val="accent1"/>
                </a:solidFill>
              </a:rPr>
              <a:t>Critical temperature</a:t>
            </a:r>
          </a:p>
          <a:p>
            <a:endParaRPr lang="en-US" dirty="0"/>
          </a:p>
          <a:p>
            <a:r>
              <a:rPr lang="en-US" dirty="0">
                <a:solidFill>
                  <a:schemeClr val="accent1"/>
                </a:solidFill>
              </a:rPr>
              <a:t>Glassy phase transition   </a:t>
            </a:r>
            <a:endParaRPr lang="ru-RU" dirty="0">
              <a:solidFill>
                <a:schemeClr val="accent1"/>
              </a:solidFill>
            </a:endParaRPr>
          </a:p>
        </p:txBody>
      </p:sp>
      <p:pic>
        <p:nvPicPr>
          <p:cNvPr id="4" name="Рисунок 3">
            <a:extLst>
              <a:ext uri="{FF2B5EF4-FFF2-40B4-BE49-F238E27FC236}">
                <a16:creationId xmlns:a16="http://schemas.microsoft.com/office/drawing/2014/main" id="{A9A1BC38-478C-0F45-8C85-5F3174FF224D}"/>
              </a:ext>
            </a:extLst>
          </p:cNvPr>
          <p:cNvPicPr>
            <a:picLocks noChangeAspect="1"/>
          </p:cNvPicPr>
          <p:nvPr/>
        </p:nvPicPr>
        <p:blipFill>
          <a:blip r:embed="rId2"/>
          <a:stretch>
            <a:fillRect/>
          </a:stretch>
        </p:blipFill>
        <p:spPr>
          <a:xfrm>
            <a:off x="4582273" y="1690688"/>
            <a:ext cx="5560745" cy="835000"/>
          </a:xfrm>
          <a:prstGeom prst="rect">
            <a:avLst/>
          </a:prstGeom>
        </p:spPr>
      </p:pic>
      <p:pic>
        <p:nvPicPr>
          <p:cNvPr id="5" name="Рисунок 4">
            <a:extLst>
              <a:ext uri="{FF2B5EF4-FFF2-40B4-BE49-F238E27FC236}">
                <a16:creationId xmlns:a16="http://schemas.microsoft.com/office/drawing/2014/main" id="{B79D9648-1B2C-034A-B83E-34431186D119}"/>
              </a:ext>
            </a:extLst>
          </p:cNvPr>
          <p:cNvPicPr>
            <a:picLocks noChangeAspect="1"/>
          </p:cNvPicPr>
          <p:nvPr/>
        </p:nvPicPr>
        <p:blipFill>
          <a:blip r:embed="rId3"/>
          <a:stretch>
            <a:fillRect/>
          </a:stretch>
        </p:blipFill>
        <p:spPr>
          <a:xfrm>
            <a:off x="4706635" y="2860700"/>
            <a:ext cx="1611972" cy="336830"/>
          </a:xfrm>
          <a:prstGeom prst="rect">
            <a:avLst/>
          </a:prstGeom>
        </p:spPr>
      </p:pic>
      <p:pic>
        <p:nvPicPr>
          <p:cNvPr id="6" name="Рисунок 5">
            <a:extLst>
              <a:ext uri="{FF2B5EF4-FFF2-40B4-BE49-F238E27FC236}">
                <a16:creationId xmlns:a16="http://schemas.microsoft.com/office/drawing/2014/main" id="{D3FCAE2C-67D8-074B-9179-DD4F425198BE}"/>
              </a:ext>
            </a:extLst>
          </p:cNvPr>
          <p:cNvPicPr>
            <a:picLocks noChangeAspect="1"/>
          </p:cNvPicPr>
          <p:nvPr/>
        </p:nvPicPr>
        <p:blipFill>
          <a:blip r:embed="rId4"/>
          <a:stretch>
            <a:fillRect/>
          </a:stretch>
        </p:blipFill>
        <p:spPr>
          <a:xfrm>
            <a:off x="4241098" y="4545118"/>
            <a:ext cx="4668725" cy="999786"/>
          </a:xfrm>
          <a:prstGeom prst="rect">
            <a:avLst/>
          </a:prstGeom>
        </p:spPr>
      </p:pic>
    </p:spTree>
    <p:extLst>
      <p:ext uri="{BB962C8B-B14F-4D97-AF65-F5344CB8AC3E}">
        <p14:creationId xmlns:p14="http://schemas.microsoft.com/office/powerpoint/2010/main" val="4158463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4D09FF-ADD3-824E-B733-168773193FA7}"/>
              </a:ext>
            </a:extLst>
          </p:cNvPr>
          <p:cNvSpPr>
            <a:spLocks noGrp="1"/>
          </p:cNvSpPr>
          <p:nvPr>
            <p:ph type="title"/>
          </p:nvPr>
        </p:nvSpPr>
        <p:spPr/>
        <p:txBody>
          <a:bodyPr/>
          <a:lstStyle/>
          <a:p>
            <a:pPr algn="ctr"/>
            <a:r>
              <a:rPr lang="en-US" dirty="0">
                <a:solidFill>
                  <a:srgbClr val="C00000"/>
                </a:solidFill>
              </a:rPr>
              <a:t>Phase Diagram of Random Energy Model</a:t>
            </a:r>
            <a:endParaRPr lang="ru-RU" dirty="0">
              <a:solidFill>
                <a:srgbClr val="C00000"/>
              </a:solidFill>
            </a:endParaRPr>
          </a:p>
        </p:txBody>
      </p:sp>
      <p:pic>
        <p:nvPicPr>
          <p:cNvPr id="5" name="Объект 4">
            <a:extLst>
              <a:ext uri="{FF2B5EF4-FFF2-40B4-BE49-F238E27FC236}">
                <a16:creationId xmlns:a16="http://schemas.microsoft.com/office/drawing/2014/main" id="{61927178-FC8C-8045-8669-B9B10C49FADF}"/>
              </a:ext>
            </a:extLst>
          </p:cNvPr>
          <p:cNvPicPr>
            <a:picLocks noGrp="1" noChangeAspect="1"/>
          </p:cNvPicPr>
          <p:nvPr>
            <p:ph idx="1"/>
          </p:nvPr>
        </p:nvPicPr>
        <p:blipFill>
          <a:blip r:embed="rId2"/>
          <a:stretch>
            <a:fillRect/>
          </a:stretch>
        </p:blipFill>
        <p:spPr>
          <a:xfrm>
            <a:off x="2631611" y="1893451"/>
            <a:ext cx="6928778" cy="4330486"/>
          </a:xfrm>
        </p:spPr>
      </p:pic>
    </p:spTree>
    <p:extLst>
      <p:ext uri="{BB962C8B-B14F-4D97-AF65-F5344CB8AC3E}">
        <p14:creationId xmlns:p14="http://schemas.microsoft.com/office/powerpoint/2010/main" val="379479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C9BE9-F06D-E44D-8D66-7AF628936391}"/>
              </a:ext>
            </a:extLst>
          </p:cNvPr>
          <p:cNvSpPr>
            <a:spLocks noGrp="1"/>
          </p:cNvSpPr>
          <p:nvPr>
            <p:ph type="title"/>
          </p:nvPr>
        </p:nvSpPr>
        <p:spPr/>
        <p:txBody>
          <a:bodyPr/>
          <a:lstStyle/>
          <a:p>
            <a:pPr algn="ctr"/>
            <a:r>
              <a:rPr lang="en-US" dirty="0">
                <a:solidFill>
                  <a:srgbClr val="C00000"/>
                </a:solidFill>
              </a:rPr>
              <a:t>Expressivity of DNN: phase transition</a:t>
            </a:r>
            <a:endParaRPr lang="ru-RU" dirty="0">
              <a:solidFill>
                <a:srgbClr val="C00000"/>
              </a:solidFill>
            </a:endParaRPr>
          </a:p>
        </p:txBody>
      </p:sp>
      <p:pic>
        <p:nvPicPr>
          <p:cNvPr id="5" name="Объект 4">
            <a:extLst>
              <a:ext uri="{FF2B5EF4-FFF2-40B4-BE49-F238E27FC236}">
                <a16:creationId xmlns:a16="http://schemas.microsoft.com/office/drawing/2014/main" id="{77963DC6-76CD-724D-A6BD-7B767ED9E54D}"/>
              </a:ext>
            </a:extLst>
          </p:cNvPr>
          <p:cNvPicPr>
            <a:picLocks noGrp="1" noChangeAspect="1"/>
          </p:cNvPicPr>
          <p:nvPr>
            <p:ph idx="1"/>
          </p:nvPr>
        </p:nvPicPr>
        <p:blipFill>
          <a:blip r:embed="rId2"/>
          <a:stretch>
            <a:fillRect/>
          </a:stretch>
        </p:blipFill>
        <p:spPr>
          <a:xfrm>
            <a:off x="5689428" y="1573095"/>
            <a:ext cx="5285945" cy="4099450"/>
          </a:xfrm>
        </p:spPr>
      </p:pic>
      <p:pic>
        <p:nvPicPr>
          <p:cNvPr id="6" name="Рисунок 5">
            <a:extLst>
              <a:ext uri="{FF2B5EF4-FFF2-40B4-BE49-F238E27FC236}">
                <a16:creationId xmlns:a16="http://schemas.microsoft.com/office/drawing/2014/main" id="{8824F6BF-56B1-8246-BC7C-3C02F8C61519}"/>
              </a:ext>
            </a:extLst>
          </p:cNvPr>
          <p:cNvPicPr>
            <a:picLocks noChangeAspect="1"/>
          </p:cNvPicPr>
          <p:nvPr/>
        </p:nvPicPr>
        <p:blipFill>
          <a:blip r:embed="rId3"/>
          <a:stretch>
            <a:fillRect/>
          </a:stretch>
        </p:blipFill>
        <p:spPr>
          <a:xfrm>
            <a:off x="1216626" y="2019815"/>
            <a:ext cx="3086100" cy="495300"/>
          </a:xfrm>
          <a:prstGeom prst="rect">
            <a:avLst/>
          </a:prstGeom>
        </p:spPr>
      </p:pic>
      <p:sp>
        <p:nvSpPr>
          <p:cNvPr id="7" name="TextBox 6">
            <a:extLst>
              <a:ext uri="{FF2B5EF4-FFF2-40B4-BE49-F238E27FC236}">
                <a16:creationId xmlns:a16="http://schemas.microsoft.com/office/drawing/2014/main" id="{5CF07833-C25A-C34F-A528-C10C4F79DD08}"/>
              </a:ext>
            </a:extLst>
          </p:cNvPr>
          <p:cNvSpPr txBox="1"/>
          <p:nvPr/>
        </p:nvSpPr>
        <p:spPr>
          <a:xfrm>
            <a:off x="1216626" y="3064476"/>
            <a:ext cx="2409634" cy="584775"/>
          </a:xfrm>
          <a:prstGeom prst="rect">
            <a:avLst/>
          </a:prstGeom>
          <a:noFill/>
        </p:spPr>
        <p:txBody>
          <a:bodyPr wrap="none" rtlCol="0">
            <a:spAutoFit/>
          </a:bodyPr>
          <a:lstStyle/>
          <a:p>
            <a:r>
              <a:rPr lang="en-US" sz="3200" dirty="0">
                <a:solidFill>
                  <a:schemeClr val="accent1"/>
                </a:solidFill>
              </a:rPr>
              <a:t>Random</a:t>
            </a:r>
            <a:r>
              <a:rPr lang="en-US" sz="3200" dirty="0"/>
              <a:t> W, b</a:t>
            </a:r>
            <a:endParaRPr lang="ru-RU" sz="3200" dirty="0"/>
          </a:p>
        </p:txBody>
      </p:sp>
      <p:pic>
        <p:nvPicPr>
          <p:cNvPr id="8" name="Рисунок 7">
            <a:extLst>
              <a:ext uri="{FF2B5EF4-FFF2-40B4-BE49-F238E27FC236}">
                <a16:creationId xmlns:a16="http://schemas.microsoft.com/office/drawing/2014/main" id="{5B4450F9-AF72-9942-A2D0-457C83510D55}"/>
              </a:ext>
            </a:extLst>
          </p:cNvPr>
          <p:cNvPicPr>
            <a:picLocks noChangeAspect="1"/>
          </p:cNvPicPr>
          <p:nvPr/>
        </p:nvPicPr>
        <p:blipFill>
          <a:blip r:embed="rId4"/>
          <a:stretch>
            <a:fillRect/>
          </a:stretch>
        </p:blipFill>
        <p:spPr>
          <a:xfrm>
            <a:off x="1346371" y="4198612"/>
            <a:ext cx="431800" cy="520700"/>
          </a:xfrm>
          <a:prstGeom prst="rect">
            <a:avLst/>
          </a:prstGeom>
        </p:spPr>
      </p:pic>
      <p:pic>
        <p:nvPicPr>
          <p:cNvPr id="9" name="Рисунок 8">
            <a:extLst>
              <a:ext uri="{FF2B5EF4-FFF2-40B4-BE49-F238E27FC236}">
                <a16:creationId xmlns:a16="http://schemas.microsoft.com/office/drawing/2014/main" id="{A45064A5-4BED-2A4A-9555-B4ABF7E84DBC}"/>
              </a:ext>
            </a:extLst>
          </p:cNvPr>
          <p:cNvPicPr>
            <a:picLocks noChangeAspect="1"/>
          </p:cNvPicPr>
          <p:nvPr/>
        </p:nvPicPr>
        <p:blipFill>
          <a:blip r:embed="rId5"/>
          <a:stretch>
            <a:fillRect/>
          </a:stretch>
        </p:blipFill>
        <p:spPr>
          <a:xfrm>
            <a:off x="3841340" y="4198612"/>
            <a:ext cx="622300" cy="533400"/>
          </a:xfrm>
          <a:prstGeom prst="rect">
            <a:avLst/>
          </a:prstGeom>
        </p:spPr>
      </p:pic>
      <p:pic>
        <p:nvPicPr>
          <p:cNvPr id="10" name="Рисунок 9">
            <a:extLst>
              <a:ext uri="{FF2B5EF4-FFF2-40B4-BE49-F238E27FC236}">
                <a16:creationId xmlns:a16="http://schemas.microsoft.com/office/drawing/2014/main" id="{6C488D1F-511E-D64F-AB7F-FB639CFC19C4}"/>
              </a:ext>
            </a:extLst>
          </p:cNvPr>
          <p:cNvPicPr>
            <a:picLocks noChangeAspect="1"/>
          </p:cNvPicPr>
          <p:nvPr/>
        </p:nvPicPr>
        <p:blipFill>
          <a:blip r:embed="rId6"/>
          <a:stretch>
            <a:fillRect/>
          </a:stretch>
        </p:blipFill>
        <p:spPr>
          <a:xfrm>
            <a:off x="2569657" y="4338312"/>
            <a:ext cx="431800" cy="254000"/>
          </a:xfrm>
          <a:prstGeom prst="rect">
            <a:avLst/>
          </a:prstGeom>
        </p:spPr>
      </p:pic>
      <p:sp>
        <p:nvSpPr>
          <p:cNvPr id="11" name="TextBox 10">
            <a:extLst>
              <a:ext uri="{FF2B5EF4-FFF2-40B4-BE49-F238E27FC236}">
                <a16:creationId xmlns:a16="http://schemas.microsoft.com/office/drawing/2014/main" id="{41D6C6CE-2428-0E4D-B8EC-8A9B14FDDC13}"/>
              </a:ext>
            </a:extLst>
          </p:cNvPr>
          <p:cNvSpPr txBox="1"/>
          <p:nvPr/>
        </p:nvSpPr>
        <p:spPr>
          <a:xfrm>
            <a:off x="764079" y="5457705"/>
            <a:ext cx="3369449" cy="584775"/>
          </a:xfrm>
          <a:prstGeom prst="rect">
            <a:avLst/>
          </a:prstGeom>
          <a:noFill/>
        </p:spPr>
        <p:txBody>
          <a:bodyPr wrap="none" rtlCol="0">
            <a:spAutoFit/>
          </a:bodyPr>
          <a:lstStyle/>
          <a:p>
            <a:r>
              <a:rPr lang="en-US" sz="3200" dirty="0">
                <a:solidFill>
                  <a:schemeClr val="accent1"/>
                </a:solidFill>
              </a:rPr>
              <a:t>Phase transition in </a:t>
            </a:r>
            <a:endParaRPr lang="ru-RU" sz="3200" dirty="0">
              <a:solidFill>
                <a:schemeClr val="accent1"/>
              </a:solidFill>
            </a:endParaRPr>
          </a:p>
        </p:txBody>
      </p:sp>
      <p:pic>
        <p:nvPicPr>
          <p:cNvPr id="12" name="Рисунок 11">
            <a:extLst>
              <a:ext uri="{FF2B5EF4-FFF2-40B4-BE49-F238E27FC236}">
                <a16:creationId xmlns:a16="http://schemas.microsoft.com/office/drawing/2014/main" id="{60AD9A55-0568-6842-B92C-56994120ADD5}"/>
              </a:ext>
            </a:extLst>
          </p:cNvPr>
          <p:cNvPicPr>
            <a:picLocks noChangeAspect="1"/>
          </p:cNvPicPr>
          <p:nvPr/>
        </p:nvPicPr>
        <p:blipFill>
          <a:blip r:embed="rId4"/>
          <a:stretch>
            <a:fillRect/>
          </a:stretch>
        </p:blipFill>
        <p:spPr>
          <a:xfrm>
            <a:off x="4169909" y="5418544"/>
            <a:ext cx="431800" cy="520700"/>
          </a:xfrm>
          <a:prstGeom prst="rect">
            <a:avLst/>
          </a:prstGeom>
        </p:spPr>
      </p:pic>
      <p:pic>
        <p:nvPicPr>
          <p:cNvPr id="15" name="Рисунок 14">
            <a:extLst>
              <a:ext uri="{FF2B5EF4-FFF2-40B4-BE49-F238E27FC236}">
                <a16:creationId xmlns:a16="http://schemas.microsoft.com/office/drawing/2014/main" id="{EDECB12B-45CD-5F4A-9C60-F96BE0631494}"/>
              </a:ext>
            </a:extLst>
          </p:cNvPr>
          <p:cNvPicPr>
            <a:picLocks noChangeAspect="1"/>
          </p:cNvPicPr>
          <p:nvPr/>
        </p:nvPicPr>
        <p:blipFill>
          <a:blip r:embed="rId5"/>
          <a:stretch>
            <a:fillRect/>
          </a:stretch>
        </p:blipFill>
        <p:spPr>
          <a:xfrm>
            <a:off x="5067129" y="5434758"/>
            <a:ext cx="622300" cy="533400"/>
          </a:xfrm>
          <a:prstGeom prst="rect">
            <a:avLst/>
          </a:prstGeom>
        </p:spPr>
      </p:pic>
      <p:pic>
        <p:nvPicPr>
          <p:cNvPr id="16" name="Рисунок 15">
            <a:extLst>
              <a:ext uri="{FF2B5EF4-FFF2-40B4-BE49-F238E27FC236}">
                <a16:creationId xmlns:a16="http://schemas.microsoft.com/office/drawing/2014/main" id="{C1DFC8F2-AB9E-E743-8A0B-5F715569BEE0}"/>
              </a:ext>
            </a:extLst>
          </p:cNvPr>
          <p:cNvPicPr>
            <a:picLocks noChangeAspect="1"/>
          </p:cNvPicPr>
          <p:nvPr/>
        </p:nvPicPr>
        <p:blipFill>
          <a:blip r:embed="rId6"/>
          <a:stretch>
            <a:fillRect/>
          </a:stretch>
        </p:blipFill>
        <p:spPr>
          <a:xfrm>
            <a:off x="4564278" y="5623092"/>
            <a:ext cx="431800" cy="254000"/>
          </a:xfrm>
          <a:prstGeom prst="rect">
            <a:avLst/>
          </a:prstGeom>
        </p:spPr>
      </p:pic>
      <p:sp>
        <p:nvSpPr>
          <p:cNvPr id="17" name="TextBox 16">
            <a:extLst>
              <a:ext uri="{FF2B5EF4-FFF2-40B4-BE49-F238E27FC236}">
                <a16:creationId xmlns:a16="http://schemas.microsoft.com/office/drawing/2014/main" id="{ADE9BF80-33BF-5A47-BA5C-2156D365A897}"/>
              </a:ext>
            </a:extLst>
          </p:cNvPr>
          <p:cNvSpPr txBox="1"/>
          <p:nvPr/>
        </p:nvSpPr>
        <p:spPr>
          <a:xfrm>
            <a:off x="5774399" y="5434758"/>
            <a:ext cx="1297460" cy="584775"/>
          </a:xfrm>
          <a:prstGeom prst="rect">
            <a:avLst/>
          </a:prstGeom>
          <a:noFill/>
        </p:spPr>
        <p:txBody>
          <a:bodyPr wrap="square" rtlCol="0">
            <a:spAutoFit/>
          </a:bodyPr>
          <a:lstStyle/>
          <a:p>
            <a:r>
              <a:rPr lang="en-US" sz="3200" dirty="0">
                <a:solidFill>
                  <a:schemeClr val="accent1"/>
                </a:solidFill>
              </a:rPr>
              <a:t>plane</a:t>
            </a:r>
            <a:endParaRPr lang="ru-RU" sz="3200" dirty="0">
              <a:solidFill>
                <a:schemeClr val="accent1"/>
              </a:solidFill>
            </a:endParaRPr>
          </a:p>
        </p:txBody>
      </p:sp>
    </p:spTree>
    <p:extLst>
      <p:ext uri="{BB962C8B-B14F-4D97-AF65-F5344CB8AC3E}">
        <p14:creationId xmlns:p14="http://schemas.microsoft.com/office/powerpoint/2010/main" val="418311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72FB96-45BC-5A4B-B02E-022B39584480}"/>
              </a:ext>
            </a:extLst>
          </p:cNvPr>
          <p:cNvSpPr>
            <a:spLocks noGrp="1"/>
          </p:cNvSpPr>
          <p:nvPr>
            <p:ph type="title"/>
          </p:nvPr>
        </p:nvSpPr>
        <p:spPr/>
        <p:txBody>
          <a:bodyPr/>
          <a:lstStyle/>
          <a:p>
            <a:pPr algn="ctr"/>
            <a:r>
              <a:rPr lang="en-US" dirty="0">
                <a:solidFill>
                  <a:srgbClr val="C00000"/>
                </a:solidFill>
              </a:rPr>
              <a:t>Random landscape</a:t>
            </a:r>
            <a:endParaRPr lang="ru-RU" dirty="0">
              <a:solidFill>
                <a:srgbClr val="C00000"/>
              </a:solidFill>
            </a:endParaRPr>
          </a:p>
        </p:txBody>
      </p:sp>
      <p:pic>
        <p:nvPicPr>
          <p:cNvPr id="5" name="Объект 4">
            <a:extLst>
              <a:ext uri="{FF2B5EF4-FFF2-40B4-BE49-F238E27FC236}">
                <a16:creationId xmlns:a16="http://schemas.microsoft.com/office/drawing/2014/main" id="{7896DEA2-C4FF-A940-9999-DF2AF510B239}"/>
              </a:ext>
            </a:extLst>
          </p:cNvPr>
          <p:cNvPicPr>
            <a:picLocks noGrp="1" noChangeAspect="1"/>
          </p:cNvPicPr>
          <p:nvPr>
            <p:ph idx="1"/>
          </p:nvPr>
        </p:nvPicPr>
        <p:blipFill>
          <a:blip r:embed="rId2"/>
          <a:stretch>
            <a:fillRect/>
          </a:stretch>
        </p:blipFill>
        <p:spPr>
          <a:xfrm>
            <a:off x="4930345" y="1902941"/>
            <a:ext cx="6671957" cy="4319665"/>
          </a:xfrm>
        </p:spPr>
      </p:pic>
      <p:sp>
        <p:nvSpPr>
          <p:cNvPr id="6" name="TextBox 5">
            <a:extLst>
              <a:ext uri="{FF2B5EF4-FFF2-40B4-BE49-F238E27FC236}">
                <a16:creationId xmlns:a16="http://schemas.microsoft.com/office/drawing/2014/main" id="{126CBC8E-13D7-E04A-923B-ACF9513D5EDA}"/>
              </a:ext>
            </a:extLst>
          </p:cNvPr>
          <p:cNvSpPr txBox="1"/>
          <p:nvPr/>
        </p:nvSpPr>
        <p:spPr>
          <a:xfrm>
            <a:off x="605481" y="2088292"/>
            <a:ext cx="4324864" cy="2523768"/>
          </a:xfrm>
          <a:prstGeom prst="rect">
            <a:avLst/>
          </a:prstGeom>
          <a:noFill/>
        </p:spPr>
        <p:txBody>
          <a:bodyPr wrap="square" rtlCol="0">
            <a:spAutoFit/>
          </a:bodyPr>
          <a:lstStyle/>
          <a:p>
            <a:pPr marL="342900" indent="-342900">
              <a:buAutoNum type="alphaLcParenR"/>
            </a:pPr>
            <a:r>
              <a:rPr lang="ru-RU" sz="2800" dirty="0">
                <a:solidFill>
                  <a:schemeClr val="accent1"/>
                </a:solidFill>
              </a:rPr>
              <a:t>Эволюция ландшафта</a:t>
            </a:r>
          </a:p>
          <a:p>
            <a:pPr marL="342900" indent="-342900">
              <a:buAutoNum type="alphaLcParenR"/>
            </a:pPr>
            <a:endParaRPr lang="ru-RU" sz="2800" dirty="0">
              <a:solidFill>
                <a:schemeClr val="accent1"/>
              </a:solidFill>
            </a:endParaRPr>
          </a:p>
          <a:p>
            <a:pPr marL="342900" indent="-342900">
              <a:buAutoNum type="alphaLcParenR"/>
            </a:pPr>
            <a:r>
              <a:rPr lang="ru-RU" sz="2800" dirty="0">
                <a:solidFill>
                  <a:schemeClr val="accent1"/>
                </a:solidFill>
              </a:rPr>
              <a:t>Зависимость ошибки от индекса критической точки </a:t>
            </a:r>
          </a:p>
          <a:p>
            <a:pPr marL="342900" indent="-342900">
              <a:buAutoNum type="alphaLcParenR"/>
            </a:pPr>
            <a:endParaRPr lang="ru-RU" dirty="0"/>
          </a:p>
        </p:txBody>
      </p:sp>
    </p:spTree>
    <p:extLst>
      <p:ext uri="{BB962C8B-B14F-4D97-AF65-F5344CB8AC3E}">
        <p14:creationId xmlns:p14="http://schemas.microsoft.com/office/powerpoint/2010/main" val="235846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C14F55-6193-034D-B6B9-1914E2DEFC20}"/>
              </a:ext>
            </a:extLst>
          </p:cNvPr>
          <p:cNvSpPr>
            <a:spLocks noGrp="1"/>
          </p:cNvSpPr>
          <p:nvPr>
            <p:ph type="title"/>
          </p:nvPr>
        </p:nvSpPr>
        <p:spPr/>
        <p:txBody>
          <a:bodyPr/>
          <a:lstStyle/>
          <a:p>
            <a:pPr algn="ctr"/>
            <a:r>
              <a:rPr lang="en-US" dirty="0">
                <a:solidFill>
                  <a:srgbClr val="C00000"/>
                </a:solidFill>
              </a:rPr>
              <a:t>Jamming transition for spheres</a:t>
            </a:r>
            <a:endParaRPr lang="ru-RU" dirty="0">
              <a:solidFill>
                <a:srgbClr val="C00000"/>
              </a:solidFill>
            </a:endParaRPr>
          </a:p>
        </p:txBody>
      </p:sp>
      <p:sp>
        <p:nvSpPr>
          <p:cNvPr id="3" name="Объект 2">
            <a:extLst>
              <a:ext uri="{FF2B5EF4-FFF2-40B4-BE49-F238E27FC236}">
                <a16:creationId xmlns:a16="http://schemas.microsoft.com/office/drawing/2014/main" id="{833AAB32-0B0B-FE47-B81B-48870F669E10}"/>
              </a:ext>
            </a:extLst>
          </p:cNvPr>
          <p:cNvSpPr>
            <a:spLocks noGrp="1"/>
          </p:cNvSpPr>
          <p:nvPr>
            <p:ph idx="1"/>
          </p:nvPr>
        </p:nvSpPr>
        <p:spPr/>
        <p:txBody>
          <a:bodyPr>
            <a:normAutofit fontScale="85000" lnSpcReduction="20000"/>
          </a:bodyPr>
          <a:lstStyle/>
          <a:p>
            <a:r>
              <a:rPr lang="en-US" sz="3200" dirty="0">
                <a:solidFill>
                  <a:schemeClr val="accent1"/>
                </a:solidFill>
              </a:rPr>
              <a:t>Set of spheres of radius </a:t>
            </a:r>
            <a:r>
              <a:rPr lang="en-US" sz="3200" i="1" dirty="0"/>
              <a:t>R</a:t>
            </a:r>
            <a:r>
              <a:rPr lang="en-US" sz="3200" i="1" dirty="0">
                <a:solidFill>
                  <a:schemeClr val="accent1"/>
                </a:solidFill>
              </a:rPr>
              <a:t> </a:t>
            </a:r>
            <a:r>
              <a:rPr lang="en-US" sz="3200" dirty="0">
                <a:solidFill>
                  <a:schemeClr val="accent1"/>
                </a:solidFill>
              </a:rPr>
              <a:t>at distances </a:t>
            </a:r>
            <a:r>
              <a:rPr lang="en-US" sz="3200" dirty="0" err="1"/>
              <a:t>r</a:t>
            </a:r>
            <a:r>
              <a:rPr lang="en-US" sz="3200" baseline="-25000" dirty="0" err="1"/>
              <a:t>ij</a:t>
            </a:r>
            <a:r>
              <a:rPr lang="en-US" sz="3200" baseline="-25000" dirty="0"/>
              <a:t> </a:t>
            </a:r>
            <a:r>
              <a:rPr lang="en-US" sz="3200" dirty="0"/>
              <a:t>= |</a:t>
            </a:r>
            <a:r>
              <a:rPr lang="en-US" sz="3200" dirty="0" err="1"/>
              <a:t>r</a:t>
            </a:r>
            <a:r>
              <a:rPr lang="en-US" sz="3200" baseline="-25000" dirty="0" err="1"/>
              <a:t>i</a:t>
            </a:r>
            <a:r>
              <a:rPr lang="en-US" sz="3200" dirty="0"/>
              <a:t> – </a:t>
            </a:r>
            <a:r>
              <a:rPr lang="en-US" sz="3200" dirty="0" err="1"/>
              <a:t>r</a:t>
            </a:r>
            <a:r>
              <a:rPr lang="en-US" sz="3200" baseline="-25000" dirty="0" err="1"/>
              <a:t>j</a:t>
            </a:r>
            <a:r>
              <a:rPr lang="en-US" sz="3200" dirty="0"/>
              <a:t>|</a:t>
            </a:r>
          </a:p>
          <a:p>
            <a:endParaRPr lang="en-US" sz="3200" dirty="0">
              <a:solidFill>
                <a:schemeClr val="accent1"/>
              </a:solidFill>
            </a:endParaRPr>
          </a:p>
          <a:p>
            <a:r>
              <a:rPr lang="en-US" sz="3200" dirty="0">
                <a:solidFill>
                  <a:schemeClr val="accent1"/>
                </a:solidFill>
              </a:rPr>
              <a:t>Overlap</a:t>
            </a:r>
          </a:p>
          <a:p>
            <a:endParaRPr lang="en-US" sz="3200" dirty="0">
              <a:solidFill>
                <a:schemeClr val="accent1"/>
              </a:solidFill>
            </a:endParaRPr>
          </a:p>
          <a:p>
            <a:endParaRPr lang="en-US" sz="3200" dirty="0">
              <a:solidFill>
                <a:schemeClr val="accent1"/>
              </a:solidFill>
            </a:endParaRPr>
          </a:p>
          <a:p>
            <a:r>
              <a:rPr lang="en-US" sz="3200" dirty="0">
                <a:solidFill>
                  <a:schemeClr val="accent1"/>
                </a:solidFill>
              </a:rPr>
              <a:t>Two particles are in contact if</a:t>
            </a:r>
          </a:p>
          <a:p>
            <a:endParaRPr lang="en-US" sz="3200" dirty="0">
              <a:solidFill>
                <a:schemeClr val="accent1"/>
              </a:solidFill>
            </a:endParaRPr>
          </a:p>
          <a:p>
            <a:r>
              <a:rPr lang="en-US" sz="3200" dirty="0">
                <a:solidFill>
                  <a:schemeClr val="accent1"/>
                </a:solidFill>
              </a:rPr>
              <a:t>              : number of pairs in contact</a:t>
            </a:r>
          </a:p>
          <a:p>
            <a:endParaRPr lang="en-US" sz="3200" dirty="0">
              <a:solidFill>
                <a:schemeClr val="accent1"/>
              </a:solidFill>
            </a:endParaRPr>
          </a:p>
          <a:p>
            <a:r>
              <a:rPr lang="en-US" sz="3200" dirty="0">
                <a:solidFill>
                  <a:schemeClr val="accent1"/>
                </a:solidFill>
              </a:rPr>
              <a:t>Potential energy: </a:t>
            </a:r>
            <a:endParaRPr lang="ru-RU" sz="3200" dirty="0">
              <a:solidFill>
                <a:schemeClr val="accent1"/>
              </a:solidFill>
            </a:endParaRPr>
          </a:p>
        </p:txBody>
      </p:sp>
      <p:pic>
        <p:nvPicPr>
          <p:cNvPr id="5" name="Рисунок 4">
            <a:extLst>
              <a:ext uri="{FF2B5EF4-FFF2-40B4-BE49-F238E27FC236}">
                <a16:creationId xmlns:a16="http://schemas.microsoft.com/office/drawing/2014/main" id="{F5C0064D-2FB8-9E48-8472-6B813F386BCD}"/>
              </a:ext>
            </a:extLst>
          </p:cNvPr>
          <p:cNvPicPr>
            <a:picLocks noChangeAspect="1"/>
          </p:cNvPicPr>
          <p:nvPr/>
        </p:nvPicPr>
        <p:blipFill>
          <a:blip r:embed="rId2"/>
          <a:stretch>
            <a:fillRect/>
          </a:stretch>
        </p:blipFill>
        <p:spPr>
          <a:xfrm>
            <a:off x="2742856" y="2649753"/>
            <a:ext cx="2908300" cy="469900"/>
          </a:xfrm>
          <a:prstGeom prst="rect">
            <a:avLst/>
          </a:prstGeom>
        </p:spPr>
      </p:pic>
      <p:pic>
        <p:nvPicPr>
          <p:cNvPr id="6" name="Рисунок 5">
            <a:extLst>
              <a:ext uri="{FF2B5EF4-FFF2-40B4-BE49-F238E27FC236}">
                <a16:creationId xmlns:a16="http://schemas.microsoft.com/office/drawing/2014/main" id="{2E506E15-7FE4-1B4D-84DA-9A3A7798BA4B}"/>
              </a:ext>
            </a:extLst>
          </p:cNvPr>
          <p:cNvPicPr>
            <a:picLocks noChangeAspect="1"/>
          </p:cNvPicPr>
          <p:nvPr/>
        </p:nvPicPr>
        <p:blipFill>
          <a:blip r:embed="rId3"/>
          <a:stretch>
            <a:fillRect/>
          </a:stretch>
        </p:blipFill>
        <p:spPr>
          <a:xfrm>
            <a:off x="6096000" y="3468539"/>
            <a:ext cx="1498600" cy="469900"/>
          </a:xfrm>
          <a:prstGeom prst="rect">
            <a:avLst/>
          </a:prstGeom>
        </p:spPr>
      </p:pic>
      <p:pic>
        <p:nvPicPr>
          <p:cNvPr id="8" name="Рисунок 7">
            <a:extLst>
              <a:ext uri="{FF2B5EF4-FFF2-40B4-BE49-F238E27FC236}">
                <a16:creationId xmlns:a16="http://schemas.microsoft.com/office/drawing/2014/main" id="{CE072A32-9C49-7B48-8F41-AABD06B30789}"/>
              </a:ext>
            </a:extLst>
          </p:cNvPr>
          <p:cNvPicPr>
            <a:picLocks noChangeAspect="1"/>
          </p:cNvPicPr>
          <p:nvPr/>
        </p:nvPicPr>
        <p:blipFill>
          <a:blip r:embed="rId4"/>
          <a:stretch>
            <a:fillRect/>
          </a:stretch>
        </p:blipFill>
        <p:spPr>
          <a:xfrm>
            <a:off x="1377264" y="4662917"/>
            <a:ext cx="647700" cy="393700"/>
          </a:xfrm>
          <a:prstGeom prst="rect">
            <a:avLst/>
          </a:prstGeom>
        </p:spPr>
      </p:pic>
      <p:pic>
        <p:nvPicPr>
          <p:cNvPr id="9" name="Рисунок 8">
            <a:extLst>
              <a:ext uri="{FF2B5EF4-FFF2-40B4-BE49-F238E27FC236}">
                <a16:creationId xmlns:a16="http://schemas.microsoft.com/office/drawing/2014/main" id="{2B81A98E-70C8-8442-B067-021E38B4B8BA}"/>
              </a:ext>
            </a:extLst>
          </p:cNvPr>
          <p:cNvPicPr>
            <a:picLocks noChangeAspect="1"/>
          </p:cNvPicPr>
          <p:nvPr/>
        </p:nvPicPr>
        <p:blipFill>
          <a:blip r:embed="rId5"/>
          <a:stretch>
            <a:fillRect/>
          </a:stretch>
        </p:blipFill>
        <p:spPr>
          <a:xfrm>
            <a:off x="6845300" y="4760913"/>
            <a:ext cx="2743200" cy="1219200"/>
          </a:xfrm>
          <a:prstGeom prst="rect">
            <a:avLst/>
          </a:prstGeom>
        </p:spPr>
      </p:pic>
    </p:spTree>
    <p:extLst>
      <p:ext uri="{BB962C8B-B14F-4D97-AF65-F5344CB8AC3E}">
        <p14:creationId xmlns:p14="http://schemas.microsoft.com/office/powerpoint/2010/main" val="337429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07E42-FCB0-9348-A574-59D221CF1387}"/>
              </a:ext>
            </a:extLst>
          </p:cNvPr>
          <p:cNvSpPr>
            <a:spLocks noGrp="1"/>
          </p:cNvSpPr>
          <p:nvPr>
            <p:ph type="title"/>
          </p:nvPr>
        </p:nvSpPr>
        <p:spPr/>
        <p:txBody>
          <a:bodyPr/>
          <a:lstStyle/>
          <a:p>
            <a:pPr algn="ctr"/>
            <a:r>
              <a:rPr lang="en-US">
                <a:solidFill>
                  <a:srgbClr val="C00000"/>
                </a:solidFill>
              </a:rPr>
              <a:t>Jamming transition in particle systems</a:t>
            </a:r>
            <a:endParaRPr lang="ru-RU">
              <a:solidFill>
                <a:srgbClr val="C00000"/>
              </a:solidFill>
            </a:endParaRPr>
          </a:p>
        </p:txBody>
      </p:sp>
      <p:sp>
        <p:nvSpPr>
          <p:cNvPr id="3" name="Объект 2">
            <a:extLst>
              <a:ext uri="{FF2B5EF4-FFF2-40B4-BE49-F238E27FC236}">
                <a16:creationId xmlns:a16="http://schemas.microsoft.com/office/drawing/2014/main" id="{8D6E44E1-FF67-B344-9EFE-200987916E07}"/>
              </a:ext>
            </a:extLst>
          </p:cNvPr>
          <p:cNvSpPr>
            <a:spLocks noGrp="1"/>
          </p:cNvSpPr>
          <p:nvPr>
            <p:ph idx="1"/>
          </p:nvPr>
        </p:nvSpPr>
        <p:spPr/>
        <p:txBody>
          <a:bodyPr/>
          <a:lstStyle/>
          <a:p>
            <a:r>
              <a:rPr lang="en-US">
                <a:solidFill>
                  <a:schemeClr val="accent1"/>
                </a:solidFill>
              </a:rPr>
              <a:t>Key structural property of jamming transition is in power-law dependencies</a:t>
            </a:r>
          </a:p>
          <a:p>
            <a:endParaRPr lang="en-US"/>
          </a:p>
          <a:p>
            <a:endParaRPr lang="en-US"/>
          </a:p>
          <a:p>
            <a:endParaRPr lang="en-US"/>
          </a:p>
          <a:p>
            <a:r>
              <a:rPr lang="en-US">
                <a:solidFill>
                  <a:schemeClr val="accent1"/>
                </a:solidFill>
              </a:rPr>
              <a:t>The marginal stability regime implies that dynamics proceeds through avalanches and is associated with self-similar picture reminiscent of replica symmetry breaking</a:t>
            </a:r>
          </a:p>
          <a:p>
            <a:endParaRPr lang="ru-RU"/>
          </a:p>
        </p:txBody>
      </p:sp>
      <p:pic>
        <p:nvPicPr>
          <p:cNvPr id="4" name="Рисунок 3">
            <a:extLst>
              <a:ext uri="{FF2B5EF4-FFF2-40B4-BE49-F238E27FC236}">
                <a16:creationId xmlns:a16="http://schemas.microsoft.com/office/drawing/2014/main" id="{F0A05029-6312-DE4C-AE9F-E8AAF70F145E}"/>
              </a:ext>
            </a:extLst>
          </p:cNvPr>
          <p:cNvPicPr>
            <a:picLocks noChangeAspect="1"/>
          </p:cNvPicPr>
          <p:nvPr/>
        </p:nvPicPr>
        <p:blipFill>
          <a:blip r:embed="rId2"/>
          <a:stretch>
            <a:fillRect/>
          </a:stretch>
        </p:blipFill>
        <p:spPr>
          <a:xfrm>
            <a:off x="1051868" y="3045769"/>
            <a:ext cx="2476500" cy="533400"/>
          </a:xfrm>
          <a:prstGeom prst="rect">
            <a:avLst/>
          </a:prstGeom>
        </p:spPr>
      </p:pic>
      <p:pic>
        <p:nvPicPr>
          <p:cNvPr id="7" name="Рисунок 6">
            <a:extLst>
              <a:ext uri="{FF2B5EF4-FFF2-40B4-BE49-F238E27FC236}">
                <a16:creationId xmlns:a16="http://schemas.microsoft.com/office/drawing/2014/main" id="{FC997C0F-DCA9-0A40-AABC-251D12910E06}"/>
              </a:ext>
            </a:extLst>
          </p:cNvPr>
          <p:cNvPicPr>
            <a:picLocks noChangeAspect="1"/>
          </p:cNvPicPr>
          <p:nvPr/>
        </p:nvPicPr>
        <p:blipFill>
          <a:blip r:embed="rId3"/>
          <a:stretch>
            <a:fillRect/>
          </a:stretch>
        </p:blipFill>
        <p:spPr>
          <a:xfrm>
            <a:off x="4143632" y="3096054"/>
            <a:ext cx="3505200" cy="469900"/>
          </a:xfrm>
          <a:prstGeom prst="rect">
            <a:avLst/>
          </a:prstGeom>
        </p:spPr>
      </p:pic>
      <p:pic>
        <p:nvPicPr>
          <p:cNvPr id="8" name="Рисунок 7">
            <a:extLst>
              <a:ext uri="{FF2B5EF4-FFF2-40B4-BE49-F238E27FC236}">
                <a16:creationId xmlns:a16="http://schemas.microsoft.com/office/drawing/2014/main" id="{7FF6481D-A88E-9C4B-A11A-6A3D8F864170}"/>
              </a:ext>
            </a:extLst>
          </p:cNvPr>
          <p:cNvPicPr>
            <a:picLocks noChangeAspect="1"/>
          </p:cNvPicPr>
          <p:nvPr/>
        </p:nvPicPr>
        <p:blipFill>
          <a:blip r:embed="rId4"/>
          <a:stretch>
            <a:fillRect/>
          </a:stretch>
        </p:blipFill>
        <p:spPr>
          <a:xfrm>
            <a:off x="8358316" y="3045769"/>
            <a:ext cx="2667000" cy="469900"/>
          </a:xfrm>
          <a:prstGeom prst="rect">
            <a:avLst/>
          </a:prstGeom>
        </p:spPr>
      </p:pic>
    </p:spTree>
    <p:extLst>
      <p:ext uri="{BB962C8B-B14F-4D97-AF65-F5344CB8AC3E}">
        <p14:creationId xmlns:p14="http://schemas.microsoft.com/office/powerpoint/2010/main" val="4155557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5EA355-9153-3B4B-A06F-0E3DD7080E9A}"/>
              </a:ext>
            </a:extLst>
          </p:cNvPr>
          <p:cNvSpPr>
            <a:spLocks noGrp="1"/>
          </p:cNvSpPr>
          <p:nvPr>
            <p:ph type="title"/>
          </p:nvPr>
        </p:nvSpPr>
        <p:spPr/>
        <p:txBody>
          <a:bodyPr/>
          <a:lstStyle/>
          <a:p>
            <a:pPr algn="ctr"/>
            <a:r>
              <a:rPr lang="en-US">
                <a:solidFill>
                  <a:srgbClr val="C00000"/>
                </a:solidFill>
              </a:rPr>
              <a:t>Deep learning vs jamming transition</a:t>
            </a:r>
            <a:endParaRPr lang="ru-RU">
              <a:solidFill>
                <a:srgbClr val="C00000"/>
              </a:solidFill>
            </a:endParaRPr>
          </a:p>
        </p:txBody>
      </p:sp>
      <p:pic>
        <p:nvPicPr>
          <p:cNvPr id="5" name="Объект 4">
            <a:extLst>
              <a:ext uri="{FF2B5EF4-FFF2-40B4-BE49-F238E27FC236}">
                <a16:creationId xmlns:a16="http://schemas.microsoft.com/office/drawing/2014/main" id="{E66ACF1B-B59E-8146-B0D5-0E68270B0C08}"/>
              </a:ext>
            </a:extLst>
          </p:cNvPr>
          <p:cNvPicPr>
            <a:picLocks noGrp="1" noChangeAspect="1"/>
          </p:cNvPicPr>
          <p:nvPr>
            <p:ph idx="1"/>
          </p:nvPr>
        </p:nvPicPr>
        <p:blipFill>
          <a:blip r:embed="rId2"/>
          <a:stretch>
            <a:fillRect/>
          </a:stretch>
        </p:blipFill>
        <p:spPr>
          <a:xfrm>
            <a:off x="1086882" y="1828800"/>
            <a:ext cx="10689450" cy="3954162"/>
          </a:xfrm>
        </p:spPr>
      </p:pic>
    </p:spTree>
    <p:extLst>
      <p:ext uri="{BB962C8B-B14F-4D97-AF65-F5344CB8AC3E}">
        <p14:creationId xmlns:p14="http://schemas.microsoft.com/office/powerpoint/2010/main" val="2496510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D255BC-8B5F-AE48-ADEB-4DB5C1281785}"/>
              </a:ext>
            </a:extLst>
          </p:cNvPr>
          <p:cNvSpPr>
            <a:spLocks noGrp="1"/>
          </p:cNvSpPr>
          <p:nvPr>
            <p:ph type="title"/>
          </p:nvPr>
        </p:nvSpPr>
        <p:spPr/>
        <p:txBody>
          <a:bodyPr/>
          <a:lstStyle/>
          <a:p>
            <a:pPr algn="ctr"/>
            <a:r>
              <a:rPr lang="en-US">
                <a:solidFill>
                  <a:srgbClr val="C00000"/>
                </a:solidFill>
              </a:rPr>
              <a:t>Deep learning vs jamming transition</a:t>
            </a:r>
            <a:endParaRPr lang="ru-RU"/>
          </a:p>
        </p:txBody>
      </p:sp>
      <p:pic>
        <p:nvPicPr>
          <p:cNvPr id="5" name="Объект 4">
            <a:extLst>
              <a:ext uri="{FF2B5EF4-FFF2-40B4-BE49-F238E27FC236}">
                <a16:creationId xmlns:a16="http://schemas.microsoft.com/office/drawing/2014/main" id="{F9BCF942-BDE5-3E4F-BD92-5268318D019A}"/>
              </a:ext>
            </a:extLst>
          </p:cNvPr>
          <p:cNvPicPr>
            <a:picLocks noGrp="1" noChangeAspect="1"/>
          </p:cNvPicPr>
          <p:nvPr>
            <p:ph idx="1"/>
          </p:nvPr>
        </p:nvPicPr>
        <p:blipFill>
          <a:blip r:embed="rId2"/>
          <a:stretch>
            <a:fillRect/>
          </a:stretch>
        </p:blipFill>
        <p:spPr>
          <a:xfrm>
            <a:off x="1559761" y="1828800"/>
            <a:ext cx="9072477" cy="3768810"/>
          </a:xfrm>
        </p:spPr>
      </p:pic>
    </p:spTree>
    <p:extLst>
      <p:ext uri="{BB962C8B-B14F-4D97-AF65-F5344CB8AC3E}">
        <p14:creationId xmlns:p14="http://schemas.microsoft.com/office/powerpoint/2010/main" val="2612033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F0F532-0611-C74A-9689-DA79524BCE77}"/>
              </a:ext>
            </a:extLst>
          </p:cNvPr>
          <p:cNvSpPr>
            <a:spLocks noGrp="1"/>
          </p:cNvSpPr>
          <p:nvPr>
            <p:ph type="title"/>
          </p:nvPr>
        </p:nvSpPr>
        <p:spPr/>
        <p:txBody>
          <a:bodyPr/>
          <a:lstStyle/>
          <a:p>
            <a:r>
              <a:rPr lang="en-US"/>
              <a:t>Jamming transition for spheres/ellipsoids</a:t>
            </a:r>
            <a:endParaRPr lang="ru-RU"/>
          </a:p>
        </p:txBody>
      </p:sp>
      <p:pic>
        <p:nvPicPr>
          <p:cNvPr id="5" name="Объект 4">
            <a:extLst>
              <a:ext uri="{FF2B5EF4-FFF2-40B4-BE49-F238E27FC236}">
                <a16:creationId xmlns:a16="http://schemas.microsoft.com/office/drawing/2014/main" id="{B51D35D1-9153-EC40-A8ED-C29E29E8A8F4}"/>
              </a:ext>
            </a:extLst>
          </p:cNvPr>
          <p:cNvPicPr>
            <a:picLocks noGrp="1" noChangeAspect="1"/>
          </p:cNvPicPr>
          <p:nvPr>
            <p:ph idx="1"/>
          </p:nvPr>
        </p:nvPicPr>
        <p:blipFill>
          <a:blip r:embed="rId2"/>
          <a:stretch>
            <a:fillRect/>
          </a:stretch>
        </p:blipFill>
        <p:spPr>
          <a:xfrm>
            <a:off x="1029360" y="1690688"/>
            <a:ext cx="9775374" cy="4769708"/>
          </a:xfrm>
        </p:spPr>
      </p:pic>
    </p:spTree>
    <p:extLst>
      <p:ext uri="{BB962C8B-B14F-4D97-AF65-F5344CB8AC3E}">
        <p14:creationId xmlns:p14="http://schemas.microsoft.com/office/powerpoint/2010/main" val="248365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2170AD-FA40-DD46-86FA-7B7BD23A3AFB}"/>
              </a:ext>
            </a:extLst>
          </p:cNvPr>
          <p:cNvSpPr>
            <a:spLocks noGrp="1"/>
          </p:cNvSpPr>
          <p:nvPr>
            <p:ph type="title"/>
          </p:nvPr>
        </p:nvSpPr>
        <p:spPr/>
        <p:txBody>
          <a:bodyPr/>
          <a:lstStyle/>
          <a:p>
            <a:pPr algn="ctr"/>
            <a:r>
              <a:rPr lang="en-US">
                <a:solidFill>
                  <a:srgbClr val="C00000"/>
                </a:solidFill>
              </a:rPr>
              <a:t>Distributions of gaps</a:t>
            </a:r>
            <a:endParaRPr lang="ru-RU">
              <a:solidFill>
                <a:srgbClr val="C00000"/>
              </a:solidFill>
            </a:endParaRPr>
          </a:p>
        </p:txBody>
      </p:sp>
      <p:pic>
        <p:nvPicPr>
          <p:cNvPr id="5" name="Объект 4">
            <a:extLst>
              <a:ext uri="{FF2B5EF4-FFF2-40B4-BE49-F238E27FC236}">
                <a16:creationId xmlns:a16="http://schemas.microsoft.com/office/drawing/2014/main" id="{B950B9FC-A37A-CF4E-B239-E16DC1831251}"/>
              </a:ext>
            </a:extLst>
          </p:cNvPr>
          <p:cNvPicPr>
            <a:picLocks noGrp="1" noChangeAspect="1"/>
          </p:cNvPicPr>
          <p:nvPr>
            <p:ph idx="1"/>
          </p:nvPr>
        </p:nvPicPr>
        <p:blipFill>
          <a:blip r:embed="rId2"/>
          <a:stretch>
            <a:fillRect/>
          </a:stretch>
        </p:blipFill>
        <p:spPr>
          <a:xfrm>
            <a:off x="2644346" y="1602023"/>
            <a:ext cx="7263885" cy="4315179"/>
          </a:xfrm>
        </p:spPr>
      </p:pic>
    </p:spTree>
    <p:extLst>
      <p:ext uri="{BB962C8B-B14F-4D97-AF65-F5344CB8AC3E}">
        <p14:creationId xmlns:p14="http://schemas.microsoft.com/office/powerpoint/2010/main" val="194840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4D4EB3-FF61-484C-B260-D6220C22AB90}"/>
              </a:ext>
            </a:extLst>
          </p:cNvPr>
          <p:cNvSpPr>
            <a:spLocks noGrp="1"/>
          </p:cNvSpPr>
          <p:nvPr>
            <p:ph type="title"/>
          </p:nvPr>
        </p:nvSpPr>
        <p:spPr/>
        <p:txBody>
          <a:bodyPr/>
          <a:lstStyle/>
          <a:p>
            <a:r>
              <a:rPr lang="ru-RU" dirty="0">
                <a:solidFill>
                  <a:srgbClr val="C00000"/>
                </a:solidFill>
              </a:rPr>
              <a:t>Статистическая физика</a:t>
            </a:r>
          </a:p>
        </p:txBody>
      </p:sp>
      <p:sp>
        <p:nvSpPr>
          <p:cNvPr id="3" name="Объект 2">
            <a:extLst>
              <a:ext uri="{FF2B5EF4-FFF2-40B4-BE49-F238E27FC236}">
                <a16:creationId xmlns:a16="http://schemas.microsoft.com/office/drawing/2014/main" id="{1C52F3E2-1BBE-BA4F-A9F9-CDFE2C0FA7FD}"/>
              </a:ext>
            </a:extLst>
          </p:cNvPr>
          <p:cNvSpPr>
            <a:spLocks noGrp="1"/>
          </p:cNvSpPr>
          <p:nvPr>
            <p:ph idx="1"/>
          </p:nvPr>
        </p:nvSpPr>
        <p:spPr/>
        <p:txBody>
          <a:bodyPr/>
          <a:lstStyle/>
          <a:p>
            <a:r>
              <a:rPr lang="ru-RU" dirty="0">
                <a:solidFill>
                  <a:schemeClr val="accent1"/>
                </a:solidFill>
              </a:rPr>
              <a:t>Температурный шум</a:t>
            </a:r>
            <a:endParaRPr lang="en-US" dirty="0">
              <a:solidFill>
                <a:schemeClr val="accent1"/>
              </a:solidFill>
            </a:endParaRPr>
          </a:p>
          <a:p>
            <a:endParaRPr lang="en-US" dirty="0"/>
          </a:p>
          <a:p>
            <a:pPr marL="0" indent="0">
              <a:buNone/>
            </a:pPr>
            <a:endParaRPr lang="en-US" dirty="0"/>
          </a:p>
          <a:p>
            <a:pPr marL="0" indent="0">
              <a:buNone/>
            </a:pPr>
            <a:endParaRPr lang="en-US" dirty="0"/>
          </a:p>
          <a:p>
            <a:r>
              <a:rPr lang="ru-RU" dirty="0">
                <a:solidFill>
                  <a:schemeClr val="accent1"/>
                </a:solidFill>
              </a:rPr>
              <a:t>Статистическая сумма</a:t>
            </a:r>
            <a:endParaRPr lang="en-US" dirty="0">
              <a:solidFill>
                <a:schemeClr val="accent1"/>
              </a:solidFill>
            </a:endParaRPr>
          </a:p>
          <a:p>
            <a:endParaRPr lang="ru-RU" dirty="0"/>
          </a:p>
        </p:txBody>
      </p:sp>
      <p:pic>
        <p:nvPicPr>
          <p:cNvPr id="4" name="Рисунок 3">
            <a:extLst>
              <a:ext uri="{FF2B5EF4-FFF2-40B4-BE49-F238E27FC236}">
                <a16:creationId xmlns:a16="http://schemas.microsoft.com/office/drawing/2014/main" id="{87FFC21A-9A39-A942-B021-593DCF7C47E8}"/>
              </a:ext>
            </a:extLst>
          </p:cNvPr>
          <p:cNvPicPr>
            <a:picLocks noChangeAspect="1"/>
          </p:cNvPicPr>
          <p:nvPr/>
        </p:nvPicPr>
        <p:blipFill>
          <a:blip r:embed="rId2"/>
          <a:stretch>
            <a:fillRect/>
          </a:stretch>
        </p:blipFill>
        <p:spPr>
          <a:xfrm>
            <a:off x="2683981" y="2617769"/>
            <a:ext cx="4851400" cy="533400"/>
          </a:xfrm>
          <a:prstGeom prst="rect">
            <a:avLst/>
          </a:prstGeom>
        </p:spPr>
      </p:pic>
      <p:pic>
        <p:nvPicPr>
          <p:cNvPr id="5" name="Рисунок 4">
            <a:extLst>
              <a:ext uri="{FF2B5EF4-FFF2-40B4-BE49-F238E27FC236}">
                <a16:creationId xmlns:a16="http://schemas.microsoft.com/office/drawing/2014/main" id="{458780FF-54CC-1949-B936-368C78CAB58E}"/>
              </a:ext>
            </a:extLst>
          </p:cNvPr>
          <p:cNvPicPr>
            <a:picLocks noChangeAspect="1"/>
          </p:cNvPicPr>
          <p:nvPr/>
        </p:nvPicPr>
        <p:blipFill>
          <a:blip r:embed="rId3"/>
          <a:stretch>
            <a:fillRect/>
          </a:stretch>
        </p:blipFill>
        <p:spPr>
          <a:xfrm>
            <a:off x="2683981" y="4856465"/>
            <a:ext cx="5422900" cy="1028700"/>
          </a:xfrm>
          <a:prstGeom prst="rect">
            <a:avLst/>
          </a:prstGeom>
        </p:spPr>
      </p:pic>
    </p:spTree>
    <p:extLst>
      <p:ext uri="{BB962C8B-B14F-4D97-AF65-F5344CB8AC3E}">
        <p14:creationId xmlns:p14="http://schemas.microsoft.com/office/powerpoint/2010/main" val="14559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DBD28E-AD98-E04C-84A6-0301D679E582}"/>
              </a:ext>
            </a:extLst>
          </p:cNvPr>
          <p:cNvSpPr>
            <a:spLocks noGrp="1"/>
          </p:cNvSpPr>
          <p:nvPr>
            <p:ph type="title"/>
          </p:nvPr>
        </p:nvSpPr>
        <p:spPr>
          <a:xfrm>
            <a:off x="444843" y="365125"/>
            <a:ext cx="10908957" cy="1325563"/>
          </a:xfrm>
        </p:spPr>
        <p:txBody>
          <a:bodyPr/>
          <a:lstStyle/>
          <a:p>
            <a:pPr algn="ctr"/>
            <a:r>
              <a:rPr lang="en-US">
                <a:solidFill>
                  <a:srgbClr val="C00000"/>
                </a:solidFill>
              </a:rPr>
              <a:t>Jamming phase transition in DNN</a:t>
            </a:r>
            <a:endParaRPr lang="ru-RU">
              <a:solidFill>
                <a:srgbClr val="C00000"/>
              </a:solidFill>
            </a:endParaRPr>
          </a:p>
        </p:txBody>
      </p:sp>
      <p:pic>
        <p:nvPicPr>
          <p:cNvPr id="10" name="Объект 9">
            <a:extLst>
              <a:ext uri="{FF2B5EF4-FFF2-40B4-BE49-F238E27FC236}">
                <a16:creationId xmlns:a16="http://schemas.microsoft.com/office/drawing/2014/main" id="{81D0E763-694B-1241-98BE-701AF939D5EF}"/>
              </a:ext>
            </a:extLst>
          </p:cNvPr>
          <p:cNvPicPr>
            <a:picLocks noGrp="1" noChangeAspect="1"/>
          </p:cNvPicPr>
          <p:nvPr>
            <p:ph idx="1"/>
          </p:nvPr>
        </p:nvPicPr>
        <p:blipFill>
          <a:blip r:embed="rId2"/>
          <a:stretch>
            <a:fillRect/>
          </a:stretch>
        </p:blipFill>
        <p:spPr>
          <a:xfrm>
            <a:off x="7624119" y="3424956"/>
            <a:ext cx="3729681" cy="3241706"/>
          </a:xfrm>
        </p:spPr>
      </p:pic>
      <p:sp>
        <p:nvSpPr>
          <p:cNvPr id="11" name="TextBox 10">
            <a:extLst>
              <a:ext uri="{FF2B5EF4-FFF2-40B4-BE49-F238E27FC236}">
                <a16:creationId xmlns:a16="http://schemas.microsoft.com/office/drawing/2014/main" id="{EEF610D2-1D9A-4A48-82B6-1E4E217BCE50}"/>
              </a:ext>
            </a:extLst>
          </p:cNvPr>
          <p:cNvSpPr txBox="1"/>
          <p:nvPr/>
        </p:nvSpPr>
        <p:spPr>
          <a:xfrm>
            <a:off x="838200" y="1482809"/>
            <a:ext cx="10515600" cy="4154984"/>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accent1"/>
                </a:solidFill>
              </a:rPr>
              <a:t>Easy phase: over-parametrized networks, dynamics is governed by a massive amount of flat directions, learning achieved</a:t>
            </a:r>
          </a:p>
          <a:p>
            <a:pPr marL="285750" indent="-285750">
              <a:buFont typeface="Arial" panose="020B0604020202020204" pitchFamily="34" charset="0"/>
              <a:buChar char="•"/>
            </a:pPr>
            <a:endParaRPr lang="en-US" sz="2400">
              <a:solidFill>
                <a:schemeClr val="accent1"/>
              </a:solidFill>
            </a:endParaRPr>
          </a:p>
          <a:p>
            <a:pPr marL="285750" indent="-285750">
              <a:buFont typeface="Arial" panose="020B0604020202020204" pitchFamily="34" charset="0"/>
              <a:buChar char="•"/>
            </a:pPr>
            <a:r>
              <a:rPr lang="en-US" sz="2400">
                <a:solidFill>
                  <a:schemeClr val="accent1"/>
                </a:solidFill>
              </a:rPr>
              <a:t>Hard phase: under-parametrized networks, landscape is rough, dynamics glassy, learning difficult/impossible</a:t>
            </a:r>
            <a:endParaRPr lang="ru-RU" sz="2400">
              <a:solidFill>
                <a:schemeClr val="accent1"/>
              </a:solidFill>
            </a:endParaRPr>
          </a:p>
          <a:p>
            <a:pPr marL="285750" indent="-285750">
              <a:buFont typeface="Arial" panose="020B0604020202020204" pitchFamily="34" charset="0"/>
              <a:buChar char="•"/>
            </a:pPr>
            <a:endParaRPr lang="ru-RU" sz="2400">
              <a:solidFill>
                <a:schemeClr val="accent1"/>
              </a:solidFill>
            </a:endParaRPr>
          </a:p>
          <a:p>
            <a:pPr marL="285750" indent="-285750">
              <a:buFont typeface="Arial" panose="020B0604020202020204" pitchFamily="34" charset="0"/>
              <a:buChar char="•"/>
            </a:pPr>
            <a:r>
              <a:rPr lang="en-US" sz="2400">
                <a:solidFill>
                  <a:schemeClr val="accent1"/>
                </a:solidFill>
              </a:rPr>
              <a:t>Near transition the loss landscape has an</a:t>
            </a:r>
          </a:p>
          <a:p>
            <a:r>
              <a:rPr lang="en-US" sz="2400">
                <a:solidFill>
                  <a:schemeClr val="accent1"/>
                </a:solidFill>
              </a:rPr>
              <a:t>    hierarchical structure and learning dynamics</a:t>
            </a:r>
          </a:p>
          <a:p>
            <a:r>
              <a:rPr lang="en-US" sz="2400">
                <a:solidFill>
                  <a:schemeClr val="accent1"/>
                </a:solidFill>
              </a:rPr>
              <a:t>    is characterized by avalanche formation </a:t>
            </a:r>
          </a:p>
          <a:p>
            <a:r>
              <a:rPr lang="en-US" sz="2400">
                <a:solidFill>
                  <a:schemeClr val="accent1"/>
                </a:solidFill>
              </a:rPr>
              <a:t>    with abrupt changes in the set of patterns that </a:t>
            </a:r>
          </a:p>
          <a:p>
            <a:r>
              <a:rPr lang="en-US" sz="2400">
                <a:solidFill>
                  <a:schemeClr val="accent1"/>
                </a:solidFill>
              </a:rPr>
              <a:t>    are learned</a:t>
            </a:r>
            <a:endParaRPr lang="ru-RU" sz="2400">
              <a:solidFill>
                <a:schemeClr val="accent1"/>
              </a:solidFill>
            </a:endParaRPr>
          </a:p>
        </p:txBody>
      </p:sp>
    </p:spTree>
    <p:extLst>
      <p:ext uri="{BB962C8B-B14F-4D97-AF65-F5344CB8AC3E}">
        <p14:creationId xmlns:p14="http://schemas.microsoft.com/office/powerpoint/2010/main" val="111800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652C8D-C2BB-2B48-835F-705B537D4EC5}"/>
              </a:ext>
            </a:extLst>
          </p:cNvPr>
          <p:cNvSpPr>
            <a:spLocks noGrp="1"/>
          </p:cNvSpPr>
          <p:nvPr>
            <p:ph type="title"/>
          </p:nvPr>
        </p:nvSpPr>
        <p:spPr/>
        <p:txBody>
          <a:bodyPr/>
          <a:lstStyle/>
          <a:p>
            <a:pPr algn="ctr"/>
            <a:r>
              <a:rPr lang="en-US" dirty="0">
                <a:solidFill>
                  <a:srgbClr val="C00000"/>
                </a:solidFill>
              </a:rPr>
              <a:t>Resolution – relevance tradeoff</a:t>
            </a:r>
            <a:endParaRPr lang="ru-RU" dirty="0">
              <a:solidFill>
                <a:srgbClr val="C00000"/>
              </a:solidFill>
            </a:endParaRPr>
          </a:p>
        </p:txBody>
      </p:sp>
      <p:sp>
        <p:nvSpPr>
          <p:cNvPr id="3" name="Объект 2">
            <a:extLst>
              <a:ext uri="{FF2B5EF4-FFF2-40B4-BE49-F238E27FC236}">
                <a16:creationId xmlns:a16="http://schemas.microsoft.com/office/drawing/2014/main" id="{1D0636C7-12D6-C14F-AEBB-03E9EA628413}"/>
              </a:ext>
            </a:extLst>
          </p:cNvPr>
          <p:cNvSpPr>
            <a:spLocks noGrp="1"/>
          </p:cNvSpPr>
          <p:nvPr>
            <p:ph idx="1"/>
          </p:nvPr>
        </p:nvSpPr>
        <p:spPr/>
        <p:txBody>
          <a:bodyPr>
            <a:normAutofit fontScale="85000" lnSpcReduction="20000"/>
          </a:bodyPr>
          <a:lstStyle/>
          <a:p>
            <a:r>
              <a:rPr lang="en-US" dirty="0">
                <a:solidFill>
                  <a:schemeClr val="accent1"/>
                </a:solidFill>
              </a:rPr>
              <a:t>Neural networks associate similar inputs in the visible layer to the same state of hidden variables in deep layers. </a:t>
            </a:r>
          </a:p>
          <a:p>
            <a:r>
              <a:rPr lang="en-US" dirty="0">
                <a:solidFill>
                  <a:schemeClr val="accent1"/>
                </a:solidFill>
              </a:rPr>
              <a:t>The fraction of inputs that are associated to the same state is a natural measure of similarity and is simply related to the cost in bits required to represent these inputs. </a:t>
            </a:r>
          </a:p>
          <a:p>
            <a:r>
              <a:rPr lang="en-US" dirty="0">
                <a:solidFill>
                  <a:schemeClr val="accent1"/>
                </a:solidFill>
              </a:rPr>
              <a:t>The degeneracy of states with the same information cost provides instead a natural measure of noise and is simply related the entropy of the frequency of states, that we call </a:t>
            </a:r>
            <a:r>
              <a:rPr lang="en-US" i="1" dirty="0">
                <a:solidFill>
                  <a:schemeClr val="accent1"/>
                </a:solidFill>
              </a:rPr>
              <a:t>relevance</a:t>
            </a:r>
            <a:r>
              <a:rPr lang="en-US" dirty="0">
                <a:solidFill>
                  <a:schemeClr val="accent1"/>
                </a:solidFill>
              </a:rPr>
              <a:t>. </a:t>
            </a:r>
          </a:p>
          <a:p>
            <a:r>
              <a:rPr lang="en-US" dirty="0">
                <a:solidFill>
                  <a:schemeClr val="accent1"/>
                </a:solidFill>
              </a:rPr>
              <a:t>Representations with minimal noise, at a given level of resolution, are those that maximize the relevance. A signature of such efficient representations is that frequency distributions follow power laws. </a:t>
            </a:r>
          </a:p>
          <a:p>
            <a:r>
              <a:rPr lang="en-US" dirty="0">
                <a:solidFill>
                  <a:schemeClr val="accent1"/>
                </a:solidFill>
              </a:rPr>
              <a:t>Deep neural networks extract a hierarchy of efficient representations from data, because they (</a:t>
            </a:r>
            <a:r>
              <a:rPr lang="en-US" dirty="0" err="1">
                <a:solidFill>
                  <a:schemeClr val="accent1"/>
                </a:solidFill>
              </a:rPr>
              <a:t>i</a:t>
            </a:r>
            <a:r>
              <a:rPr lang="en-US" dirty="0">
                <a:solidFill>
                  <a:schemeClr val="accent1"/>
                </a:solidFill>
              </a:rPr>
              <a:t>) achieve low levels of noise (i.e. high relevance) and (ii) exhibit power law distributions. </a:t>
            </a:r>
          </a:p>
          <a:p>
            <a:endParaRPr lang="ru-RU" dirty="0"/>
          </a:p>
        </p:txBody>
      </p:sp>
      <p:sp>
        <p:nvSpPr>
          <p:cNvPr id="4" name="TextBox 3">
            <a:extLst>
              <a:ext uri="{FF2B5EF4-FFF2-40B4-BE49-F238E27FC236}">
                <a16:creationId xmlns:a16="http://schemas.microsoft.com/office/drawing/2014/main" id="{01111234-7C9D-4F4E-BED5-996CDF25FFF9}"/>
              </a:ext>
            </a:extLst>
          </p:cNvPr>
          <p:cNvSpPr txBox="1"/>
          <p:nvPr/>
        </p:nvSpPr>
        <p:spPr>
          <a:xfrm>
            <a:off x="7171361" y="6308209"/>
            <a:ext cx="4061689" cy="369332"/>
          </a:xfrm>
          <a:prstGeom prst="rect">
            <a:avLst/>
          </a:prstGeom>
          <a:noFill/>
        </p:spPr>
        <p:txBody>
          <a:bodyPr wrap="none" rtlCol="0">
            <a:spAutoFit/>
          </a:bodyPr>
          <a:lstStyle/>
          <a:p>
            <a:r>
              <a:rPr lang="en-US" dirty="0"/>
              <a:t>J. Song et al. J. Stat. Mech. (2018) 123406</a:t>
            </a:r>
            <a:endParaRPr lang="ru-RU" dirty="0"/>
          </a:p>
        </p:txBody>
      </p:sp>
    </p:spTree>
    <p:extLst>
      <p:ext uri="{BB962C8B-B14F-4D97-AF65-F5344CB8AC3E}">
        <p14:creationId xmlns:p14="http://schemas.microsoft.com/office/powerpoint/2010/main" val="1452449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rgbClr val="FF0000"/>
                </a:solidFill>
              </a:rPr>
              <a:t>Resolution </a:t>
            </a:r>
            <a:r>
              <a:rPr lang="mr-IN" dirty="0">
                <a:solidFill>
                  <a:srgbClr val="FF0000"/>
                </a:solidFill>
              </a:rPr>
              <a:t>–</a:t>
            </a:r>
            <a:r>
              <a:rPr lang="en-US" dirty="0">
                <a:solidFill>
                  <a:srgbClr val="FF0000"/>
                </a:solidFill>
              </a:rPr>
              <a:t> relevance tradeoff</a:t>
            </a:r>
            <a:endParaRPr lang="ru-RU" dirty="0">
              <a:solidFill>
                <a:srgbClr val="FF0000"/>
              </a:solidFill>
            </a:endParaRPr>
          </a:p>
        </p:txBody>
      </p:sp>
      <p:sp>
        <p:nvSpPr>
          <p:cNvPr id="3" name="Объект 2"/>
          <p:cNvSpPr>
            <a:spLocks noGrp="1"/>
          </p:cNvSpPr>
          <p:nvPr>
            <p:ph idx="1"/>
          </p:nvPr>
        </p:nvSpPr>
        <p:spPr>
          <a:xfrm>
            <a:off x="365760" y="1565910"/>
            <a:ext cx="10988040" cy="4611053"/>
          </a:xfrm>
        </p:spPr>
        <p:txBody>
          <a:bodyPr>
            <a:normAutofit lnSpcReduction="10000"/>
          </a:bodyPr>
          <a:lstStyle/>
          <a:p>
            <a:r>
              <a:rPr lang="en-US" dirty="0">
                <a:solidFill>
                  <a:schemeClr val="accent1"/>
                </a:solidFill>
              </a:rPr>
              <a:t>The only quantitative measure of similarity of inputs: number of inputs corresponding to the same state</a:t>
            </a:r>
            <a:r>
              <a:rPr lang="en-US" dirty="0"/>
              <a:t> s </a:t>
            </a:r>
            <a:r>
              <a:rPr lang="en-US" dirty="0">
                <a:solidFill>
                  <a:schemeClr val="accent1"/>
                </a:solidFill>
              </a:rPr>
              <a:t>for  measure a given layer:  </a:t>
            </a:r>
            <a:r>
              <a:rPr lang="en-US" dirty="0" err="1"/>
              <a:t>k</a:t>
            </a:r>
            <a:r>
              <a:rPr lang="en-US" baseline="-25000" dirty="0" err="1"/>
              <a:t>s</a:t>
            </a:r>
            <a:endParaRPr lang="en-US" baseline="-25000" dirty="0"/>
          </a:p>
          <a:p>
            <a:endParaRPr lang="en-US" baseline="-25000" dirty="0"/>
          </a:p>
          <a:p>
            <a:r>
              <a:rPr lang="en-US" dirty="0">
                <a:solidFill>
                  <a:schemeClr val="accent1"/>
                </a:solidFill>
              </a:rPr>
              <a:t>Information cost  </a:t>
            </a:r>
          </a:p>
          <a:p>
            <a:endParaRPr lang="en-US" dirty="0"/>
          </a:p>
          <a:p>
            <a:r>
              <a:rPr lang="en-US" dirty="0">
                <a:solidFill>
                  <a:schemeClr val="accent1"/>
                </a:solidFill>
              </a:rPr>
              <a:t>Average information cost </a:t>
            </a:r>
          </a:p>
          <a:p>
            <a:endParaRPr lang="en-US" dirty="0"/>
          </a:p>
          <a:p>
            <a:r>
              <a:rPr lang="en-US" dirty="0">
                <a:solidFill>
                  <a:schemeClr val="accent1"/>
                </a:solidFill>
              </a:rPr>
              <a:t>Number of states with given </a:t>
            </a:r>
            <a:r>
              <a:rPr lang="en-US" dirty="0"/>
              <a:t>E(s) :  </a:t>
            </a:r>
            <a:r>
              <a:rPr lang="en-US" dirty="0" err="1"/>
              <a:t>m</a:t>
            </a:r>
            <a:r>
              <a:rPr lang="en-US" baseline="-25000" dirty="0" err="1"/>
              <a:t>k</a:t>
            </a:r>
            <a:r>
              <a:rPr lang="en-US" baseline="-25000" dirty="0"/>
              <a:t> </a:t>
            </a:r>
          </a:p>
          <a:p>
            <a:endParaRPr lang="en-US" dirty="0"/>
          </a:p>
          <a:p>
            <a:r>
              <a:rPr lang="en-US" dirty="0">
                <a:solidFill>
                  <a:schemeClr val="accent1"/>
                </a:solidFill>
              </a:rPr>
              <a:t>Relevance</a:t>
            </a:r>
          </a:p>
          <a:p>
            <a:endParaRPr lang="en-US" dirty="0"/>
          </a:p>
          <a:p>
            <a:endParaRPr lang="ru-RU" dirty="0"/>
          </a:p>
        </p:txBody>
      </p:sp>
      <p:pic>
        <p:nvPicPr>
          <p:cNvPr id="4" name="Рисунок 3"/>
          <p:cNvPicPr>
            <a:picLocks noChangeAspect="1"/>
          </p:cNvPicPr>
          <p:nvPr/>
        </p:nvPicPr>
        <p:blipFill>
          <a:blip r:embed="rId2"/>
          <a:stretch>
            <a:fillRect/>
          </a:stretch>
        </p:blipFill>
        <p:spPr>
          <a:xfrm>
            <a:off x="3788410" y="2656523"/>
            <a:ext cx="3975100" cy="469900"/>
          </a:xfrm>
          <a:prstGeom prst="rect">
            <a:avLst/>
          </a:prstGeom>
        </p:spPr>
      </p:pic>
      <p:pic>
        <p:nvPicPr>
          <p:cNvPr id="6" name="Рисунок 5"/>
          <p:cNvPicPr>
            <a:picLocks noChangeAspect="1"/>
          </p:cNvPicPr>
          <p:nvPr/>
        </p:nvPicPr>
        <p:blipFill>
          <a:blip r:embed="rId3"/>
          <a:stretch>
            <a:fillRect/>
          </a:stretch>
        </p:blipFill>
        <p:spPr>
          <a:xfrm>
            <a:off x="4803140" y="3355975"/>
            <a:ext cx="6769100" cy="1155700"/>
          </a:xfrm>
          <a:prstGeom prst="rect">
            <a:avLst/>
          </a:prstGeom>
        </p:spPr>
      </p:pic>
      <p:pic>
        <p:nvPicPr>
          <p:cNvPr id="7" name="Рисунок 6"/>
          <p:cNvPicPr>
            <a:picLocks noChangeAspect="1"/>
          </p:cNvPicPr>
          <p:nvPr/>
        </p:nvPicPr>
        <p:blipFill>
          <a:blip r:embed="rId4"/>
          <a:stretch>
            <a:fillRect/>
          </a:stretch>
        </p:blipFill>
        <p:spPr>
          <a:xfrm>
            <a:off x="2485390" y="5305425"/>
            <a:ext cx="8931910" cy="1193800"/>
          </a:xfrm>
          <a:prstGeom prst="rect">
            <a:avLst/>
          </a:prstGeom>
        </p:spPr>
      </p:pic>
    </p:spTree>
    <p:extLst>
      <p:ext uri="{BB962C8B-B14F-4D97-AF65-F5344CB8AC3E}">
        <p14:creationId xmlns:p14="http://schemas.microsoft.com/office/powerpoint/2010/main" val="725056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9EE30D-A25F-FE45-9152-2ACAB73B0BD5}"/>
              </a:ext>
            </a:extLst>
          </p:cNvPr>
          <p:cNvSpPr>
            <a:spLocks noGrp="1"/>
          </p:cNvSpPr>
          <p:nvPr>
            <p:ph type="title"/>
          </p:nvPr>
        </p:nvSpPr>
        <p:spPr/>
        <p:txBody>
          <a:bodyPr/>
          <a:lstStyle/>
          <a:p>
            <a:pPr algn="ctr"/>
            <a:r>
              <a:rPr lang="en-US" dirty="0">
                <a:solidFill>
                  <a:srgbClr val="C00000"/>
                </a:solidFill>
              </a:rPr>
              <a:t>Information processing in deep learning</a:t>
            </a:r>
            <a:endParaRPr lang="ru-RU" dirty="0">
              <a:solidFill>
                <a:srgbClr val="C00000"/>
              </a:solidFill>
            </a:endParaRPr>
          </a:p>
        </p:txBody>
      </p:sp>
      <p:pic>
        <p:nvPicPr>
          <p:cNvPr id="5" name="Объект 4">
            <a:extLst>
              <a:ext uri="{FF2B5EF4-FFF2-40B4-BE49-F238E27FC236}">
                <a16:creationId xmlns:a16="http://schemas.microsoft.com/office/drawing/2014/main" id="{35FC55CB-A570-7642-9193-A9875459C2A7}"/>
              </a:ext>
            </a:extLst>
          </p:cNvPr>
          <p:cNvPicPr>
            <a:picLocks noGrp="1" noChangeAspect="1"/>
          </p:cNvPicPr>
          <p:nvPr>
            <p:ph idx="1"/>
          </p:nvPr>
        </p:nvPicPr>
        <p:blipFill>
          <a:blip r:embed="rId2"/>
          <a:stretch>
            <a:fillRect/>
          </a:stretch>
        </p:blipFill>
        <p:spPr>
          <a:xfrm>
            <a:off x="2609636" y="1549417"/>
            <a:ext cx="6955603" cy="5231074"/>
          </a:xfrm>
        </p:spPr>
      </p:pic>
    </p:spTree>
    <p:extLst>
      <p:ext uri="{BB962C8B-B14F-4D97-AF65-F5344CB8AC3E}">
        <p14:creationId xmlns:p14="http://schemas.microsoft.com/office/powerpoint/2010/main" val="2693468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2B6354-5B22-CD40-BB9D-3D489A3AB09C}"/>
              </a:ext>
            </a:extLst>
          </p:cNvPr>
          <p:cNvSpPr>
            <a:spLocks noGrp="1"/>
          </p:cNvSpPr>
          <p:nvPr>
            <p:ph type="title"/>
          </p:nvPr>
        </p:nvSpPr>
        <p:spPr/>
        <p:txBody>
          <a:bodyPr/>
          <a:lstStyle/>
          <a:p>
            <a:pPr algn="ctr"/>
            <a:r>
              <a:rPr lang="en-US" dirty="0">
                <a:solidFill>
                  <a:srgbClr val="C00000"/>
                </a:solidFill>
              </a:rPr>
              <a:t>Statistical criticality in deep learning</a:t>
            </a:r>
            <a:endParaRPr lang="ru-RU" dirty="0">
              <a:solidFill>
                <a:srgbClr val="C00000"/>
              </a:solidFill>
            </a:endParaRPr>
          </a:p>
        </p:txBody>
      </p:sp>
      <p:pic>
        <p:nvPicPr>
          <p:cNvPr id="5" name="Объект 4">
            <a:extLst>
              <a:ext uri="{FF2B5EF4-FFF2-40B4-BE49-F238E27FC236}">
                <a16:creationId xmlns:a16="http://schemas.microsoft.com/office/drawing/2014/main" id="{F51DB9E6-92AE-DA42-98F5-CA82ED3439E3}"/>
              </a:ext>
            </a:extLst>
          </p:cNvPr>
          <p:cNvPicPr>
            <a:picLocks noGrp="1" noChangeAspect="1"/>
          </p:cNvPicPr>
          <p:nvPr>
            <p:ph idx="1"/>
          </p:nvPr>
        </p:nvPicPr>
        <p:blipFill>
          <a:blip r:embed="rId2"/>
          <a:stretch>
            <a:fillRect/>
          </a:stretch>
        </p:blipFill>
        <p:spPr>
          <a:xfrm>
            <a:off x="5741454" y="3607060"/>
            <a:ext cx="5743764" cy="2349135"/>
          </a:xfrm>
        </p:spPr>
      </p:pic>
      <p:sp>
        <p:nvSpPr>
          <p:cNvPr id="3" name="TextBox 2">
            <a:extLst>
              <a:ext uri="{FF2B5EF4-FFF2-40B4-BE49-F238E27FC236}">
                <a16:creationId xmlns:a16="http://schemas.microsoft.com/office/drawing/2014/main" id="{883D631C-6C51-274C-BFC1-DCEC8D20EECC}"/>
              </a:ext>
            </a:extLst>
          </p:cNvPr>
          <p:cNvSpPr txBox="1"/>
          <p:nvPr/>
        </p:nvSpPr>
        <p:spPr>
          <a:xfrm>
            <a:off x="143838" y="2188396"/>
            <a:ext cx="6949403" cy="1569660"/>
          </a:xfrm>
          <a:prstGeom prst="rect">
            <a:avLst/>
          </a:prstGeom>
          <a:noFill/>
        </p:spPr>
        <p:txBody>
          <a:bodyPr wrap="none" rtlCol="0">
            <a:spAutoFit/>
          </a:bodyPr>
          <a:lstStyle/>
          <a:p>
            <a:pPr marL="285750" indent="-285750">
              <a:buFont typeface="Arial" panose="020B0604020202020204" pitchFamily="34" charset="0"/>
              <a:buChar char="•"/>
            </a:pPr>
            <a:r>
              <a:rPr lang="en-US" sz="3200" dirty="0">
                <a:solidFill>
                  <a:schemeClr val="accent1"/>
                </a:solidFill>
              </a:rPr>
              <a:t>Maximal relevance for given resolution</a:t>
            </a:r>
          </a:p>
          <a:p>
            <a:pPr marL="285750" indent="-285750">
              <a:buFont typeface="Arial" panose="020B0604020202020204" pitchFamily="34" charset="0"/>
              <a:buChar char="•"/>
            </a:pPr>
            <a:endParaRPr lang="en-US" sz="3200" dirty="0">
              <a:solidFill>
                <a:schemeClr val="accent1"/>
              </a:solidFill>
            </a:endParaRPr>
          </a:p>
          <a:p>
            <a:pPr marL="285750" indent="-285750">
              <a:buFont typeface="Arial" panose="020B0604020202020204" pitchFamily="34" charset="0"/>
              <a:buChar char="•"/>
            </a:pPr>
            <a:r>
              <a:rPr lang="en-US" sz="3200" dirty="0">
                <a:solidFill>
                  <a:schemeClr val="accent1"/>
                </a:solidFill>
              </a:rPr>
              <a:t>Power-like distribution in </a:t>
            </a:r>
            <a:r>
              <a:rPr lang="en-US" sz="3200" dirty="0" err="1">
                <a:solidFill>
                  <a:schemeClr val="accent1"/>
                </a:solidFill>
              </a:rPr>
              <a:t>m</a:t>
            </a:r>
            <a:r>
              <a:rPr lang="en-US" sz="3200" baseline="-25000" dirty="0" err="1">
                <a:solidFill>
                  <a:schemeClr val="accent1"/>
                </a:solidFill>
              </a:rPr>
              <a:t>k</a:t>
            </a:r>
            <a:r>
              <a:rPr lang="en-US" sz="3200" dirty="0">
                <a:solidFill>
                  <a:schemeClr val="accent1"/>
                </a:solidFill>
              </a:rPr>
              <a:t> </a:t>
            </a:r>
            <a:endParaRPr lang="ru-RU" sz="3200" dirty="0">
              <a:solidFill>
                <a:schemeClr val="accent1"/>
              </a:solidFill>
            </a:endParaRPr>
          </a:p>
        </p:txBody>
      </p:sp>
    </p:spTree>
    <p:extLst>
      <p:ext uri="{BB962C8B-B14F-4D97-AF65-F5344CB8AC3E}">
        <p14:creationId xmlns:p14="http://schemas.microsoft.com/office/powerpoint/2010/main" val="3512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99E644-3302-1F4B-8513-E21F0B1D1087}"/>
              </a:ext>
            </a:extLst>
          </p:cNvPr>
          <p:cNvSpPr>
            <a:spLocks noGrp="1"/>
          </p:cNvSpPr>
          <p:nvPr>
            <p:ph type="title"/>
          </p:nvPr>
        </p:nvSpPr>
        <p:spPr/>
        <p:txBody>
          <a:bodyPr/>
          <a:lstStyle/>
          <a:p>
            <a:r>
              <a:rPr lang="ru-RU" dirty="0">
                <a:solidFill>
                  <a:srgbClr val="C00000"/>
                </a:solidFill>
              </a:rPr>
              <a:t>Статистическая физика</a:t>
            </a:r>
            <a:endParaRPr lang="ru-RU" dirty="0"/>
          </a:p>
        </p:txBody>
      </p:sp>
      <p:sp>
        <p:nvSpPr>
          <p:cNvPr id="3" name="Объект 2">
            <a:extLst>
              <a:ext uri="{FF2B5EF4-FFF2-40B4-BE49-F238E27FC236}">
                <a16:creationId xmlns:a16="http://schemas.microsoft.com/office/drawing/2014/main" id="{4F0CD7D1-707B-D64B-8FD3-445514C0EF09}"/>
              </a:ext>
            </a:extLst>
          </p:cNvPr>
          <p:cNvSpPr>
            <a:spLocks noGrp="1"/>
          </p:cNvSpPr>
          <p:nvPr>
            <p:ph idx="1"/>
          </p:nvPr>
        </p:nvSpPr>
        <p:spPr/>
        <p:txBody>
          <a:bodyPr/>
          <a:lstStyle/>
          <a:p>
            <a:r>
              <a:rPr lang="ru-RU" dirty="0">
                <a:solidFill>
                  <a:schemeClr val="accent1"/>
                </a:solidFill>
              </a:rPr>
              <a:t>Пусть имеется компактное описание пространства конфигураций в терминах </a:t>
            </a:r>
            <a:r>
              <a:rPr lang="en-US" dirty="0">
                <a:solidFill>
                  <a:schemeClr val="accent1"/>
                </a:solidFill>
              </a:rPr>
              <a:t>Q (</a:t>
            </a:r>
            <a:r>
              <a:rPr lang="ru-RU" dirty="0">
                <a:solidFill>
                  <a:schemeClr val="accent1"/>
                </a:solidFill>
              </a:rPr>
              <a:t>может быть числом, вектором, матрицей, и т.д.</a:t>
            </a:r>
            <a:r>
              <a:rPr lang="en-US" dirty="0">
                <a:solidFill>
                  <a:schemeClr val="accent1"/>
                </a:solidFill>
              </a:rPr>
              <a:t>)</a:t>
            </a:r>
            <a:r>
              <a:rPr lang="ru-RU" dirty="0">
                <a:solidFill>
                  <a:schemeClr val="accent1"/>
                </a:solidFill>
              </a:rPr>
              <a:t>, т.е. </a:t>
            </a:r>
          </a:p>
          <a:p>
            <a:endParaRPr lang="ru-RU" dirty="0"/>
          </a:p>
          <a:p>
            <a:endParaRPr lang="ru-RU" dirty="0"/>
          </a:p>
          <a:p>
            <a:r>
              <a:rPr lang="ru-RU" dirty="0">
                <a:solidFill>
                  <a:schemeClr val="accent1"/>
                </a:solidFill>
              </a:rPr>
              <a:t>Статистическая сумма принимает вид</a:t>
            </a:r>
            <a:r>
              <a:rPr lang="ru-RU" dirty="0"/>
              <a:t>:</a:t>
            </a:r>
          </a:p>
        </p:txBody>
      </p:sp>
      <p:pic>
        <p:nvPicPr>
          <p:cNvPr id="4" name="Рисунок 3">
            <a:extLst>
              <a:ext uri="{FF2B5EF4-FFF2-40B4-BE49-F238E27FC236}">
                <a16:creationId xmlns:a16="http://schemas.microsoft.com/office/drawing/2014/main" id="{C6F7D643-99B5-BE48-BA65-79C356118FA8}"/>
              </a:ext>
            </a:extLst>
          </p:cNvPr>
          <p:cNvPicPr>
            <a:picLocks noChangeAspect="1"/>
          </p:cNvPicPr>
          <p:nvPr/>
        </p:nvPicPr>
        <p:blipFill>
          <a:blip r:embed="rId2"/>
          <a:stretch>
            <a:fillRect/>
          </a:stretch>
        </p:blipFill>
        <p:spPr>
          <a:xfrm>
            <a:off x="1498600" y="4967055"/>
            <a:ext cx="9855200" cy="1054100"/>
          </a:xfrm>
          <a:prstGeom prst="rect">
            <a:avLst/>
          </a:prstGeom>
        </p:spPr>
      </p:pic>
      <p:pic>
        <p:nvPicPr>
          <p:cNvPr id="5" name="Рисунок 4">
            <a:extLst>
              <a:ext uri="{FF2B5EF4-FFF2-40B4-BE49-F238E27FC236}">
                <a16:creationId xmlns:a16="http://schemas.microsoft.com/office/drawing/2014/main" id="{A8D3E2F7-9356-4F4A-BC76-69B347ABD1D0}"/>
              </a:ext>
            </a:extLst>
          </p:cNvPr>
          <p:cNvPicPr>
            <a:picLocks noChangeAspect="1"/>
          </p:cNvPicPr>
          <p:nvPr/>
        </p:nvPicPr>
        <p:blipFill>
          <a:blip r:embed="rId3"/>
          <a:stretch>
            <a:fillRect/>
          </a:stretch>
        </p:blipFill>
        <p:spPr>
          <a:xfrm>
            <a:off x="2863850" y="3194050"/>
            <a:ext cx="6464300" cy="469900"/>
          </a:xfrm>
          <a:prstGeom prst="rect">
            <a:avLst/>
          </a:prstGeom>
        </p:spPr>
      </p:pic>
    </p:spTree>
    <p:extLst>
      <p:ext uri="{BB962C8B-B14F-4D97-AF65-F5344CB8AC3E}">
        <p14:creationId xmlns:p14="http://schemas.microsoft.com/office/powerpoint/2010/main" val="82704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4DDC84-130A-A94C-8E41-C25516EC31F7}"/>
              </a:ext>
            </a:extLst>
          </p:cNvPr>
          <p:cNvSpPr>
            <a:spLocks noGrp="1"/>
          </p:cNvSpPr>
          <p:nvPr>
            <p:ph type="title"/>
          </p:nvPr>
        </p:nvSpPr>
        <p:spPr/>
        <p:txBody>
          <a:bodyPr/>
          <a:lstStyle/>
          <a:p>
            <a:r>
              <a:rPr lang="ru-RU" dirty="0">
                <a:solidFill>
                  <a:srgbClr val="C00000"/>
                </a:solidFill>
              </a:rPr>
              <a:t>Статистическая физика</a:t>
            </a:r>
            <a:endParaRPr lang="ru-RU" dirty="0"/>
          </a:p>
        </p:txBody>
      </p:sp>
      <p:sp>
        <p:nvSpPr>
          <p:cNvPr id="3" name="Объект 2">
            <a:extLst>
              <a:ext uri="{FF2B5EF4-FFF2-40B4-BE49-F238E27FC236}">
                <a16:creationId xmlns:a16="http://schemas.microsoft.com/office/drawing/2014/main" id="{49301316-2467-5946-9E08-D21BD3972953}"/>
              </a:ext>
            </a:extLst>
          </p:cNvPr>
          <p:cNvSpPr>
            <a:spLocks noGrp="1"/>
          </p:cNvSpPr>
          <p:nvPr>
            <p:ph idx="1"/>
          </p:nvPr>
        </p:nvSpPr>
        <p:spPr/>
        <p:txBody>
          <a:bodyPr/>
          <a:lstStyle/>
          <a:p>
            <a:r>
              <a:rPr lang="ru-RU" dirty="0">
                <a:solidFill>
                  <a:schemeClr val="accent1"/>
                </a:solidFill>
              </a:rPr>
              <a:t>Равновесию в присутствии шума отвечают конфигурации</a:t>
            </a:r>
            <a:endParaRPr lang="en-US" dirty="0">
              <a:solidFill>
                <a:schemeClr val="accent1"/>
              </a:solidFill>
            </a:endParaRPr>
          </a:p>
          <a:p>
            <a:pPr marL="0" indent="0">
              <a:buNone/>
            </a:pPr>
            <a:endParaRPr lang="en-US" dirty="0"/>
          </a:p>
          <a:p>
            <a:endParaRPr lang="en-US" dirty="0"/>
          </a:p>
          <a:p>
            <a:endParaRPr lang="en-US" dirty="0"/>
          </a:p>
          <a:p>
            <a:r>
              <a:rPr lang="ru-RU" dirty="0">
                <a:solidFill>
                  <a:schemeClr val="accent1"/>
                </a:solidFill>
              </a:rPr>
              <a:t>Равновесным конфигурациям отвечает минимум свободной энергии</a:t>
            </a:r>
            <a:endParaRPr lang="en-US" dirty="0">
              <a:solidFill>
                <a:schemeClr val="accent1"/>
              </a:solidFill>
            </a:endParaRPr>
          </a:p>
          <a:p>
            <a:endParaRPr lang="ru-RU" dirty="0"/>
          </a:p>
        </p:txBody>
      </p:sp>
      <p:pic>
        <p:nvPicPr>
          <p:cNvPr id="4" name="Рисунок 3">
            <a:extLst>
              <a:ext uri="{FF2B5EF4-FFF2-40B4-BE49-F238E27FC236}">
                <a16:creationId xmlns:a16="http://schemas.microsoft.com/office/drawing/2014/main" id="{3D568B62-5933-7B4A-9D88-E1F236B6C3B0}"/>
              </a:ext>
            </a:extLst>
          </p:cNvPr>
          <p:cNvPicPr>
            <a:picLocks noChangeAspect="1"/>
          </p:cNvPicPr>
          <p:nvPr/>
        </p:nvPicPr>
        <p:blipFill>
          <a:blip r:embed="rId2"/>
          <a:stretch>
            <a:fillRect/>
          </a:stretch>
        </p:blipFill>
        <p:spPr>
          <a:xfrm>
            <a:off x="2404866" y="2766459"/>
            <a:ext cx="6375400" cy="482600"/>
          </a:xfrm>
          <a:prstGeom prst="rect">
            <a:avLst/>
          </a:prstGeom>
        </p:spPr>
      </p:pic>
      <p:pic>
        <p:nvPicPr>
          <p:cNvPr id="5" name="Рисунок 4">
            <a:extLst>
              <a:ext uri="{FF2B5EF4-FFF2-40B4-BE49-F238E27FC236}">
                <a16:creationId xmlns:a16="http://schemas.microsoft.com/office/drawing/2014/main" id="{1B669BAF-12E3-6047-903C-9D6A90ACD6D7}"/>
              </a:ext>
            </a:extLst>
          </p:cNvPr>
          <p:cNvPicPr>
            <a:picLocks noChangeAspect="1"/>
          </p:cNvPicPr>
          <p:nvPr/>
        </p:nvPicPr>
        <p:blipFill>
          <a:blip r:embed="rId3"/>
          <a:stretch>
            <a:fillRect/>
          </a:stretch>
        </p:blipFill>
        <p:spPr>
          <a:xfrm>
            <a:off x="3433566" y="5002302"/>
            <a:ext cx="4318000" cy="469900"/>
          </a:xfrm>
          <a:prstGeom prst="rect">
            <a:avLst/>
          </a:prstGeom>
        </p:spPr>
      </p:pic>
    </p:spTree>
    <p:extLst>
      <p:ext uri="{BB962C8B-B14F-4D97-AF65-F5344CB8AC3E}">
        <p14:creationId xmlns:p14="http://schemas.microsoft.com/office/powerpoint/2010/main" val="234578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AF1C15-8031-844F-BFD7-77709BA72629}"/>
              </a:ext>
            </a:extLst>
          </p:cNvPr>
          <p:cNvSpPr>
            <a:spLocks noGrp="1"/>
          </p:cNvSpPr>
          <p:nvPr>
            <p:ph type="title"/>
          </p:nvPr>
        </p:nvSpPr>
        <p:spPr/>
        <p:txBody>
          <a:bodyPr/>
          <a:lstStyle/>
          <a:p>
            <a:r>
              <a:rPr lang="ru-RU" dirty="0">
                <a:solidFill>
                  <a:srgbClr val="C00000"/>
                </a:solidFill>
              </a:rPr>
              <a:t>Статистическая физика</a:t>
            </a:r>
            <a:endParaRPr lang="ru-RU" dirty="0"/>
          </a:p>
        </p:txBody>
      </p:sp>
      <p:sp>
        <p:nvSpPr>
          <p:cNvPr id="3" name="Объект 2">
            <a:extLst>
              <a:ext uri="{FF2B5EF4-FFF2-40B4-BE49-F238E27FC236}">
                <a16:creationId xmlns:a16="http://schemas.microsoft.com/office/drawing/2014/main" id="{0969D34A-F54D-6A4E-98EB-9EB6236B8F67}"/>
              </a:ext>
            </a:extLst>
          </p:cNvPr>
          <p:cNvSpPr>
            <a:spLocks noGrp="1"/>
          </p:cNvSpPr>
          <p:nvPr>
            <p:ph idx="1"/>
          </p:nvPr>
        </p:nvSpPr>
        <p:spPr/>
        <p:txBody>
          <a:bodyPr/>
          <a:lstStyle/>
          <a:p>
            <a:r>
              <a:rPr lang="en-US" dirty="0"/>
              <a:t> </a:t>
            </a:r>
            <a:r>
              <a:rPr lang="ru-RU" dirty="0">
                <a:solidFill>
                  <a:schemeClr val="accent1"/>
                </a:solidFill>
              </a:rPr>
              <a:t>Фазовые переходы: перестройка структуры  </a:t>
            </a:r>
            <a:r>
              <a:rPr lang="en-US" dirty="0">
                <a:solidFill>
                  <a:schemeClr val="accent1"/>
                </a:solidFill>
              </a:rPr>
              <a:t>Q </a:t>
            </a:r>
            <a:r>
              <a:rPr lang="ru-RU" dirty="0">
                <a:solidFill>
                  <a:schemeClr val="accent1"/>
                </a:solidFill>
              </a:rPr>
              <a:t>при критической температуре</a:t>
            </a:r>
          </a:p>
          <a:p>
            <a:r>
              <a:rPr lang="ru-RU" dirty="0">
                <a:solidFill>
                  <a:schemeClr val="accent1"/>
                </a:solidFill>
              </a:rPr>
              <a:t>Статистическая физика и решение оптимизационных задач:</a:t>
            </a:r>
            <a:endParaRPr lang="en-US" dirty="0">
              <a:solidFill>
                <a:schemeClr val="accent1"/>
              </a:solidFill>
            </a:endParaRPr>
          </a:p>
          <a:p>
            <a:pPr marL="0" indent="0">
              <a:buNone/>
            </a:pPr>
            <a:r>
              <a:rPr lang="en-US" dirty="0">
                <a:solidFill>
                  <a:schemeClr val="accent1"/>
                </a:solidFill>
              </a:rPr>
              <a:t>	</a:t>
            </a:r>
          </a:p>
          <a:p>
            <a:pPr marL="0" indent="0">
              <a:buNone/>
            </a:pPr>
            <a:r>
              <a:rPr lang="en-US" dirty="0">
                <a:solidFill>
                  <a:schemeClr val="accent1"/>
                </a:solidFill>
              </a:rPr>
              <a:t>    -      </a:t>
            </a:r>
            <a:r>
              <a:rPr lang="ru-RU" dirty="0">
                <a:solidFill>
                  <a:schemeClr val="accent1"/>
                </a:solidFill>
              </a:rPr>
              <a:t>Рассмотрим оптимизационную задачу, в которой нужно </a:t>
            </a:r>
            <a:r>
              <a:rPr lang="en-US" dirty="0">
                <a:solidFill>
                  <a:schemeClr val="accent1"/>
                </a:solidFill>
              </a:rPr>
              <a:t>   	</a:t>
            </a:r>
            <a:r>
              <a:rPr lang="ru-RU" dirty="0">
                <a:solidFill>
                  <a:schemeClr val="accent1"/>
                </a:solidFill>
              </a:rPr>
              <a:t>минимизировать целевую функцию </a:t>
            </a:r>
            <a:r>
              <a:rPr lang="en-US" dirty="0">
                <a:solidFill>
                  <a:schemeClr val="accent1"/>
                </a:solidFill>
              </a:rPr>
              <a:t>L</a:t>
            </a:r>
          </a:p>
          <a:p>
            <a:pPr marL="0" indent="0">
              <a:buNone/>
            </a:pPr>
            <a:r>
              <a:rPr lang="en-US" dirty="0">
                <a:solidFill>
                  <a:schemeClr val="accent1"/>
                </a:solidFill>
              </a:rPr>
              <a:t>    -      </a:t>
            </a:r>
            <a:r>
              <a:rPr lang="ru-RU" dirty="0">
                <a:solidFill>
                  <a:schemeClr val="accent1"/>
                </a:solidFill>
              </a:rPr>
              <a:t>Накладываем </a:t>
            </a:r>
            <a:r>
              <a:rPr lang="ru-RU" dirty="0" err="1">
                <a:solidFill>
                  <a:schemeClr val="accent1"/>
                </a:solidFill>
              </a:rPr>
              <a:t>больцмановский</a:t>
            </a:r>
            <a:r>
              <a:rPr lang="ru-RU" dirty="0">
                <a:solidFill>
                  <a:schemeClr val="accent1"/>
                </a:solidFill>
              </a:rPr>
              <a:t> шум</a:t>
            </a:r>
          </a:p>
          <a:p>
            <a:pPr marL="0" indent="0">
              <a:buNone/>
            </a:pPr>
            <a:r>
              <a:rPr lang="ru-RU" dirty="0">
                <a:solidFill>
                  <a:schemeClr val="accent1"/>
                </a:solidFill>
              </a:rPr>
              <a:t>    -      Устремляем Т к нулю (</a:t>
            </a:r>
            <a:r>
              <a:rPr lang="en-US" dirty="0">
                <a:solidFill>
                  <a:schemeClr val="accent1"/>
                </a:solidFill>
              </a:rPr>
              <a:t>stimulated annealing</a:t>
            </a:r>
            <a:r>
              <a:rPr lang="ru-RU" dirty="0">
                <a:solidFill>
                  <a:schemeClr val="accent1"/>
                </a:solidFill>
              </a:rPr>
              <a:t>)</a:t>
            </a:r>
          </a:p>
        </p:txBody>
      </p:sp>
    </p:spTree>
    <p:extLst>
      <p:ext uri="{BB962C8B-B14F-4D97-AF65-F5344CB8AC3E}">
        <p14:creationId xmlns:p14="http://schemas.microsoft.com/office/powerpoint/2010/main" val="159589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E1F8F0-CDF5-C14F-A229-D6CB4D1ACF04}"/>
              </a:ext>
            </a:extLst>
          </p:cNvPr>
          <p:cNvSpPr>
            <a:spLocks noGrp="1"/>
          </p:cNvSpPr>
          <p:nvPr>
            <p:ph type="title"/>
          </p:nvPr>
        </p:nvSpPr>
        <p:spPr/>
        <p:txBody>
          <a:bodyPr/>
          <a:lstStyle/>
          <a:p>
            <a:r>
              <a:rPr lang="ru-RU" dirty="0">
                <a:solidFill>
                  <a:srgbClr val="C00000"/>
                </a:solidFill>
              </a:rPr>
              <a:t>Нейронные сети</a:t>
            </a:r>
          </a:p>
        </p:txBody>
      </p:sp>
      <p:pic>
        <p:nvPicPr>
          <p:cNvPr id="5" name="Объект 4">
            <a:extLst>
              <a:ext uri="{FF2B5EF4-FFF2-40B4-BE49-F238E27FC236}">
                <a16:creationId xmlns:a16="http://schemas.microsoft.com/office/drawing/2014/main" id="{FB6B2891-2CCE-7840-9BB3-2D5B5D3A167D}"/>
              </a:ext>
            </a:extLst>
          </p:cNvPr>
          <p:cNvPicPr>
            <a:picLocks noGrp="1" noChangeAspect="1"/>
          </p:cNvPicPr>
          <p:nvPr>
            <p:ph idx="1"/>
          </p:nvPr>
        </p:nvPicPr>
        <p:blipFill>
          <a:blip r:embed="rId2"/>
          <a:stretch>
            <a:fillRect/>
          </a:stretch>
        </p:blipFill>
        <p:spPr>
          <a:xfrm>
            <a:off x="2455605" y="1828799"/>
            <a:ext cx="7561698" cy="4512627"/>
          </a:xfrm>
        </p:spPr>
      </p:pic>
    </p:spTree>
    <p:extLst>
      <p:ext uri="{BB962C8B-B14F-4D97-AF65-F5344CB8AC3E}">
        <p14:creationId xmlns:p14="http://schemas.microsoft.com/office/powerpoint/2010/main" val="100919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FC051F-A393-8740-9FA3-1B6FC3A24C01}"/>
              </a:ext>
            </a:extLst>
          </p:cNvPr>
          <p:cNvSpPr>
            <a:spLocks noGrp="1"/>
          </p:cNvSpPr>
          <p:nvPr>
            <p:ph type="title"/>
          </p:nvPr>
        </p:nvSpPr>
        <p:spPr/>
        <p:txBody>
          <a:bodyPr/>
          <a:lstStyle/>
          <a:p>
            <a:r>
              <a:rPr lang="ru-RU" dirty="0">
                <a:solidFill>
                  <a:srgbClr val="C00000"/>
                </a:solidFill>
              </a:rPr>
              <a:t>Персептрон</a:t>
            </a:r>
          </a:p>
        </p:txBody>
      </p:sp>
      <p:sp>
        <p:nvSpPr>
          <p:cNvPr id="3" name="Объект 2">
            <a:extLst>
              <a:ext uri="{FF2B5EF4-FFF2-40B4-BE49-F238E27FC236}">
                <a16:creationId xmlns:a16="http://schemas.microsoft.com/office/drawing/2014/main" id="{96BF423F-63A0-074F-98C2-6954B2CD8C95}"/>
              </a:ext>
            </a:extLst>
          </p:cNvPr>
          <p:cNvSpPr>
            <a:spLocks noGrp="1"/>
          </p:cNvSpPr>
          <p:nvPr>
            <p:ph idx="1"/>
          </p:nvPr>
        </p:nvSpPr>
        <p:spPr/>
        <p:txBody>
          <a:bodyPr/>
          <a:lstStyle/>
          <a:p>
            <a:r>
              <a:rPr lang="ru-RU" dirty="0">
                <a:solidFill>
                  <a:schemeClr val="accent1"/>
                </a:solidFill>
              </a:rPr>
              <a:t>Персептрон осуществляет бинарное отображение входного сигнала</a:t>
            </a:r>
          </a:p>
          <a:p>
            <a:endParaRPr lang="ru-RU" dirty="0"/>
          </a:p>
          <a:p>
            <a:pPr marL="0" indent="0">
              <a:buNone/>
            </a:pPr>
            <a:endParaRPr lang="ru-RU" dirty="0"/>
          </a:p>
          <a:p>
            <a:r>
              <a:rPr lang="ru-RU" dirty="0">
                <a:solidFill>
                  <a:schemeClr val="accent1"/>
                </a:solidFill>
              </a:rPr>
              <a:t>Обучающая выборка</a:t>
            </a:r>
          </a:p>
        </p:txBody>
      </p:sp>
      <p:pic>
        <p:nvPicPr>
          <p:cNvPr id="12" name="Рисунок 11">
            <a:extLst>
              <a:ext uri="{FF2B5EF4-FFF2-40B4-BE49-F238E27FC236}">
                <a16:creationId xmlns:a16="http://schemas.microsoft.com/office/drawing/2014/main" id="{780CDF2D-0338-E649-BA4C-761D0F85176D}"/>
              </a:ext>
            </a:extLst>
          </p:cNvPr>
          <p:cNvPicPr>
            <a:picLocks noChangeAspect="1"/>
          </p:cNvPicPr>
          <p:nvPr/>
        </p:nvPicPr>
        <p:blipFill>
          <a:blip r:embed="rId2"/>
          <a:stretch>
            <a:fillRect/>
          </a:stretch>
        </p:blipFill>
        <p:spPr>
          <a:xfrm>
            <a:off x="3819918" y="2803632"/>
            <a:ext cx="2908300" cy="469900"/>
          </a:xfrm>
          <a:prstGeom prst="rect">
            <a:avLst/>
          </a:prstGeom>
        </p:spPr>
      </p:pic>
      <p:pic>
        <p:nvPicPr>
          <p:cNvPr id="13" name="Рисунок 12">
            <a:extLst>
              <a:ext uri="{FF2B5EF4-FFF2-40B4-BE49-F238E27FC236}">
                <a16:creationId xmlns:a16="http://schemas.microsoft.com/office/drawing/2014/main" id="{88F133F1-DF72-4849-9726-464ADAD261D2}"/>
              </a:ext>
            </a:extLst>
          </p:cNvPr>
          <p:cNvPicPr>
            <a:picLocks noChangeAspect="1"/>
          </p:cNvPicPr>
          <p:nvPr/>
        </p:nvPicPr>
        <p:blipFill>
          <a:blip r:embed="rId3"/>
          <a:stretch>
            <a:fillRect/>
          </a:stretch>
        </p:blipFill>
        <p:spPr>
          <a:xfrm>
            <a:off x="3169078" y="4786544"/>
            <a:ext cx="6388100" cy="469900"/>
          </a:xfrm>
          <a:prstGeom prst="rect">
            <a:avLst/>
          </a:prstGeom>
        </p:spPr>
      </p:pic>
    </p:spTree>
    <p:extLst>
      <p:ext uri="{BB962C8B-B14F-4D97-AF65-F5344CB8AC3E}">
        <p14:creationId xmlns:p14="http://schemas.microsoft.com/office/powerpoint/2010/main" val="246766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C1D51-4DB1-0848-9E50-8FA962C91ADF}"/>
              </a:ext>
            </a:extLst>
          </p:cNvPr>
          <p:cNvSpPr>
            <a:spLocks noGrp="1"/>
          </p:cNvSpPr>
          <p:nvPr>
            <p:ph type="title"/>
          </p:nvPr>
        </p:nvSpPr>
        <p:spPr/>
        <p:txBody>
          <a:bodyPr/>
          <a:lstStyle/>
          <a:p>
            <a:r>
              <a:rPr lang="ru-RU" dirty="0">
                <a:solidFill>
                  <a:srgbClr val="C00000"/>
                </a:solidFill>
              </a:rPr>
              <a:t>Персептрон</a:t>
            </a:r>
            <a:endParaRPr lang="ru-RU" dirty="0"/>
          </a:p>
        </p:txBody>
      </p:sp>
      <p:sp>
        <p:nvSpPr>
          <p:cNvPr id="3" name="Объект 2">
            <a:extLst>
              <a:ext uri="{FF2B5EF4-FFF2-40B4-BE49-F238E27FC236}">
                <a16:creationId xmlns:a16="http://schemas.microsoft.com/office/drawing/2014/main" id="{280AA899-4B00-C145-B46A-199B8CEE9804}"/>
              </a:ext>
            </a:extLst>
          </p:cNvPr>
          <p:cNvSpPr>
            <a:spLocks noGrp="1"/>
          </p:cNvSpPr>
          <p:nvPr>
            <p:ph idx="1"/>
          </p:nvPr>
        </p:nvSpPr>
        <p:spPr>
          <a:xfrm>
            <a:off x="838199" y="1825625"/>
            <a:ext cx="10893605" cy="4351338"/>
          </a:xfrm>
        </p:spPr>
        <p:txBody>
          <a:bodyPr/>
          <a:lstStyle/>
          <a:p>
            <a:r>
              <a:rPr lang="ru-RU" dirty="0">
                <a:solidFill>
                  <a:schemeClr val="accent1"/>
                </a:solidFill>
              </a:rPr>
              <a:t>Определим</a:t>
            </a:r>
          </a:p>
          <a:p>
            <a:endParaRPr lang="ru-RU" dirty="0"/>
          </a:p>
          <a:p>
            <a:endParaRPr lang="ru-RU" dirty="0"/>
          </a:p>
          <a:p>
            <a:endParaRPr lang="ru-RU" dirty="0"/>
          </a:p>
          <a:p>
            <a:r>
              <a:rPr lang="ru-RU" dirty="0">
                <a:solidFill>
                  <a:schemeClr val="accent1"/>
                </a:solidFill>
              </a:rPr>
              <a:t>Определим энергию соотношением</a:t>
            </a:r>
          </a:p>
          <a:p>
            <a:endParaRPr lang="ru-RU" dirty="0"/>
          </a:p>
        </p:txBody>
      </p:sp>
      <p:pic>
        <p:nvPicPr>
          <p:cNvPr id="4" name="Рисунок 3">
            <a:extLst>
              <a:ext uri="{FF2B5EF4-FFF2-40B4-BE49-F238E27FC236}">
                <a16:creationId xmlns:a16="http://schemas.microsoft.com/office/drawing/2014/main" id="{D5D9562F-F2D6-104F-8880-7893240AE86A}"/>
              </a:ext>
            </a:extLst>
          </p:cNvPr>
          <p:cNvPicPr>
            <a:picLocks noChangeAspect="1"/>
          </p:cNvPicPr>
          <p:nvPr/>
        </p:nvPicPr>
        <p:blipFill>
          <a:blip r:embed="rId2"/>
          <a:stretch>
            <a:fillRect/>
          </a:stretch>
        </p:blipFill>
        <p:spPr>
          <a:xfrm>
            <a:off x="1754027" y="2374900"/>
            <a:ext cx="9855200" cy="1054100"/>
          </a:xfrm>
          <a:prstGeom prst="rect">
            <a:avLst/>
          </a:prstGeom>
        </p:spPr>
      </p:pic>
      <p:pic>
        <p:nvPicPr>
          <p:cNvPr id="5" name="Рисунок 4">
            <a:extLst>
              <a:ext uri="{FF2B5EF4-FFF2-40B4-BE49-F238E27FC236}">
                <a16:creationId xmlns:a16="http://schemas.microsoft.com/office/drawing/2014/main" id="{D7713E13-ECEF-B64A-9CB4-A529B1D4115D}"/>
              </a:ext>
            </a:extLst>
          </p:cNvPr>
          <p:cNvPicPr>
            <a:picLocks noChangeAspect="1"/>
          </p:cNvPicPr>
          <p:nvPr/>
        </p:nvPicPr>
        <p:blipFill>
          <a:blip r:embed="rId3"/>
          <a:stretch>
            <a:fillRect/>
          </a:stretch>
        </p:blipFill>
        <p:spPr>
          <a:xfrm>
            <a:off x="960777" y="4779963"/>
            <a:ext cx="10771027" cy="1397000"/>
          </a:xfrm>
          <a:prstGeom prst="rect">
            <a:avLst/>
          </a:prstGeom>
        </p:spPr>
      </p:pic>
    </p:spTree>
    <p:extLst>
      <p:ext uri="{BB962C8B-B14F-4D97-AF65-F5344CB8AC3E}">
        <p14:creationId xmlns:p14="http://schemas.microsoft.com/office/powerpoint/2010/main" val="29736368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6394</TotalTime>
  <Words>952</Words>
  <Application>Microsoft Macintosh PowerPoint</Application>
  <PresentationFormat>Широкоэкранный</PresentationFormat>
  <Paragraphs>157</Paragraphs>
  <Slides>34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vt:i4>
      </vt:variant>
    </vt:vector>
  </HeadingPairs>
  <TitlesOfParts>
    <vt:vector size="38" baseType="lpstr">
      <vt:lpstr>Arial</vt:lpstr>
      <vt:lpstr>Calibri</vt:lpstr>
      <vt:lpstr>Calibri Light</vt:lpstr>
      <vt:lpstr>Тема Office</vt:lpstr>
      <vt:lpstr>Машинное обучение и статистическая физика</vt:lpstr>
      <vt:lpstr>Статистическая физика</vt:lpstr>
      <vt:lpstr>Статистическая физика</vt:lpstr>
      <vt:lpstr>Статистическая физика</vt:lpstr>
      <vt:lpstr>Статистическая физика</vt:lpstr>
      <vt:lpstr>Статистическая физика</vt:lpstr>
      <vt:lpstr>Нейронные сети</vt:lpstr>
      <vt:lpstr>Персептрон</vt:lpstr>
      <vt:lpstr>Персептрон</vt:lpstr>
      <vt:lpstr>Персептрон</vt:lpstr>
      <vt:lpstr>Interdisciplinary connections of DL</vt:lpstr>
      <vt:lpstr>Machine learning and statistical physics</vt:lpstr>
      <vt:lpstr>Phase transitions in inference problems</vt:lpstr>
      <vt:lpstr>Inference and statistical physics</vt:lpstr>
      <vt:lpstr>Hierarchical structure of SG energy landscape</vt:lpstr>
      <vt:lpstr>Phase diagram of SG</vt:lpstr>
      <vt:lpstr>Phase transition in signal denoising</vt:lpstr>
      <vt:lpstr>Phase transition in signal denoising</vt:lpstr>
      <vt:lpstr>Random energy model</vt:lpstr>
      <vt:lpstr>Phase transition in REM</vt:lpstr>
      <vt:lpstr>Phase Diagram of Random Energy Model</vt:lpstr>
      <vt:lpstr>Expressivity of DNN: phase transition</vt:lpstr>
      <vt:lpstr>Random landscape</vt:lpstr>
      <vt:lpstr>Jamming transition for spheres</vt:lpstr>
      <vt:lpstr>Jamming transition in particle systems</vt:lpstr>
      <vt:lpstr>Deep learning vs jamming transition</vt:lpstr>
      <vt:lpstr>Deep learning vs jamming transition</vt:lpstr>
      <vt:lpstr>Jamming transition for spheres/ellipsoids</vt:lpstr>
      <vt:lpstr>Distributions of gaps</vt:lpstr>
      <vt:lpstr>Jamming phase transition in DNN</vt:lpstr>
      <vt:lpstr>Resolution – relevance tradeoff</vt:lpstr>
      <vt:lpstr>Resolution – relevance tradeoff</vt:lpstr>
      <vt:lpstr>Information processing in deep learning</vt:lpstr>
      <vt:lpstr>Statistical criticality in deep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 Леонидов</dc:creator>
  <cp:lastModifiedBy>Андрей Леонидов</cp:lastModifiedBy>
  <cp:revision>43</cp:revision>
  <dcterms:created xsi:type="dcterms:W3CDTF">2020-01-17T13:27:59Z</dcterms:created>
  <dcterms:modified xsi:type="dcterms:W3CDTF">2020-11-04T08:17:23Z</dcterms:modified>
</cp:coreProperties>
</file>